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9144000" cy="6858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2094" y="12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1" name="Google Shape;4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2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3" name="Google Shape;11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3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9" name="Google Shape;11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5" name="Google Shape;12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7" name="Google Shape;4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3" name="Google Shape;5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9f52da4f6f_0_10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5" name="Google Shape;65;g39f52da4f6f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8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3" name="Google Shape;8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9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9" name="Google Shape;8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408293f3f5_1_0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5" name="Google Shape;95;g1408293f3f5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0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1" name="Google Shape;10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2853182" y="546861"/>
            <a:ext cx="3437635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ftr" idx="11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2600705" y="546861"/>
            <a:ext cx="3942588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535940" y="1625854"/>
            <a:ext cx="8072119" cy="2567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ftr" idx="11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2600705" y="546861"/>
            <a:ext cx="3942588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2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2600705" y="546861"/>
            <a:ext cx="3942588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ftr" idx="11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00705" y="546861"/>
            <a:ext cx="3942588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35940" y="1625854"/>
            <a:ext cx="8072119" cy="2567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ftr" idx="11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asak@uns.ac.r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leksandarmanasijevic@uns.ac.r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raticn@uns.ac.r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aleksa.stojic19@uns.ac.r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lradovic@uns.ac.rs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/>
        </p:nvSpPr>
        <p:spPr>
          <a:xfrm>
            <a:off x="1935226" y="2168779"/>
            <a:ext cx="5276850" cy="1362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1100" rIns="0" bIns="0" anchor="t" anchorCtr="0">
            <a:spAutoFit/>
          </a:bodyPr>
          <a:lstStyle/>
          <a:p>
            <a:pPr marL="913764" marR="5080" lvl="0" indent="-901064" algn="l" rtl="0">
              <a:lnSpc>
                <a:spcPct val="11909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Objektno orijentisano  programiranje</a:t>
            </a: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7"/>
          <p:cNvSpPr txBox="1"/>
          <p:nvPr/>
        </p:nvSpPr>
        <p:spPr>
          <a:xfrm>
            <a:off x="2268982" y="3904869"/>
            <a:ext cx="4606800" cy="50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/>
              <a:t>d</a:t>
            </a:r>
            <a:r>
              <a:rPr lang="en-US"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 Aleksandar Kupusinac</a:t>
            </a:r>
            <a:endParaRPr sz="3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 txBox="1">
            <a:spLocks noGrp="1"/>
          </p:cNvSpPr>
          <p:nvPr>
            <p:ph type="title"/>
          </p:nvPr>
        </p:nvSpPr>
        <p:spPr>
          <a:xfrm>
            <a:off x="2162202" y="546850"/>
            <a:ext cx="4551000" cy="5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Zaključivanje ocene</a:t>
            </a:r>
            <a:endParaRPr/>
          </a:p>
        </p:txBody>
      </p:sp>
      <p:sp>
        <p:nvSpPr>
          <p:cNvPr id="116" name="Google Shape;116;p19"/>
          <p:cNvSpPr txBox="1"/>
          <p:nvPr/>
        </p:nvSpPr>
        <p:spPr>
          <a:xfrm>
            <a:off x="535940" y="1625853"/>
            <a:ext cx="7894200" cy="2969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355600" marR="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Suma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poena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 =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PISP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+ ISP</a:t>
            </a: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5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endParaRPr sz="2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4811395" lvl="0" indent="-355600" algn="l" rtl="0">
              <a:lnSpc>
                <a:spcPct val="115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Skala</a:t>
            </a:r>
            <a:r>
              <a:rPr lang="en-US" sz="2400" dirty="0"/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ocenjivanja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51 ≤ S &lt; 61 →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ocena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6  61 ≤ S &lt; 71 →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ocena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7  71 ≤ S &lt; 81 →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ocena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8  81 ≤ S &lt; 91 →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ocena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9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35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dirty="0"/>
              <a:t>     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91 ≤ S ≤ 100 →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ocena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10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0"/>
          <p:cNvSpPr txBox="1">
            <a:spLocks noGrp="1"/>
          </p:cNvSpPr>
          <p:nvPr>
            <p:ph type="title"/>
          </p:nvPr>
        </p:nvSpPr>
        <p:spPr>
          <a:xfrm>
            <a:off x="3416934" y="546861"/>
            <a:ext cx="2310765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Upis ocena</a:t>
            </a:r>
            <a:endParaRPr/>
          </a:p>
        </p:txBody>
      </p:sp>
      <p:sp>
        <p:nvSpPr>
          <p:cNvPr id="122" name="Google Shape;122;p20"/>
          <p:cNvSpPr txBox="1"/>
          <p:nvPr/>
        </p:nvSpPr>
        <p:spPr>
          <a:xfrm>
            <a:off x="535940" y="1625854"/>
            <a:ext cx="7820100" cy="2552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355600" marR="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Upis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ocena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će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uvek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biti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 dana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nakon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ispita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endParaRPr sz="2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5080" lvl="0" indent="-343535" algn="l" rtl="0">
              <a:lnSpc>
                <a:spcPct val="119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Obaveštenje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terminu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mestu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gde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treba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dođete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će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biti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dirty="0" err="1"/>
              <a:t>acs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sajtu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pratite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dirty="0" err="1"/>
              <a:t>isti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nakon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polaganja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ispita</a:t>
            </a:r>
            <a:b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5080" lvl="0" indent="-343535" algn="l" rtl="0">
              <a:lnSpc>
                <a:spcPct val="1195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000" dirty="0" err="1"/>
              <a:t>Ukoliko</a:t>
            </a:r>
            <a:r>
              <a:rPr lang="en-US" sz="2000" dirty="0"/>
              <a:t> </a:t>
            </a:r>
            <a:r>
              <a:rPr lang="en-US" sz="2000" dirty="0" err="1"/>
              <a:t>dolazite</a:t>
            </a:r>
            <a:r>
              <a:rPr lang="en-US" sz="2000" dirty="0"/>
              <a:t> </a:t>
            </a:r>
            <a:r>
              <a:rPr lang="en-US" sz="2000" dirty="0" err="1"/>
              <a:t>samo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upis</a:t>
            </a:r>
            <a:r>
              <a:rPr lang="en-US" sz="2000" dirty="0"/>
              <a:t> </a:t>
            </a:r>
            <a:r>
              <a:rPr lang="en-US" sz="2000" dirty="0" err="1"/>
              <a:t>ocene</a:t>
            </a:r>
            <a:r>
              <a:rPr lang="en-US" sz="2000" dirty="0"/>
              <a:t>, </a:t>
            </a:r>
            <a:r>
              <a:rPr lang="sr-Latn-RS" sz="2000" dirty="0"/>
              <a:t>obavezno </a:t>
            </a:r>
            <a:r>
              <a:rPr lang="en-US" sz="2000" dirty="0" err="1"/>
              <a:t>upi</a:t>
            </a:r>
            <a:r>
              <a:rPr lang="sr-Latn-RS" sz="2000" dirty="0"/>
              <a:t>šite naziv predmeta</a:t>
            </a:r>
            <a:endParaRPr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1"/>
          <p:cNvSpPr txBox="1">
            <a:spLocks noGrp="1"/>
          </p:cNvSpPr>
          <p:nvPr>
            <p:ph type="title"/>
          </p:nvPr>
        </p:nvSpPr>
        <p:spPr>
          <a:xfrm>
            <a:off x="3593719" y="546861"/>
            <a:ext cx="1957070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Literatura</a:t>
            </a:r>
            <a:endParaRPr/>
          </a:p>
        </p:txBody>
      </p:sp>
      <p:sp>
        <p:nvSpPr>
          <p:cNvPr id="128" name="Google Shape;128;p21"/>
          <p:cNvSpPr txBox="1"/>
          <p:nvPr/>
        </p:nvSpPr>
        <p:spPr>
          <a:xfrm>
            <a:off x="535940" y="1625854"/>
            <a:ext cx="7843520" cy="2567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355600" marR="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Kupusinac A: Programski jezik C++, FTN, 2020.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5"/>
              </a:spcBef>
              <a:spcAft>
                <a:spcPts val="0"/>
              </a:spcAft>
              <a:buClr>
                <a:srgbClr val="000000"/>
              </a:buClr>
              <a:buSzPts val="2050"/>
              <a:buFont typeface="Arial"/>
              <a:buNone/>
            </a:pPr>
            <a:endParaRPr sz="20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Kupusinac A. : Zbirka rešenih zadataka iz programskog jezika C++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61594" lvl="0" indent="-343535" algn="l" rtl="0">
              <a:lnSpc>
                <a:spcPct val="119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Malbaški D. : Objektno orijentisano programiranje kroz programski  jezik C++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Clr>
                <a:srgbClr val="000000"/>
              </a:buClr>
              <a:buSzPts val="2350"/>
              <a:buFont typeface="Arial"/>
              <a:buNone/>
            </a:pPr>
            <a:endParaRPr sz="23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Kraus L. : Programski jezik C++ sa rešenim zadacima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3555619" y="546861"/>
            <a:ext cx="2033905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Nastavnik</a:t>
            </a:r>
            <a:endParaRPr/>
          </a:p>
        </p:txBody>
      </p:sp>
      <p:sp>
        <p:nvSpPr>
          <p:cNvPr id="50" name="Google Shape;50;p8"/>
          <p:cNvSpPr txBox="1"/>
          <p:nvPr/>
        </p:nvSpPr>
        <p:spPr>
          <a:xfrm>
            <a:off x="535950" y="1564500"/>
            <a:ext cx="8088600" cy="38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355600" marR="657860" lvl="0" indent="-343535" algn="l" rtl="0">
              <a:lnSpc>
                <a:spcPct val="1167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 Aleksandar Kupusinac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redovni profesor  kancelarija NTP-402</a:t>
            </a: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sasak@uns.ac.rs</a:t>
            </a: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Clr>
                <a:srgbClr val="000000"/>
              </a:buClr>
              <a:buSzPts val="3350"/>
              <a:buFont typeface="Arial"/>
              <a:buNone/>
            </a:pPr>
            <a:endParaRPr sz="335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Predmeti:</a:t>
            </a: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5080" lvl="0" indent="0" algn="l" rtl="0">
              <a:lnSpc>
                <a:spcPct val="116199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</a:rPr>
              <a:t>Objektno orijentisano programiranje (RA, PSI, EE, AN)</a:t>
            </a:r>
            <a:endParaRPr sz="2400">
              <a:solidFill>
                <a:schemeClr val="dk1"/>
              </a:solidFill>
            </a:endParaRPr>
          </a:p>
          <a:p>
            <a:pPr marL="355600" marR="5080" lvl="0" indent="0" algn="l" rtl="0">
              <a:lnSpc>
                <a:spcPct val="116199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</a:rPr>
              <a:t>Objektno orijentisane tehnologije (PSI)</a:t>
            </a:r>
            <a:endParaRPr sz="2400"/>
          </a:p>
          <a:p>
            <a:pPr marL="355600" marR="5080" lvl="0" indent="0" algn="l" rtl="0">
              <a:lnSpc>
                <a:spcPct val="116199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Stručna praksa (</a:t>
            </a:r>
            <a:r>
              <a:rPr lang="en-US" sz="2400"/>
              <a:t>RA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sz="2400"/>
          </a:p>
          <a:p>
            <a:pPr marL="355600" marR="3994150" lvl="0" indent="0" algn="l" rtl="0">
              <a:lnSpc>
                <a:spcPct val="141666"/>
              </a:lnSpc>
              <a:spcBef>
                <a:spcPts val="6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Projekat (PSI)</a:t>
            </a: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2600705" y="546861"/>
            <a:ext cx="3942588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4604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Asistenti i saradnici</a:t>
            </a:r>
            <a:endParaRPr/>
          </a:p>
        </p:txBody>
      </p:sp>
      <p:sp>
        <p:nvSpPr>
          <p:cNvPr id="56" name="Google Shape;56;p9"/>
          <p:cNvSpPr txBox="1"/>
          <p:nvPr/>
        </p:nvSpPr>
        <p:spPr>
          <a:xfrm>
            <a:off x="535953" y="1426300"/>
            <a:ext cx="7657500" cy="4530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10175" rIns="0" bIns="0" anchor="t" anchorCtr="0">
            <a:spAutoFit/>
          </a:bodyPr>
          <a:lstStyle/>
          <a:p>
            <a:pPr marL="355600" lvl="0" indent="-34353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 b="1" dirty="0">
                <a:solidFill>
                  <a:schemeClr val="dk1"/>
                </a:solidFill>
              </a:rPr>
              <a:t> Aleksandar </a:t>
            </a:r>
            <a:r>
              <a:rPr lang="en-US" sz="2800" b="1" dirty="0" err="1">
                <a:solidFill>
                  <a:schemeClr val="dk1"/>
                </a:solidFill>
              </a:rPr>
              <a:t>Manasijević</a:t>
            </a:r>
            <a:endParaRPr sz="1800" dirty="0">
              <a:solidFill>
                <a:schemeClr val="dk1"/>
              </a:solidFill>
            </a:endParaRPr>
          </a:p>
          <a:p>
            <a:pPr marL="454657" marR="5080" lvl="0" indent="0" algn="l" rtl="0">
              <a:lnSpc>
                <a:spcPct val="119285"/>
              </a:lnSpc>
              <a:spcBef>
                <a:spcPts val="93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dirty="0" err="1">
                <a:solidFill>
                  <a:schemeClr val="dk1"/>
                </a:solidFill>
              </a:rPr>
              <a:t>kancelarija</a:t>
            </a:r>
            <a:r>
              <a:rPr lang="en-US" sz="2800" dirty="0">
                <a:solidFill>
                  <a:schemeClr val="dk1"/>
                </a:solidFill>
              </a:rPr>
              <a:t> </a:t>
            </a:r>
            <a:r>
              <a:rPr lang="en-US" sz="2800" dirty="0" err="1">
                <a:solidFill>
                  <a:schemeClr val="dk1"/>
                </a:solidFill>
              </a:rPr>
              <a:t>NTP</a:t>
            </a:r>
            <a:r>
              <a:rPr lang="en-US" sz="2800" dirty="0">
                <a:solidFill>
                  <a:schemeClr val="dk1"/>
                </a:solidFill>
              </a:rPr>
              <a:t>-326  </a:t>
            </a:r>
            <a:r>
              <a:rPr lang="en-US" sz="2800" u="sng" dirty="0" err="1">
                <a:solidFill>
                  <a:schemeClr val="hlink"/>
                </a:solidFill>
                <a:hlinkClick r:id="rId3"/>
              </a:rPr>
              <a:t>aleksandarmanasijevic@uns.ac.rs</a:t>
            </a:r>
            <a:endParaRPr sz="2800" b="1"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chemeClr val="dk1"/>
              </a:solidFill>
            </a:endParaRPr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 b="1" dirty="0">
                <a:solidFill>
                  <a:schemeClr val="dk1"/>
                </a:solidFill>
              </a:rPr>
              <a:t>Nikolina</a:t>
            </a:r>
            <a:r>
              <a:rPr lang="sr-Latn-RS" sz="2800" b="1" dirty="0">
                <a:solidFill>
                  <a:schemeClr val="dk1"/>
                </a:solidFill>
              </a:rPr>
              <a:t> </a:t>
            </a:r>
            <a:r>
              <a:rPr lang="en-US" sz="2800" b="1" dirty="0" err="1">
                <a:solidFill>
                  <a:schemeClr val="dk1"/>
                </a:solidFill>
              </a:rPr>
              <a:t>Brati</a:t>
            </a:r>
            <a:r>
              <a:rPr lang="sr-Latn-RS" sz="2800" b="1" dirty="0">
                <a:solidFill>
                  <a:schemeClr val="dk1"/>
                </a:solidFill>
              </a:rPr>
              <a:t>ć</a:t>
            </a:r>
            <a:endParaRPr sz="1800" dirty="0">
              <a:solidFill>
                <a:schemeClr val="dk1"/>
              </a:solidFill>
            </a:endParaRPr>
          </a:p>
          <a:p>
            <a:pPr marL="454657" marR="814067" lvl="0" indent="0" algn="l" rtl="0">
              <a:lnSpc>
                <a:spcPct val="119285"/>
              </a:lnSpc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dirty="0" err="1">
                <a:solidFill>
                  <a:schemeClr val="dk1"/>
                </a:solidFill>
              </a:rPr>
              <a:t>kancelarija</a:t>
            </a:r>
            <a:r>
              <a:rPr lang="en-US" sz="2800" dirty="0">
                <a:solidFill>
                  <a:schemeClr val="dk1"/>
                </a:solidFill>
              </a:rPr>
              <a:t> </a:t>
            </a:r>
            <a:r>
              <a:rPr lang="en-US" sz="2800" dirty="0" err="1">
                <a:solidFill>
                  <a:schemeClr val="dk1"/>
                </a:solidFill>
              </a:rPr>
              <a:t>NTP</a:t>
            </a:r>
            <a:r>
              <a:rPr lang="en-US" sz="2800" dirty="0">
                <a:solidFill>
                  <a:schemeClr val="dk1"/>
                </a:solidFill>
              </a:rPr>
              <a:t>-321  </a:t>
            </a:r>
            <a:endParaRPr lang="sr-Latn-RS" sz="2800" dirty="0">
              <a:solidFill>
                <a:schemeClr val="dk1"/>
              </a:solidFill>
            </a:endParaRPr>
          </a:p>
          <a:p>
            <a:pPr marL="454657" marR="814067" lvl="0" indent="0" algn="l" rtl="0">
              <a:lnSpc>
                <a:spcPct val="119285"/>
              </a:lnSpc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u="sng" dirty="0" err="1">
                <a:solidFill>
                  <a:schemeClr val="hlink"/>
                </a:solidFill>
                <a:hlinkClick r:id="rId4"/>
              </a:rPr>
              <a:t>braticn</a:t>
            </a:r>
            <a:r>
              <a:rPr lang="sr-Latn-RS" sz="2800" u="sng" dirty="0">
                <a:solidFill>
                  <a:schemeClr val="hlink"/>
                </a:solidFill>
                <a:hlinkClick r:id="rId4"/>
              </a:rPr>
              <a:t>@</a:t>
            </a:r>
            <a:r>
              <a:rPr lang="en-US" sz="2800" u="sng" dirty="0" err="1">
                <a:solidFill>
                  <a:schemeClr val="hlink"/>
                </a:solidFill>
                <a:hlinkClick r:id="rId4"/>
              </a:rPr>
              <a:t>uns.ac.rs</a:t>
            </a:r>
            <a:endParaRPr sz="2800" b="1" dirty="0">
              <a:solidFill>
                <a:schemeClr val="dk1"/>
              </a:solidFill>
            </a:endParaRPr>
          </a:p>
          <a:p>
            <a:pPr marL="0" marR="5080" lvl="0" indent="0" algn="l" rtl="0">
              <a:lnSpc>
                <a:spcPct val="119285"/>
              </a:lnSpc>
              <a:spcBef>
                <a:spcPts val="93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title"/>
          </p:nvPr>
        </p:nvSpPr>
        <p:spPr>
          <a:xfrm>
            <a:off x="2600705" y="546861"/>
            <a:ext cx="3942600" cy="5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4603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Asistenti i saradnici</a:t>
            </a:r>
            <a:endParaRPr/>
          </a:p>
        </p:txBody>
      </p:sp>
      <p:sp>
        <p:nvSpPr>
          <p:cNvPr id="68" name="Google Shape;68;p11"/>
          <p:cNvSpPr txBox="1"/>
          <p:nvPr/>
        </p:nvSpPr>
        <p:spPr>
          <a:xfrm>
            <a:off x="535953" y="1426300"/>
            <a:ext cx="7657500" cy="43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10175" rIns="0" bIns="0" anchor="t" anchorCtr="0">
            <a:spAutoFit/>
          </a:bodyPr>
          <a:lstStyle/>
          <a:p>
            <a:pPr marL="355600" lvl="0" indent="-343535">
              <a:buClr>
                <a:schemeClr val="dk1"/>
              </a:buClr>
              <a:buSzPts val="2800"/>
              <a:buChar char="•"/>
            </a:pPr>
            <a:r>
              <a:rPr lang="en-US" sz="2800" b="1" dirty="0">
                <a:solidFill>
                  <a:schemeClr val="dk1"/>
                </a:solidFill>
              </a:rPr>
              <a:t> Aleksa Stojić</a:t>
            </a:r>
            <a:endParaRPr lang="en-US" sz="1800" dirty="0">
              <a:solidFill>
                <a:schemeClr val="dk1"/>
              </a:solidFill>
            </a:endParaRPr>
          </a:p>
          <a:p>
            <a:pPr marL="405765" marR="5080" lvl="0" indent="48258">
              <a:lnSpc>
                <a:spcPct val="117900"/>
              </a:lnSpc>
              <a:spcBef>
                <a:spcPts val="210"/>
              </a:spcBef>
            </a:pPr>
            <a:r>
              <a:rPr lang="en-US" sz="2800" dirty="0" err="1">
                <a:solidFill>
                  <a:schemeClr val="dk1"/>
                </a:solidFill>
              </a:rPr>
              <a:t>kancelarija</a:t>
            </a:r>
            <a:r>
              <a:rPr lang="en-US" sz="2800" dirty="0">
                <a:solidFill>
                  <a:schemeClr val="dk1"/>
                </a:solidFill>
              </a:rPr>
              <a:t> </a:t>
            </a:r>
            <a:r>
              <a:rPr lang="en-US" sz="2800" dirty="0" err="1">
                <a:solidFill>
                  <a:schemeClr val="dk1"/>
                </a:solidFill>
              </a:rPr>
              <a:t>NTP</a:t>
            </a:r>
            <a:r>
              <a:rPr lang="en-US" sz="2800" dirty="0">
                <a:solidFill>
                  <a:schemeClr val="dk1"/>
                </a:solidFill>
              </a:rPr>
              <a:t>-321 </a:t>
            </a:r>
          </a:p>
          <a:p>
            <a:pPr marL="457200" lvl="0"/>
            <a:r>
              <a:rPr lang="en-US" sz="2800" u="sng" dirty="0" err="1">
                <a:solidFill>
                  <a:schemeClr val="hlink"/>
                </a:solidFill>
                <a:hlinkClick r:id="rId3"/>
              </a:rPr>
              <a:t>aleksa.stojic19@uns.ac.rs</a:t>
            </a:r>
            <a:endParaRPr lang="en-US" sz="2800" b="1"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chemeClr val="dk1"/>
              </a:solidFill>
            </a:endParaRPr>
          </a:p>
          <a:p>
            <a:pPr marL="355600" lvl="0" indent="-34353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 b="1" dirty="0">
                <a:solidFill>
                  <a:schemeClr val="dk1"/>
                </a:solidFill>
              </a:rPr>
              <a:t> Luka Radović</a:t>
            </a:r>
            <a:endParaRPr sz="1800" dirty="0">
              <a:solidFill>
                <a:schemeClr val="dk1"/>
              </a:solidFill>
            </a:endParaRPr>
          </a:p>
          <a:p>
            <a:pPr marL="454657" marR="788035" lvl="0" indent="0" algn="l" rtl="0">
              <a:lnSpc>
                <a:spcPct val="118571"/>
              </a:lnSpc>
              <a:spcBef>
                <a:spcPts val="970"/>
              </a:spcBef>
              <a:spcAft>
                <a:spcPts val="0"/>
              </a:spcAft>
              <a:buNone/>
            </a:pPr>
            <a:r>
              <a:rPr lang="en-US" sz="2800" dirty="0" err="1">
                <a:solidFill>
                  <a:schemeClr val="dk1"/>
                </a:solidFill>
              </a:rPr>
              <a:t>kancelarija</a:t>
            </a:r>
            <a:r>
              <a:rPr lang="en-US" sz="2800" dirty="0">
                <a:solidFill>
                  <a:schemeClr val="dk1"/>
                </a:solidFill>
              </a:rPr>
              <a:t> </a:t>
            </a:r>
            <a:r>
              <a:rPr lang="en-US" sz="2800" dirty="0" err="1">
                <a:solidFill>
                  <a:schemeClr val="dk1"/>
                </a:solidFill>
              </a:rPr>
              <a:t>NTP</a:t>
            </a:r>
            <a:r>
              <a:rPr lang="en-US" sz="2800" dirty="0">
                <a:solidFill>
                  <a:schemeClr val="dk1"/>
                </a:solidFill>
              </a:rPr>
              <a:t>-321  </a:t>
            </a:r>
            <a:r>
              <a:rPr lang="en-US" sz="2800" u="sng" dirty="0" err="1">
                <a:solidFill>
                  <a:schemeClr val="hlink"/>
                </a:solidFill>
                <a:hlinkClick r:id="rId4"/>
              </a:rPr>
              <a:t>lradovic@uns.ac.rs</a:t>
            </a:r>
            <a:endParaRPr sz="2800" b="1" dirty="0">
              <a:solidFill>
                <a:schemeClr val="dk1"/>
              </a:solidFill>
            </a:endParaRPr>
          </a:p>
          <a:p>
            <a:pPr marL="0" marR="5080" lvl="0" indent="0" algn="l" rtl="0">
              <a:lnSpc>
                <a:spcPct val="119285"/>
              </a:lnSpc>
              <a:spcBef>
                <a:spcPts val="93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ctrTitle"/>
          </p:nvPr>
        </p:nvSpPr>
        <p:spPr>
          <a:xfrm>
            <a:off x="2503925" y="546850"/>
            <a:ext cx="4576500" cy="5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524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Sadržaj predmeta</a:t>
            </a:r>
            <a:endParaRPr/>
          </a:p>
        </p:txBody>
      </p:sp>
      <p:sp>
        <p:nvSpPr>
          <p:cNvPr id="86" name="Google Shape;86;p14"/>
          <p:cNvSpPr txBox="1"/>
          <p:nvPr/>
        </p:nvSpPr>
        <p:spPr>
          <a:xfrm>
            <a:off x="535940" y="1625853"/>
            <a:ext cx="7207884" cy="756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Objektno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orijentisano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programiranje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kroz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programske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jezike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C++</a:t>
            </a: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>
            <a:off x="1333246" y="546861"/>
            <a:ext cx="6478905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Provere znanja u toku semestra</a:t>
            </a:r>
            <a:endParaRPr/>
          </a:p>
        </p:txBody>
      </p:sp>
      <p:sp>
        <p:nvSpPr>
          <p:cNvPr id="92" name="Google Shape;92;p15"/>
          <p:cNvSpPr txBox="1"/>
          <p:nvPr/>
        </p:nvSpPr>
        <p:spPr>
          <a:xfrm>
            <a:off x="707825" y="1395275"/>
            <a:ext cx="6989700" cy="5384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457200" marR="0" lvl="0" indent="-355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Predispitne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obaveze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PISP</a:t>
            </a: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42900" algn="l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sr-Cyrl-RS" sz="1800" dirty="0">
                <a:solidFill>
                  <a:schemeClr val="dk1"/>
                </a:solidFill>
              </a:rPr>
              <a:t>3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kolokvijuma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dirty="0">
                <a:solidFill>
                  <a:schemeClr val="dk1"/>
                </a:solidFill>
              </a:rPr>
              <a:t>(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C++)</a:t>
            </a: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2" indent="-342900" algn="l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K1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≤ 20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poena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2" indent="-342900" algn="l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K2 ≤ 30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poena</a:t>
            </a:r>
            <a:endParaRPr lang="sr-Cyrl-RS"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2" indent="-342900" algn="l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K3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≤ 20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poena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0" indent="0" algn="l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556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PISP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K1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K2 + </a:t>
            </a: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K3</a:t>
            </a:r>
            <a:endParaRPr sz="2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556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Popravni</a:t>
            </a: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175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terminu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pretposlednjih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vežbi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175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lang="en-US" sz="1800" dirty="0" err="1">
                <a:solidFill>
                  <a:schemeClr val="dk1"/>
                </a:solidFill>
              </a:rPr>
              <a:t>ili</a:t>
            </a:r>
            <a:r>
              <a:rPr lang="en-US" sz="1800" dirty="0">
                <a:solidFill>
                  <a:schemeClr val="dk1"/>
                </a:solidFill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K1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ili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K2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ili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K3</a:t>
            </a:r>
            <a:b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556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1" dirty="0" err="1">
                <a:solidFill>
                  <a:schemeClr val="dk1"/>
                </a:solidFill>
              </a:rPr>
              <a:t>Ponovno</a:t>
            </a:r>
            <a:r>
              <a:rPr lang="en-US" sz="2000" b="1" dirty="0">
                <a:solidFill>
                  <a:schemeClr val="dk1"/>
                </a:solidFill>
              </a:rPr>
              <a:t> </a:t>
            </a:r>
            <a:r>
              <a:rPr lang="en-US" sz="2000" b="1" dirty="0" err="1">
                <a:solidFill>
                  <a:schemeClr val="dk1"/>
                </a:solidFill>
              </a:rPr>
              <a:t>polaganje</a:t>
            </a:r>
            <a:r>
              <a:rPr lang="en-US" sz="2000" b="1" dirty="0">
                <a:solidFill>
                  <a:schemeClr val="dk1"/>
                </a:solidFill>
              </a:rPr>
              <a:t> </a:t>
            </a:r>
            <a:r>
              <a:rPr lang="en-US" sz="2000" b="1" dirty="0" err="1">
                <a:solidFill>
                  <a:schemeClr val="dk1"/>
                </a:solidFill>
              </a:rPr>
              <a:t>predispitnih</a:t>
            </a:r>
            <a:r>
              <a:rPr lang="en-US" sz="2000" b="1" dirty="0">
                <a:solidFill>
                  <a:schemeClr val="dk1"/>
                </a:solidFill>
              </a:rPr>
              <a:t> </a:t>
            </a:r>
            <a:r>
              <a:rPr lang="en-US" sz="2000" b="1" dirty="0" err="1">
                <a:solidFill>
                  <a:schemeClr val="dk1"/>
                </a:solidFill>
              </a:rPr>
              <a:t>obaveza</a:t>
            </a:r>
            <a:endParaRPr sz="2000" b="1" dirty="0"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</a:pPr>
            <a:r>
              <a:rPr lang="en-US" sz="1800" dirty="0" err="1">
                <a:solidFill>
                  <a:schemeClr val="dk1"/>
                </a:solidFill>
              </a:rPr>
              <a:t>jun</a:t>
            </a:r>
            <a:r>
              <a:rPr lang="en-US" sz="1800" dirty="0">
                <a:solidFill>
                  <a:schemeClr val="dk1"/>
                </a:solidFill>
              </a:rPr>
              <a:t>, </a:t>
            </a:r>
            <a:r>
              <a:rPr lang="en-US" sz="1800" dirty="0" err="1">
                <a:solidFill>
                  <a:schemeClr val="dk1"/>
                </a:solidFill>
              </a:rPr>
              <a:t>avgust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</a:endParaRPr>
          </a:p>
          <a:p>
            <a:pPr marL="45720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 dirty="0">
                <a:solidFill>
                  <a:schemeClr val="dk1"/>
                </a:solidFill>
              </a:rPr>
              <a:t>Stari </a:t>
            </a:r>
            <a:r>
              <a:rPr lang="en-US" sz="1800" dirty="0" err="1">
                <a:solidFill>
                  <a:schemeClr val="dk1"/>
                </a:solidFill>
              </a:rPr>
              <a:t>studenti</a:t>
            </a:r>
            <a:r>
              <a:rPr lang="en-US" sz="1800" dirty="0">
                <a:solidFill>
                  <a:schemeClr val="dk1"/>
                </a:solidFill>
              </a:rPr>
              <a:t> </a:t>
            </a:r>
            <a:r>
              <a:rPr lang="en-US" sz="1800" dirty="0" err="1">
                <a:solidFill>
                  <a:schemeClr val="dk1"/>
                </a:solidFill>
              </a:rPr>
              <a:t>polaganje</a:t>
            </a:r>
            <a:r>
              <a:rPr lang="en-US" sz="1800" dirty="0">
                <a:solidFill>
                  <a:schemeClr val="dk1"/>
                </a:solidFill>
              </a:rPr>
              <a:t> </a:t>
            </a:r>
            <a:r>
              <a:rPr lang="en-US" sz="1800" dirty="0" err="1">
                <a:solidFill>
                  <a:schemeClr val="dk1"/>
                </a:solidFill>
              </a:rPr>
              <a:t>predispitnih</a:t>
            </a:r>
            <a:r>
              <a:rPr lang="en-US" sz="1800" dirty="0">
                <a:solidFill>
                  <a:schemeClr val="dk1"/>
                </a:solidFill>
              </a:rPr>
              <a:t> </a:t>
            </a:r>
            <a:r>
              <a:rPr lang="en-US" sz="1800" dirty="0" err="1">
                <a:solidFill>
                  <a:schemeClr val="dk1"/>
                </a:solidFill>
              </a:rPr>
              <a:t>obaveza</a:t>
            </a:r>
            <a:endParaRPr sz="1800" dirty="0">
              <a:solidFill>
                <a:schemeClr val="dk1"/>
              </a:solidFill>
            </a:endParaRPr>
          </a:p>
          <a:p>
            <a:pPr marL="914400" lvl="1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n-US" sz="1800" dirty="0" err="1">
                <a:solidFill>
                  <a:schemeClr val="dk1"/>
                </a:solidFill>
              </a:rPr>
              <a:t>krajem</a:t>
            </a:r>
            <a:r>
              <a:rPr lang="en-US" sz="1800" dirty="0">
                <a:solidFill>
                  <a:schemeClr val="dk1"/>
                </a:solidFill>
              </a:rPr>
              <a:t> </a:t>
            </a:r>
            <a:r>
              <a:rPr lang="en-US" sz="1800" dirty="0" err="1">
                <a:solidFill>
                  <a:schemeClr val="dk1"/>
                </a:solidFill>
              </a:rPr>
              <a:t>semestra</a:t>
            </a:r>
            <a:endParaRPr sz="1800" dirty="0">
              <a:solidFill>
                <a:schemeClr val="dk1"/>
              </a:solidFill>
            </a:endParaRPr>
          </a:p>
          <a:p>
            <a:pPr marL="914400" lvl="1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</a:pPr>
            <a:r>
              <a:rPr lang="en-US" sz="1800" dirty="0">
                <a:solidFill>
                  <a:schemeClr val="dk1"/>
                </a:solidFill>
              </a:rPr>
              <a:t>1 </a:t>
            </a:r>
            <a:r>
              <a:rPr lang="en-US" sz="1800" dirty="0" err="1">
                <a:solidFill>
                  <a:schemeClr val="dk1"/>
                </a:solidFill>
              </a:rPr>
              <a:t>zadatak</a:t>
            </a:r>
            <a:r>
              <a:rPr lang="en-US" sz="1800" dirty="0">
                <a:solidFill>
                  <a:schemeClr val="dk1"/>
                </a:solidFill>
              </a:rPr>
              <a:t> C++</a:t>
            </a:r>
            <a:endParaRPr sz="1800" dirty="0">
              <a:solidFill>
                <a:schemeClr val="dk1"/>
              </a:solidFill>
            </a:endParaRPr>
          </a:p>
          <a:p>
            <a:pPr marL="457200" marR="0" lvl="0" indent="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 txBox="1">
            <a:spLocks noGrp="1"/>
          </p:cNvSpPr>
          <p:nvPr>
            <p:ph type="title"/>
          </p:nvPr>
        </p:nvSpPr>
        <p:spPr>
          <a:xfrm>
            <a:off x="1333246" y="546861"/>
            <a:ext cx="6478800" cy="5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Provere znanja u toku semestra</a:t>
            </a:r>
            <a:endParaRPr/>
          </a:p>
        </p:txBody>
      </p:sp>
      <p:sp>
        <p:nvSpPr>
          <p:cNvPr id="98" name="Google Shape;98;p16"/>
          <p:cNvSpPr txBox="1"/>
          <p:nvPr/>
        </p:nvSpPr>
        <p:spPr>
          <a:xfrm>
            <a:off x="549850" y="1300575"/>
            <a:ext cx="6989700" cy="16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chemeClr val="dk1"/>
              </a:solidFill>
            </a:endParaRPr>
          </a:p>
          <a:p>
            <a:pPr marL="457200" marR="0" lvl="0" indent="-3556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Uslov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za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izlazak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ispit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PISP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≥ 3</a:t>
            </a:r>
            <a:r>
              <a:rPr lang="en-US" sz="2000" b="1" dirty="0">
                <a:solidFill>
                  <a:schemeClr val="dk1"/>
                </a:solidFill>
              </a:rPr>
              <a:t>6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poena</a:t>
            </a:r>
            <a:b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556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Ispit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ISP</a:t>
            </a: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42900" algn="l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ispitnim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rokovima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42900" algn="l" rtl="0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ISP ≤ 30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poena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7"/>
          <p:cNvSpPr txBox="1">
            <a:spLocks noGrp="1"/>
          </p:cNvSpPr>
          <p:nvPr>
            <p:ph type="title"/>
          </p:nvPr>
        </p:nvSpPr>
        <p:spPr>
          <a:xfrm>
            <a:off x="2705226" y="546861"/>
            <a:ext cx="3735070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Na kraju semestra</a:t>
            </a:r>
            <a:endParaRPr/>
          </a:p>
        </p:txBody>
      </p:sp>
      <p:sp>
        <p:nvSpPr>
          <p:cNvPr id="104" name="Google Shape;104;p17"/>
          <p:cNvSpPr txBox="1"/>
          <p:nvPr/>
        </p:nvSpPr>
        <p:spPr>
          <a:xfrm>
            <a:off x="535940" y="1625853"/>
            <a:ext cx="7867800" cy="2744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355600" marR="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Suma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poena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 =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PISP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+ ISP</a:t>
            </a: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endParaRPr sz="29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Studenti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koji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imaju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 ≥ 51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položili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ispit</a:t>
            </a:r>
            <a:endParaRPr sz="2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56285" marR="0" lvl="1" indent="-287019" algn="l" rtl="0">
              <a:lnSpc>
                <a:spcPct val="100000"/>
              </a:lnSpc>
              <a:spcBef>
                <a:spcPts val="414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</a:pP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mogu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ponište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ISP</a:t>
            </a:r>
          </a:p>
          <a:p>
            <a:pPr marL="469266" marR="0" lvl="1" algn="l" rtl="0">
              <a:lnSpc>
                <a:spcPct val="100000"/>
              </a:lnSpc>
              <a:spcBef>
                <a:spcPts val="414"/>
              </a:spcBef>
              <a:spcAft>
                <a:spcPts val="0"/>
              </a:spcAft>
              <a:buClr>
                <a:srgbClr val="000000"/>
              </a:buClr>
              <a:buSzPts val="2000"/>
            </a:pPr>
            <a:endParaRPr sz="2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5080" lvl="0" indent="-343535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Studenti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koji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imaju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36 ≤ S &lt; 51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izlaze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ispit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ispitnom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roku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>
            <a:spLocks noGrp="1"/>
          </p:cNvSpPr>
          <p:nvPr>
            <p:ph type="title"/>
          </p:nvPr>
        </p:nvSpPr>
        <p:spPr>
          <a:xfrm>
            <a:off x="1409446" y="546861"/>
            <a:ext cx="6324600" cy="57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Provere znanja u ispitnom roku</a:t>
            </a:r>
            <a:endParaRPr/>
          </a:p>
        </p:txBody>
      </p:sp>
      <p:sp>
        <p:nvSpPr>
          <p:cNvPr id="110" name="Google Shape;110;p18"/>
          <p:cNvSpPr txBox="1"/>
          <p:nvPr/>
        </p:nvSpPr>
        <p:spPr>
          <a:xfrm>
            <a:off x="535950" y="1625850"/>
            <a:ext cx="8199900" cy="2498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355600" marR="0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PISP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važi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ove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naredne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školske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godine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endParaRPr sz="2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383540" lvl="0" indent="-343535" algn="l" rtl="0">
              <a:lnSpc>
                <a:spcPct val="119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svakom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ispitnom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roku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koji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stekli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uslov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PISP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≥ 36) 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mogu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polagati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ispit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osvojiti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ISP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poene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maksimalno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30)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Clr>
                <a:srgbClr val="000000"/>
              </a:buClr>
              <a:buSzPts val="2350"/>
              <a:buFont typeface="Arial"/>
              <a:buNone/>
            </a:pPr>
            <a:endParaRPr sz="23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55600" marR="65405" lvl="0" indent="-3435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Svaki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nov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izlazak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ispit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poništava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prethodne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ISP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poene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endParaRPr sz="2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999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430</Words>
  <Application>Microsoft Office PowerPoint</Application>
  <PresentationFormat>On-screen Show (4:3)</PresentationFormat>
  <Paragraphs>82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Nastavnik</vt:lpstr>
      <vt:lpstr>Asistenti i saradnici</vt:lpstr>
      <vt:lpstr>Asistenti i saradnici</vt:lpstr>
      <vt:lpstr>Sadržaj predmeta</vt:lpstr>
      <vt:lpstr>Provere znanja u toku semestra</vt:lpstr>
      <vt:lpstr>Provere znanja u toku semestra</vt:lpstr>
      <vt:lpstr>Na kraju semestra</vt:lpstr>
      <vt:lpstr>Provere znanja u ispitnom roku</vt:lpstr>
      <vt:lpstr>Zaključivanje ocene</vt:lpstr>
      <vt:lpstr>Upis ocena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Aleksandar Manasijevic</cp:lastModifiedBy>
  <cp:revision>8</cp:revision>
  <dcterms:modified xsi:type="dcterms:W3CDTF">2026-03-15T22:56:56Z</dcterms:modified>
</cp:coreProperties>
</file>