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7"/>
  </p:notesMasterIdLst>
  <p:sldIdLst>
    <p:sldId id="256" r:id="rId2"/>
    <p:sldId id="259" r:id="rId3"/>
    <p:sldId id="260" r:id="rId4"/>
    <p:sldId id="262" r:id="rId5"/>
    <p:sldId id="261" r:id="rId6"/>
    <p:sldId id="304" r:id="rId7"/>
    <p:sldId id="263" r:id="rId8"/>
    <p:sldId id="264" r:id="rId9"/>
    <p:sldId id="317" r:id="rId10"/>
    <p:sldId id="265" r:id="rId11"/>
    <p:sldId id="267" r:id="rId12"/>
    <p:sldId id="268" r:id="rId13"/>
    <p:sldId id="269" r:id="rId14"/>
    <p:sldId id="305" r:id="rId15"/>
    <p:sldId id="31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06" r:id="rId25"/>
    <p:sldId id="278" r:id="rId26"/>
    <p:sldId id="307" r:id="rId27"/>
    <p:sldId id="311" r:id="rId28"/>
    <p:sldId id="308" r:id="rId29"/>
    <p:sldId id="309" r:id="rId30"/>
    <p:sldId id="312" r:id="rId31"/>
    <p:sldId id="310" r:id="rId32"/>
    <p:sldId id="279" r:id="rId33"/>
    <p:sldId id="280" r:id="rId34"/>
    <p:sldId id="281" r:id="rId35"/>
    <p:sldId id="282" r:id="rId36"/>
    <p:sldId id="284" r:id="rId37"/>
    <p:sldId id="285" r:id="rId38"/>
    <p:sldId id="287" r:id="rId39"/>
    <p:sldId id="288" r:id="rId40"/>
    <p:sldId id="289" r:id="rId41"/>
    <p:sldId id="290" r:id="rId42"/>
    <p:sldId id="292" r:id="rId43"/>
    <p:sldId id="315" r:id="rId44"/>
    <p:sldId id="293" r:id="rId45"/>
    <p:sldId id="294" r:id="rId46"/>
    <p:sldId id="295" r:id="rId47"/>
    <p:sldId id="297" r:id="rId48"/>
    <p:sldId id="298" r:id="rId49"/>
    <p:sldId id="299" r:id="rId50"/>
    <p:sldId id="300" r:id="rId51"/>
    <p:sldId id="301" r:id="rId52"/>
    <p:sldId id="313" r:id="rId53"/>
    <p:sldId id="303" r:id="rId54"/>
    <p:sldId id="316" r:id="rId55"/>
    <p:sldId id="30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95" autoAdjust="0"/>
    <p:restoredTop sz="89943" autoAdjust="0"/>
  </p:normalViewPr>
  <p:slideViewPr>
    <p:cSldViewPr>
      <p:cViewPr varScale="1">
        <p:scale>
          <a:sx n="78" d="100"/>
          <a:sy n="78" d="100"/>
        </p:scale>
        <p:origin x="10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4C81B-6B0E-4561-AC28-B34D5BE93D4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977A5-A8FA-4FA2-9D47-1776B4B5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5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977A5-A8FA-4FA2-9D47-1776B4B528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7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977A5-A8FA-4FA2-9D47-1776B4B5281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9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F7E2BC-B605-477D-A5DD-45438C6DDFDA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371600"/>
            <a:ext cx="6477000" cy="1828800"/>
          </a:xfrm>
        </p:spPr>
        <p:txBody>
          <a:bodyPr/>
          <a:lstStyle/>
          <a:p>
            <a:r>
              <a:rPr lang="en-US" dirty="0" err="1" smtClean="0"/>
              <a:t>Operativni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Konkurentnost</a:t>
            </a:r>
            <a:r>
              <a:rPr lang="en-US" dirty="0" smtClean="0"/>
              <a:t>: </a:t>
            </a:r>
            <a:r>
              <a:rPr lang="en-US" dirty="0" err="1" smtClean="0"/>
              <a:t>Uzajamno</a:t>
            </a:r>
            <a:r>
              <a:rPr lang="en-US" dirty="0" smtClean="0"/>
              <a:t> </a:t>
            </a:r>
            <a:r>
              <a:rPr lang="en-US" dirty="0" err="1" smtClean="0"/>
              <a:t>blokiranje</a:t>
            </a:r>
            <a:endParaRPr lang="en-US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5334000"/>
            <a:ext cx="8915400" cy="365125"/>
          </a:xfrm>
        </p:spPr>
        <p:txBody>
          <a:bodyPr/>
          <a:lstStyle/>
          <a:p>
            <a:pPr algn="l"/>
            <a:r>
              <a:rPr lang="en-US" dirty="0" err="1" smtClean="0"/>
              <a:t>Slajdovi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kreirani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osnovu</a:t>
            </a:r>
            <a:r>
              <a:rPr lang="en-US" dirty="0" smtClean="0"/>
              <a:t> </a:t>
            </a:r>
            <a:r>
              <a:rPr lang="en-US" dirty="0" err="1" smtClean="0"/>
              <a:t>knjige</a:t>
            </a:r>
            <a:r>
              <a:rPr lang="en-US" dirty="0" smtClean="0"/>
              <a:t> “</a:t>
            </a:r>
            <a:r>
              <a:rPr lang="en-US" dirty="0" err="1" smtClean="0"/>
              <a:t>Operativni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>, </a:t>
            </a:r>
            <a:r>
              <a:rPr lang="en-US" dirty="0" err="1" smtClean="0"/>
              <a:t>principi</a:t>
            </a:r>
            <a:r>
              <a:rPr lang="en-US" dirty="0" smtClean="0"/>
              <a:t> </a:t>
            </a:r>
            <a:r>
              <a:rPr lang="en-US" dirty="0" err="1" smtClean="0"/>
              <a:t>unutra</a:t>
            </a:r>
            <a:r>
              <a:rPr lang="sr-Latn-RS" dirty="0" smtClean="0"/>
              <a:t>šnje organizacije i dizajna, 7. izdanje“, William Stallings, CET, Beograd, 2013.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Sprečavanje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sz="2400" dirty="0" smtClean="0"/>
              <a:t>Sprečavanje</a:t>
            </a:r>
          </a:p>
          <a:p>
            <a:pPr lvl="1"/>
            <a:r>
              <a:rPr lang="sr-Latn-RS" sz="2000" dirty="0"/>
              <a:t>Projektovati sistem tako da je isključena mogućnost uzajamnog </a:t>
            </a:r>
            <a:r>
              <a:rPr lang="sr-Latn-RS" sz="2000" dirty="0" smtClean="0"/>
              <a:t>blokiranja</a:t>
            </a:r>
            <a:endParaRPr lang="en-US" sz="2000" dirty="0"/>
          </a:p>
          <a:p>
            <a:pPr lvl="1"/>
            <a:r>
              <a:rPr lang="sr-Latn-RS" sz="2000" dirty="0"/>
              <a:t>Sprečiti pojavu jednog od četiri uslova za uzajamno blokiranje</a:t>
            </a:r>
            <a:endParaRPr lang="sr-Latn-R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504" y="652938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izvor: www.youtube.com</a:t>
            </a:r>
            <a:endParaRPr lang="en-GB" dirty="0"/>
          </a:p>
        </p:txBody>
      </p:sp>
      <p:pic>
        <p:nvPicPr>
          <p:cNvPr id="6" name="Ivan Bogdanov Italy-Serbia 12.10.20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7890" y="3124200"/>
            <a:ext cx="6378533" cy="35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1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8788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Sprečavanje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85000" lnSpcReduction="20000"/>
          </a:bodyPr>
          <a:lstStyle/>
          <a:p>
            <a:r>
              <a:rPr lang="sr-Latn-RS" dirty="0" smtClean="0"/>
              <a:t>Nije moguće onemogućiti uslov uzajamnog isključivanja</a:t>
            </a:r>
          </a:p>
          <a:p>
            <a:pPr lvl="1"/>
            <a:r>
              <a:rPr lang="sr-Latn-RS" dirty="0" smtClean="0"/>
              <a:t>U određenim scenarijima pristupa deljenim resursima procesi moraju pristupati jedan po jedan</a:t>
            </a:r>
          </a:p>
          <a:p>
            <a:r>
              <a:rPr lang="sr-Latn-RS" dirty="0" smtClean="0"/>
              <a:t>Sprečavanje uslova držanja i čekanja</a:t>
            </a:r>
          </a:p>
          <a:p>
            <a:pPr lvl="1"/>
            <a:r>
              <a:rPr lang="sr-Latn-RS" dirty="0" smtClean="0"/>
              <a:t>Može se sprečiti ako proces istovremeno zatraži sve potrebne resurse</a:t>
            </a:r>
          </a:p>
          <a:p>
            <a:pPr lvl="1"/>
            <a:r>
              <a:rPr lang="sr-Latn-RS" dirty="0" smtClean="0"/>
              <a:t>Proces ostaje blokiran dok svi traženi resursi ne budu raspoloživi</a:t>
            </a:r>
          </a:p>
          <a:p>
            <a:pPr lvl="1"/>
            <a:r>
              <a:rPr lang="sr-Latn-RS" dirty="0" smtClean="0"/>
              <a:t>Neefikasno</a:t>
            </a:r>
          </a:p>
          <a:p>
            <a:pPr lvl="2"/>
            <a:r>
              <a:rPr lang="sr-Latn-RS" dirty="0" smtClean="0"/>
              <a:t>Proces čeka sve resurse čak i kad može da radi sa onima koje može da zauzme</a:t>
            </a:r>
          </a:p>
          <a:p>
            <a:pPr lvl="2"/>
            <a:r>
              <a:rPr lang="sr-Latn-RS" dirty="0" smtClean="0"/>
              <a:t>Resursi dodeljeni procesu su zauzeti za druge procese, čak i ako ih proces ne koristi</a:t>
            </a:r>
          </a:p>
          <a:p>
            <a:pPr lvl="2"/>
            <a:r>
              <a:rPr lang="sr-Latn-RS" dirty="0" smtClean="0"/>
              <a:t>Može doći do gladovanja procesa ako je uvek bar jedan potreban resurs alociran nekom drugom procesu</a:t>
            </a:r>
          </a:p>
          <a:p>
            <a:endParaRPr lang="sr-Latn-R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8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Sprečavanje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Odbacivanje uslova „bez prekidanja“</a:t>
            </a:r>
          </a:p>
          <a:p>
            <a:pPr lvl="1"/>
            <a:r>
              <a:rPr lang="sr-Latn-RS" dirty="0" smtClean="0"/>
              <a:t>Naredba procesu da otpusti svoje resurse ukoliko mu je odbijen zahtev za zauzimanje nekog resursa</a:t>
            </a:r>
          </a:p>
          <a:p>
            <a:pPr lvl="1"/>
            <a:r>
              <a:rPr lang="sr-Latn-RS" dirty="0" smtClean="0"/>
              <a:t>Druga varijanta je da ako proces zatraži resurs koji drži drugi blokirani proces, OS prekida drugi proces, koji mora da otpusti sve svoje resurse</a:t>
            </a:r>
          </a:p>
          <a:p>
            <a:pPr lvl="1"/>
            <a:r>
              <a:rPr lang="sr-Latn-RS" dirty="0" smtClean="0"/>
              <a:t>Primenjivo samo kod resursa čije se stanje može lako sačuvati i kasnije oporaviti</a:t>
            </a:r>
          </a:p>
          <a:p>
            <a:pPr lvl="2"/>
            <a:r>
              <a:rPr lang="sr-Latn-RS" dirty="0" smtClean="0"/>
              <a:t>Npr procesorski registri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7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Sprečavanje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 smtClean="0"/>
              <a:t>Sprečavanje kružnog čekanja</a:t>
            </a:r>
          </a:p>
          <a:p>
            <a:pPr lvl="1"/>
            <a:r>
              <a:rPr lang="sr-Latn-RS" dirty="0" smtClean="0"/>
              <a:t>Ako se uradi linearno slaganje tipova resursa</a:t>
            </a:r>
          </a:p>
          <a:p>
            <a:pPr lvl="1"/>
            <a:r>
              <a:rPr lang="sr-Latn-RS" dirty="0" smtClean="0"/>
              <a:t>Svakom resursu se dodeli indeks</a:t>
            </a:r>
          </a:p>
          <a:p>
            <a:pPr lvl="1"/>
            <a:r>
              <a:rPr lang="sr-Latn-RS" dirty="0" smtClean="0"/>
              <a:t>Ako je proces zauzeo resurs R</a:t>
            </a:r>
            <a:r>
              <a:rPr lang="sr-Latn-RS" baseline="-25000" dirty="0" smtClean="0"/>
              <a:t>i</a:t>
            </a:r>
            <a:r>
              <a:rPr lang="sr-Latn-RS" dirty="0" smtClean="0"/>
              <a:t>, onda može zauzeti resurs R</a:t>
            </a:r>
            <a:r>
              <a:rPr lang="sr-Latn-RS" baseline="-25000" dirty="0" smtClean="0"/>
              <a:t>j</a:t>
            </a:r>
            <a:r>
              <a:rPr lang="sr-Latn-RS" dirty="0" smtClean="0"/>
              <a:t> samo ako je </a:t>
            </a:r>
            <a:r>
              <a:rPr lang="en-US" dirty="0" smtClean="0"/>
              <a:t> </a:t>
            </a:r>
            <a:r>
              <a:rPr lang="sr-Latn-RS" b="1" dirty="0" smtClean="0">
                <a:latin typeface="Courier New" pitchFamily="49" charset="0"/>
                <a:cs typeface="Courier New" pitchFamily="49" charset="0"/>
              </a:rPr>
              <a:t>j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 i</a:t>
            </a:r>
          </a:p>
          <a:p>
            <a:pPr lvl="1"/>
            <a:r>
              <a:rPr lang="sr-Latn-RS" dirty="0" smtClean="0"/>
              <a:t>U ovoj varijanti ne može doći do kružnog čekanja</a:t>
            </a:r>
          </a:p>
          <a:p>
            <a:pPr lvl="1"/>
            <a:r>
              <a:rPr lang="en-US" dirty="0" smtClean="0"/>
              <a:t>Mo</a:t>
            </a:r>
            <a:r>
              <a:rPr lang="sr-Latn-RS" dirty="0" smtClean="0"/>
              <a:t>že da bude neefikasno</a:t>
            </a:r>
          </a:p>
          <a:p>
            <a:pPr lvl="2"/>
            <a:r>
              <a:rPr lang="sr-Latn-RS" dirty="0" smtClean="0"/>
              <a:t>Procesu se možda nepotrebno zabranjuje zauzimanje resursa</a:t>
            </a:r>
          </a:p>
          <a:p>
            <a:pPr lvl="1"/>
            <a:r>
              <a:rPr lang="sr-Latn-RS" dirty="0" smtClean="0"/>
              <a:t>Ako programer ne poštuje predviđeni redosled, opet može doći do uzajamnog blokiranja</a:t>
            </a:r>
          </a:p>
          <a:p>
            <a:pPr lvl="2"/>
            <a:r>
              <a:rPr lang="sr-Latn-RS" dirty="0" smtClean="0"/>
              <a:t>Moguće je koristiti sistemski softver koji prati da li se resursi zauzimaju u predviđenom redosledu</a:t>
            </a:r>
          </a:p>
          <a:p>
            <a:pPr lvl="2"/>
            <a:r>
              <a:rPr lang="sr-Latn-RS" dirty="0" smtClean="0"/>
              <a:t>Npr program Witness na FreeBSD OS</a:t>
            </a:r>
            <a:endParaRPr lang="sr-Latn-RS" dirty="0"/>
          </a:p>
          <a:p>
            <a:pPr lvl="2"/>
            <a:endParaRPr 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35129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Sprečavanje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Sprečavanje je suviše restriktivno</a:t>
            </a:r>
          </a:p>
          <a:p>
            <a:pPr lvl="1"/>
            <a:r>
              <a:rPr lang="sr-Latn-RS" dirty="0" smtClean="0"/>
              <a:t>Slaba iskorišćenost resursa</a:t>
            </a:r>
          </a:p>
          <a:p>
            <a:pPr lvl="1"/>
            <a:r>
              <a:rPr lang="sr-Latn-RS" dirty="0" smtClean="0"/>
              <a:t>Smanjena propusna moć sistema</a:t>
            </a:r>
          </a:p>
          <a:p>
            <a:endParaRPr lang="sr-Latn-RS" dirty="0"/>
          </a:p>
          <a:p>
            <a:r>
              <a:rPr lang="sr-Latn-RS" dirty="0" smtClean="0"/>
              <a:t>Pristup koji je manje restriktivan i dozvoljava više konkurentnosti je izbegavanje uzajamnog blokiranja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40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Izbegavanje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/>
              <a:t>Izbegavanje</a:t>
            </a:r>
          </a:p>
          <a:p>
            <a:pPr lvl="1"/>
            <a:r>
              <a:rPr lang="sr-Latn-RS" dirty="0"/>
              <a:t>Dinamički se vrši raspodela resursa tako da ne dođe do uzajamnog blokiranja</a:t>
            </a:r>
          </a:p>
          <a:p>
            <a:endParaRPr lang="en-GB" dirty="0"/>
          </a:p>
        </p:txBody>
      </p:sp>
      <p:pic>
        <p:nvPicPr>
          <p:cNvPr id="4" name="How Does This Not Go In Amazing triple save by Rotherham goalkeep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550" y="3276600"/>
            <a:ext cx="5181600" cy="2914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52938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izvor: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68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Izbegavanje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/>
          <a:lstStyle/>
          <a:p>
            <a:r>
              <a:rPr lang="sr-Latn-RS" dirty="0" smtClean="0"/>
              <a:t>Dozvoljava se postojanje tri neophodna uslova </a:t>
            </a:r>
          </a:p>
          <a:p>
            <a:r>
              <a:rPr lang="sr-Latn-RS" dirty="0" smtClean="0"/>
              <a:t>Prave se razumni izbori tako da se nikad ne stigne u tačku uzajamnog blokiranja</a:t>
            </a:r>
          </a:p>
          <a:p>
            <a:r>
              <a:rPr lang="sr-Latn-RS" dirty="0" smtClean="0"/>
              <a:t>Omogućuje više konkurentnosti od sprečavanja</a:t>
            </a:r>
          </a:p>
          <a:p>
            <a:r>
              <a:rPr lang="sr-Latn-RS" dirty="0" smtClean="0"/>
              <a:t>Dinamički se donosi odluka da li će tekući zahtev dodele resursa dovesti do uzajamnog blokiranja</a:t>
            </a:r>
          </a:p>
        </p:txBody>
      </p:sp>
    </p:spTree>
    <p:extLst>
      <p:ext uri="{BB962C8B-B14F-4D97-AF65-F5344CB8AC3E}">
        <p14:creationId xmlns:p14="http://schemas.microsoft.com/office/powerpoint/2010/main" val="12165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Izbegavanje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Varijante</a:t>
            </a:r>
          </a:p>
          <a:p>
            <a:pPr lvl="1"/>
            <a:r>
              <a:rPr lang="sr-Latn-RS" dirty="0" smtClean="0"/>
              <a:t>Ne pokretati proces ukoliko njegovi zahtevi mogu dovesti do blokiranja</a:t>
            </a:r>
          </a:p>
          <a:p>
            <a:pPr lvl="1"/>
            <a:endParaRPr lang="sr-Latn-RS" dirty="0"/>
          </a:p>
          <a:p>
            <a:pPr lvl="1"/>
            <a:r>
              <a:rPr lang="sr-Latn-RS" dirty="0" smtClean="0"/>
              <a:t>Ne obrađivati zahtev za resursom ako dodela resursa može dovesti do blokiranja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4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4000" dirty="0" smtClean="0"/>
              <a:t>Stanje sistema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/>
          <a:lstStyle/>
          <a:p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imamo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n </a:t>
            </a:r>
            <a:r>
              <a:rPr lang="en-US" dirty="0" err="1" smtClean="0"/>
              <a:t>procesa</a:t>
            </a:r>
            <a:r>
              <a:rPr lang="en-US" dirty="0" smtClean="0"/>
              <a:t> i m </a:t>
            </a:r>
            <a:r>
              <a:rPr lang="en-US" dirty="0" err="1" smtClean="0"/>
              <a:t>tipova</a:t>
            </a:r>
            <a:r>
              <a:rPr lang="en-US" dirty="0" smtClean="0"/>
              <a:t> </a:t>
            </a:r>
            <a:r>
              <a:rPr lang="en-US" dirty="0" err="1" smtClean="0"/>
              <a:t>resursa</a:t>
            </a:r>
            <a:endParaRPr lang="en-US" dirty="0" smtClean="0"/>
          </a:p>
          <a:p>
            <a:r>
              <a:rPr lang="sr-Latn-RS" dirty="0" smtClean="0"/>
              <a:t>Vektor R </a:t>
            </a:r>
            <a:r>
              <a:rPr lang="en-US" dirty="0" smtClean="0"/>
              <a:t>= [R</a:t>
            </a:r>
            <a:r>
              <a:rPr lang="en-US" baseline="-25000" dirty="0" smtClean="0"/>
              <a:t>1</a:t>
            </a:r>
            <a:r>
              <a:rPr lang="en-US" dirty="0" smtClean="0"/>
              <a:t>, R</a:t>
            </a:r>
            <a:r>
              <a:rPr lang="en-US" baseline="-25000" dirty="0" smtClean="0"/>
              <a:t>2</a:t>
            </a:r>
            <a:r>
              <a:rPr lang="en-US" dirty="0" smtClean="0"/>
              <a:t>, …,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m</a:t>
            </a:r>
            <a:r>
              <a:rPr lang="en-US" dirty="0" smtClean="0"/>
              <a:t>]</a:t>
            </a:r>
            <a:endParaRPr lang="sr-Latn-RS" dirty="0" smtClean="0"/>
          </a:p>
          <a:p>
            <a:pPr lvl="1"/>
            <a:r>
              <a:rPr lang="sr-Latn-RS" dirty="0" smtClean="0"/>
              <a:t>Ukupna količina svakog</a:t>
            </a:r>
            <a:r>
              <a:rPr lang="en-US" dirty="0" smtClean="0"/>
              <a:t> </a:t>
            </a:r>
            <a:r>
              <a:rPr lang="en-US" dirty="0" err="1" smtClean="0"/>
              <a:t>resursa</a:t>
            </a:r>
            <a:r>
              <a:rPr lang="en-US" dirty="0" smtClean="0"/>
              <a:t> u </a:t>
            </a:r>
            <a:r>
              <a:rPr lang="en-US" dirty="0" err="1" smtClean="0"/>
              <a:t>sistemu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Vektor</a:t>
            </a:r>
            <a:r>
              <a:rPr lang="en-US" dirty="0" smtClean="0"/>
              <a:t> V = [R</a:t>
            </a:r>
            <a:r>
              <a:rPr lang="en-US" baseline="-25000" dirty="0" smtClean="0"/>
              <a:t>1</a:t>
            </a:r>
            <a:r>
              <a:rPr lang="en-US" dirty="0" smtClean="0"/>
              <a:t>, R</a:t>
            </a:r>
            <a:r>
              <a:rPr lang="en-US" baseline="-25000" dirty="0" smtClean="0"/>
              <a:t>2</a:t>
            </a:r>
            <a:r>
              <a:rPr lang="en-US" dirty="0" smtClean="0"/>
              <a:t>, …,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m</a:t>
            </a:r>
            <a:r>
              <a:rPr lang="en-US" dirty="0" smtClean="0"/>
              <a:t>]</a:t>
            </a:r>
          </a:p>
          <a:p>
            <a:pPr lvl="1"/>
            <a:r>
              <a:rPr lang="en-US" dirty="0" err="1" smtClean="0"/>
              <a:t>Ukupna</a:t>
            </a:r>
            <a:r>
              <a:rPr lang="en-US" dirty="0" smtClean="0"/>
              <a:t> </a:t>
            </a:r>
            <a:r>
              <a:rPr lang="en-US" dirty="0" err="1" smtClean="0"/>
              <a:t>koli</a:t>
            </a:r>
            <a:r>
              <a:rPr lang="sr-Latn-RS" dirty="0" smtClean="0"/>
              <a:t>čina svakog resursa u sistemu koja nije dodeljena nijednom procesu (raspoloživo)</a:t>
            </a:r>
          </a:p>
          <a:p>
            <a:pPr marL="365760" lvl="1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520083"/>
              </p:ext>
            </p:extLst>
          </p:nvPr>
        </p:nvGraphicFramePr>
        <p:xfrm>
          <a:off x="2514600" y="3581400"/>
          <a:ext cx="36576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R1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R2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R3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9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6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43055"/>
              </p:ext>
            </p:extLst>
          </p:nvPr>
        </p:nvGraphicFramePr>
        <p:xfrm>
          <a:off x="2362200" y="5943600"/>
          <a:ext cx="36576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R1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R2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R3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0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Stanje sistema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Matrica zahteva</a:t>
            </a:r>
          </a:p>
          <a:p>
            <a:endParaRPr lang="sr-Latn-RS" dirty="0"/>
          </a:p>
          <a:p>
            <a:pPr marL="0" indent="0">
              <a:buNone/>
            </a:pPr>
            <a:r>
              <a:rPr lang="en-US" dirty="0" smtClean="0"/>
              <a:t>   C</a:t>
            </a:r>
            <a:r>
              <a:rPr lang="sr-Latn-RS" dirty="0" smtClean="0"/>
              <a:t> </a:t>
            </a:r>
            <a:r>
              <a:rPr lang="sr-Cyrl-RS" dirty="0" smtClean="0"/>
              <a:t>=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</a:t>
            </a:r>
            <a:r>
              <a:rPr lang="en-US" baseline="-25000" dirty="0" smtClean="0"/>
              <a:t>ij</a:t>
            </a:r>
            <a:r>
              <a:rPr lang="en-US" dirty="0" smtClean="0"/>
              <a:t> – </a:t>
            </a:r>
            <a:r>
              <a:rPr lang="en-US" dirty="0" err="1" smtClean="0"/>
              <a:t>zahtev</a:t>
            </a:r>
            <a:r>
              <a:rPr lang="en-US" dirty="0" smtClean="0"/>
              <a:t> </a:t>
            </a:r>
            <a:r>
              <a:rPr lang="en-US" dirty="0" err="1" smtClean="0"/>
              <a:t>procesa</a:t>
            </a:r>
            <a:r>
              <a:rPr lang="en-US" dirty="0" smtClean="0"/>
              <a:t> </a:t>
            </a:r>
            <a:r>
              <a:rPr lang="en-US" i="1" dirty="0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resursom</a:t>
            </a:r>
            <a:r>
              <a:rPr lang="en-US" dirty="0" smtClean="0"/>
              <a:t> </a:t>
            </a:r>
            <a:r>
              <a:rPr lang="en-US" i="1" dirty="0" smtClean="0"/>
              <a:t>j</a:t>
            </a:r>
          </a:p>
          <a:p>
            <a:r>
              <a:rPr lang="en-US" dirty="0" smtClean="0"/>
              <a:t>Mora </a:t>
            </a:r>
            <a:r>
              <a:rPr lang="en-US" dirty="0" err="1" smtClean="0"/>
              <a:t>biti</a:t>
            </a:r>
            <a:r>
              <a:rPr lang="en-US" dirty="0" smtClean="0"/>
              <a:t> </a:t>
            </a:r>
            <a:r>
              <a:rPr lang="en-US" dirty="0" err="1" smtClean="0"/>
              <a:t>unapred</a:t>
            </a:r>
            <a:r>
              <a:rPr lang="en-US" dirty="0" smtClean="0"/>
              <a:t> </a:t>
            </a:r>
            <a:r>
              <a:rPr lang="en-US" dirty="0" err="1" smtClean="0"/>
              <a:t>odre</a:t>
            </a:r>
            <a:r>
              <a:rPr lang="sr-Latn-RS" dirty="0" smtClean="0"/>
              <a:t>đeno za svaki proces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0385"/>
              </p:ext>
            </p:extLst>
          </p:nvPr>
        </p:nvGraphicFramePr>
        <p:xfrm>
          <a:off x="1905000" y="2286000"/>
          <a:ext cx="2667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/>
                <a:gridCol w="666750"/>
                <a:gridCol w="666750"/>
                <a:gridCol w="66675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11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12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1m</a:t>
                      </a:r>
                      <a:endParaRPr lang="en-GB" baseline="-250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2m</a:t>
                      </a:r>
                      <a:endParaRPr lang="en-GB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n1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n2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...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</a:t>
                      </a:r>
                      <a:r>
                        <a:rPr lang="en-US" baseline="-25000" dirty="0" err="1" smtClean="0"/>
                        <a:t>nm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Left Bracket 6"/>
          <p:cNvSpPr/>
          <p:nvPr/>
        </p:nvSpPr>
        <p:spPr>
          <a:xfrm>
            <a:off x="1752600" y="2286000"/>
            <a:ext cx="152400" cy="1905000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Bracket 7"/>
          <p:cNvSpPr/>
          <p:nvPr/>
        </p:nvSpPr>
        <p:spPr>
          <a:xfrm flipH="1">
            <a:off x="4495800" y="2298826"/>
            <a:ext cx="152400" cy="189217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79862"/>
              </p:ext>
            </p:extLst>
          </p:nvPr>
        </p:nvGraphicFramePr>
        <p:xfrm>
          <a:off x="5638800" y="1976120"/>
          <a:ext cx="3048000" cy="221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/>
                <a:gridCol w="762000"/>
                <a:gridCol w="762000"/>
                <a:gridCol w="762000"/>
              </a:tblGrid>
              <a:tr h="55372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R1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R2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R3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P1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P2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6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P3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Uzajamno</a:t>
            </a:r>
            <a:r>
              <a:rPr lang="en-US" sz="3600" dirty="0"/>
              <a:t> </a:t>
            </a:r>
            <a:r>
              <a:rPr lang="en-US" sz="3600" dirty="0" err="1" smtClean="0"/>
              <a:t>blokiranje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Trajno</a:t>
            </a:r>
            <a:r>
              <a:rPr lang="en-US" dirty="0" smtClean="0"/>
              <a:t> </a:t>
            </a:r>
            <a:r>
              <a:rPr lang="en-US" dirty="0" err="1" smtClean="0"/>
              <a:t>blokiranje</a:t>
            </a:r>
            <a:r>
              <a:rPr lang="en-US" dirty="0" smtClean="0"/>
              <a:t> </a:t>
            </a:r>
            <a:r>
              <a:rPr lang="en-US" dirty="0" err="1" smtClean="0"/>
              <a:t>skupa</a:t>
            </a:r>
            <a:r>
              <a:rPr lang="en-US" dirty="0" smtClean="0"/>
              <a:t> </a:t>
            </a:r>
            <a:r>
              <a:rPr lang="en-US" dirty="0" err="1" smtClean="0"/>
              <a:t>procesa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se </a:t>
            </a:r>
            <a:r>
              <a:rPr lang="en-US" dirty="0" err="1" smtClean="0"/>
              <a:t>nadme</a:t>
            </a:r>
            <a:r>
              <a:rPr lang="sr-Latn-RS" dirty="0" smtClean="0"/>
              <a:t>ću za isti skup resursa</a:t>
            </a:r>
          </a:p>
        </p:txBody>
      </p:sp>
      <p:pic>
        <p:nvPicPr>
          <p:cNvPr id="1026" name="Picture 2" descr="https://img1.etsystatic.com/000/0/5295440/il_fullxfull.290932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9400"/>
            <a:ext cx="429768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47700" y="2819400"/>
            <a:ext cx="4000500" cy="3733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r-Latn-RS" dirty="0" smtClean="0"/>
              <a:t>Svaki proces u skupu je blokiran čekajući na događaj koji može aktivirati neki blokirani proces iz skupa</a:t>
            </a:r>
          </a:p>
        </p:txBody>
      </p:sp>
    </p:spTree>
    <p:extLst>
      <p:ext uri="{BB962C8B-B14F-4D97-AF65-F5344CB8AC3E}">
        <p14:creationId xmlns:p14="http://schemas.microsoft.com/office/powerpoint/2010/main" val="110942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Stanje sistema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Matrica dodele</a:t>
            </a:r>
          </a:p>
          <a:p>
            <a:endParaRPr lang="sr-Latn-RS" dirty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sr-Latn-RS" dirty="0" smtClean="0"/>
              <a:t>A </a:t>
            </a:r>
            <a:r>
              <a:rPr lang="sr-Cyrl-RS" dirty="0" smtClean="0"/>
              <a:t>=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sr-Latn-RS" dirty="0" smtClean="0"/>
              <a:t>A</a:t>
            </a:r>
            <a:r>
              <a:rPr lang="en-US" baseline="-25000" dirty="0" err="1" smtClean="0"/>
              <a:t>ij</a:t>
            </a:r>
            <a:r>
              <a:rPr lang="en-US" dirty="0" smtClean="0"/>
              <a:t> – </a:t>
            </a:r>
            <a:r>
              <a:rPr lang="sr-Latn-RS" dirty="0" smtClean="0"/>
              <a:t>trenutna dodeljenost</a:t>
            </a:r>
            <a:r>
              <a:rPr lang="en-US" dirty="0" smtClean="0"/>
              <a:t> </a:t>
            </a:r>
            <a:r>
              <a:rPr lang="en-US" dirty="0" err="1" smtClean="0"/>
              <a:t>resurs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i="1" dirty="0" smtClean="0"/>
              <a:t>j</a:t>
            </a:r>
            <a:r>
              <a:rPr lang="sr-Latn-RS" dirty="0" smtClean="0"/>
              <a:t> procesu </a:t>
            </a:r>
            <a:r>
              <a:rPr lang="sr-Latn-RS" i="1" dirty="0" smtClean="0"/>
              <a:t>i</a:t>
            </a:r>
            <a:endParaRPr lang="en-US" i="1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87149"/>
              </p:ext>
            </p:extLst>
          </p:nvPr>
        </p:nvGraphicFramePr>
        <p:xfrm>
          <a:off x="1905000" y="2286000"/>
          <a:ext cx="2667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/>
                <a:gridCol w="666750"/>
                <a:gridCol w="666750"/>
                <a:gridCol w="666750"/>
              </a:tblGrid>
              <a:tr h="457200">
                <a:tc>
                  <a:txBody>
                    <a:bodyPr/>
                    <a:lstStyle/>
                    <a:p>
                      <a:r>
                        <a:rPr lang="sr-Latn-RS" dirty="0" smtClean="0"/>
                        <a:t>A</a:t>
                      </a:r>
                      <a:r>
                        <a:rPr lang="en-US" baseline="-25000" dirty="0" smtClean="0"/>
                        <a:t>11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baseline="0" dirty="0" smtClean="0"/>
                        <a:t>A</a:t>
                      </a:r>
                      <a:r>
                        <a:rPr lang="en-US" baseline="-25000" dirty="0" smtClean="0"/>
                        <a:t>12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A</a:t>
                      </a:r>
                      <a:r>
                        <a:rPr lang="en-US" baseline="-25000" dirty="0" smtClean="0"/>
                        <a:t>1m</a:t>
                      </a:r>
                      <a:endParaRPr lang="en-GB" baseline="-250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A</a:t>
                      </a:r>
                      <a:r>
                        <a:rPr lang="en-US" baseline="-25000" dirty="0" smtClean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A</a:t>
                      </a:r>
                      <a:r>
                        <a:rPr lang="en-US" baseline="-25000" dirty="0" smtClean="0"/>
                        <a:t>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A</a:t>
                      </a:r>
                      <a:r>
                        <a:rPr lang="en-US" baseline="-25000" dirty="0" smtClean="0"/>
                        <a:t>2m</a:t>
                      </a:r>
                      <a:endParaRPr lang="en-GB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GB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A</a:t>
                      </a:r>
                      <a:r>
                        <a:rPr lang="en-US" baseline="-25000" dirty="0" smtClean="0"/>
                        <a:t>n1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A</a:t>
                      </a:r>
                      <a:r>
                        <a:rPr lang="en-US" baseline="-25000" dirty="0" smtClean="0"/>
                        <a:t>n2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...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A</a:t>
                      </a:r>
                      <a:r>
                        <a:rPr lang="en-US" baseline="-25000" dirty="0" smtClean="0"/>
                        <a:t>nm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Left Bracket 6"/>
          <p:cNvSpPr/>
          <p:nvPr/>
        </p:nvSpPr>
        <p:spPr>
          <a:xfrm>
            <a:off x="1752600" y="2286000"/>
            <a:ext cx="152400" cy="1905000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Bracket 7"/>
          <p:cNvSpPr/>
          <p:nvPr/>
        </p:nvSpPr>
        <p:spPr>
          <a:xfrm flipH="1">
            <a:off x="4495800" y="2298826"/>
            <a:ext cx="152400" cy="189217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088371"/>
              </p:ext>
            </p:extLst>
          </p:nvPr>
        </p:nvGraphicFramePr>
        <p:xfrm>
          <a:off x="5334000" y="1976120"/>
          <a:ext cx="3048000" cy="221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/>
                <a:gridCol w="762000"/>
                <a:gridCol w="762000"/>
                <a:gridCol w="762000"/>
              </a:tblGrid>
              <a:tr h="55372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R1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R2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R3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P1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P2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6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P3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1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Stanje sistema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612648" y="1600200"/>
                <a:ext cx="8153400" cy="5105400"/>
              </a:xfrm>
            </p:spPr>
            <p:txBody>
              <a:bodyPr/>
              <a:lstStyle/>
              <a:p>
                <a:r>
                  <a:rPr lang="sr-Latn-RS" dirty="0" smtClean="0"/>
                  <a:t>Za promenljive stanja sistema važi: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sr-Latn-RS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sr-Latn-RS" b="0" i="1" smtClean="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sr-Latn-R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sr-Latn-RS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sr-Latn-RS" b="0" i="1" smtClean="0">
                        <a:latin typeface="Cambria Math"/>
                      </a:rPr>
                      <m:t>+ </m:t>
                    </m:r>
                    <m:nary>
                      <m:naryPr>
                        <m:chr m:val="∑"/>
                        <m:ctrlPr>
                          <a:rPr lang="sr-Latn-R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sr-Latn-RS" b="0" i="1" smtClean="0">
                            <a:latin typeface="Cambria Math"/>
                          </a:rPr>
                          <m:t>𝑖</m:t>
                        </m:r>
                        <m:r>
                          <a:rPr lang="sr-Latn-RS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sr-Latn-RS" b="0" i="1" smtClean="0">
                            <a:latin typeface="Cambria Math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sr-Latn-R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sr-Latn-R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sr-Latn-RS" dirty="0" smtClean="0"/>
                  <a:t> </a:t>
                </a:r>
              </a:p>
              <a:p>
                <a:pPr marL="834390" lvl="1" indent="-514350"/>
                <a:r>
                  <a:rPr lang="sr-Latn-RS" dirty="0" smtClean="0"/>
                  <a:t>Svi resursi su raspoloživi ili dodeljeni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sr-Latn-RS" b="0" i="1" smtClean="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sr-Latn-RS" b="0" i="1" smtClean="0">
                        <a:latin typeface="Cambria Math"/>
                      </a:rPr>
                      <m:t> </m:t>
                    </m:r>
                    <m:r>
                      <a:rPr lang="sr-Latn-RS" b="0" i="1" smtClean="0">
                        <a:latin typeface="Cambria Math"/>
                        <a:ea typeface="Cambria Math"/>
                      </a:rPr>
                      <m:t>≤ </m:t>
                    </m:r>
                    <m:sSub>
                      <m:sSubPr>
                        <m:ctrlPr>
                          <a:rPr lang="sr-Latn-R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sr-Latn-RS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sr-Latn-RS" b="0" i="1" smtClean="0">
                            <a:latin typeface="Cambria Math"/>
                            <a:ea typeface="Cambria Math"/>
                          </a:rPr>
                          <m:t>𝑗</m:t>
                        </m:r>
                      </m:sub>
                    </m:sSub>
                    <m:r>
                      <a:rPr lang="sr-Latn-RS" b="0" i="1" smtClean="0">
                        <a:latin typeface="Cambria Math"/>
                        <a:ea typeface="Cambria Math"/>
                      </a:rPr>
                      <m:t> , </m:t>
                    </m:r>
                    <m:r>
                      <m:rPr>
                        <m:sty m:val="p"/>
                      </m:rPr>
                      <a:rPr lang="sr-Latn-RS" b="0" i="0" smtClean="0">
                        <a:latin typeface="Cambria Math"/>
                        <a:ea typeface="Cambria Math"/>
                      </a:rPr>
                      <m:t>za</m:t>
                    </m:r>
                    <m:r>
                      <a:rPr lang="sr-Latn-RS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r-Latn-RS" b="0" i="0" smtClean="0">
                        <a:latin typeface="Cambria Math"/>
                        <a:ea typeface="Cambria Math"/>
                      </a:rPr>
                      <m:t>sva</m:t>
                    </m:r>
                    <m:r>
                      <a:rPr lang="sr-Latn-R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sr-Latn-RS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sr-Latn-RS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sr-Latn-RS" b="0" i="1" smtClean="0">
                        <a:latin typeface="Cambria Math"/>
                        <a:ea typeface="Cambria Math"/>
                      </a:rPr>
                      <m:t>𝑗</m:t>
                    </m:r>
                  </m:oMath>
                </a14:m>
                <a:endParaRPr lang="sr-Latn-RS" dirty="0" smtClean="0"/>
              </a:p>
              <a:p>
                <a:pPr marL="834390" lvl="1" indent="-514350"/>
                <a:r>
                  <a:rPr lang="sr-Latn-RS" dirty="0" smtClean="0"/>
                  <a:t>Proces ne može zahtevati više od ukupne količine resursa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sr-Latn-RS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sr-Latn-RS" i="1">
                        <a:latin typeface="Cambria Math"/>
                      </a:rPr>
                      <m:t> </m:t>
                    </m:r>
                    <m:r>
                      <a:rPr lang="sr-Latn-RS" i="1">
                        <a:latin typeface="Cambria Math"/>
                        <a:ea typeface="Cambria Math"/>
                      </a:rPr>
                      <m:t>≤ </m:t>
                    </m:r>
                    <m:sSub>
                      <m:sSubPr>
                        <m:ctrlPr>
                          <a:rPr lang="sr-Latn-R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sr-Latn-RS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sr-Latn-RS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  <m:r>
                          <a:rPr lang="sr-Latn-RS" i="1">
                            <a:latin typeface="Cambria Math"/>
                            <a:ea typeface="Cambria Math"/>
                          </a:rPr>
                          <m:t>𝑗</m:t>
                        </m:r>
                      </m:sub>
                    </m:sSub>
                    <m:r>
                      <a:rPr lang="sr-Latn-RS" i="1">
                        <a:latin typeface="Cambria Math"/>
                        <a:ea typeface="Cambria Math"/>
                      </a:rPr>
                      <m:t> , </m:t>
                    </m:r>
                    <m:r>
                      <m:rPr>
                        <m:sty m:val="p"/>
                      </m:rPr>
                      <a:rPr lang="sr-Latn-RS">
                        <a:latin typeface="Cambria Math"/>
                        <a:ea typeface="Cambria Math"/>
                      </a:rPr>
                      <m:t>za</m:t>
                    </m:r>
                    <m:r>
                      <a:rPr lang="sr-Latn-RS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r-Latn-RS">
                        <a:latin typeface="Cambria Math"/>
                        <a:ea typeface="Cambria Math"/>
                      </a:rPr>
                      <m:t>sva</m:t>
                    </m:r>
                    <m:r>
                      <a:rPr lang="sr-Latn-RS" i="1">
                        <a:latin typeface="Cambria Math"/>
                        <a:ea typeface="Cambria Math"/>
                      </a:rPr>
                      <m:t> </m:t>
                    </m:r>
                    <m:r>
                      <a:rPr lang="sr-Latn-RS" i="1">
                        <a:latin typeface="Cambria Math"/>
                        <a:ea typeface="Cambria Math"/>
                      </a:rPr>
                      <m:t>𝑖</m:t>
                    </m:r>
                    <m:r>
                      <a:rPr lang="sr-Latn-RS" i="1">
                        <a:latin typeface="Cambria Math"/>
                        <a:ea typeface="Cambria Math"/>
                      </a:rPr>
                      <m:t>,</m:t>
                    </m:r>
                    <m:r>
                      <a:rPr lang="sr-Latn-RS" i="1">
                        <a:latin typeface="Cambria Math"/>
                        <a:ea typeface="Cambria Math"/>
                      </a:rPr>
                      <m:t>𝑗</m:t>
                    </m:r>
                  </m:oMath>
                </a14:m>
                <a:endParaRPr lang="sr-Latn-RS" dirty="0"/>
              </a:p>
              <a:p>
                <a:pPr marL="834390" lvl="1" indent="-514350"/>
                <a:r>
                  <a:rPr lang="sr-Latn-RS" dirty="0" smtClean="0"/>
                  <a:t>Nijednom procesu nije dodeljeno više resursa nego što je zahtevao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612648" y="1600200"/>
                <a:ext cx="8153400" cy="5105400"/>
              </a:xfrm>
              <a:blipFill rotWithShape="1">
                <a:blip r:embed="rId2"/>
                <a:stretch>
                  <a:fillRect l="-449" t="-1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2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Odbijanje inicijalizacije procesa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612648" y="1600200"/>
                <a:ext cx="8153400" cy="5105400"/>
              </a:xfrm>
            </p:spPr>
            <p:txBody>
              <a:bodyPr>
                <a:normAutofit fontScale="92500"/>
              </a:bodyPr>
              <a:lstStyle/>
              <a:p>
                <a:r>
                  <a:rPr lang="sr-Latn-RS" dirty="0" smtClean="0"/>
                  <a:t>Proces neće biti pokrenut ako njegovi zahtevi za resursima mogu dovesti do uzajamnog blokiranja</a:t>
                </a:r>
              </a:p>
              <a:p>
                <a:r>
                  <a:rPr lang="sr-Latn-RS" dirty="0" smtClean="0"/>
                  <a:t>Pokrenuti novi proces P</a:t>
                </a:r>
                <a:r>
                  <a:rPr lang="sr-Latn-RS" baseline="-25000" dirty="0" smtClean="0"/>
                  <a:t>n+1 </a:t>
                </a:r>
                <a:r>
                  <a:rPr lang="sr-Latn-RS" dirty="0" smtClean="0"/>
                  <a:t>samo ako važi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sr-Latn-RS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sr-Latn-RS" i="1" smtClean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sr-Latn-R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sr-Latn-R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sr-Latn-RS" b="0" i="1" smtClean="0">
                              <a:latin typeface="Cambria Math"/>
                            </a:rPr>
                            <m:t>(</m:t>
                          </m:r>
                          <m:r>
                            <a:rPr lang="sr-Latn-R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sr-Latn-RS" b="0" i="1" smtClean="0">
                              <a:latin typeface="Cambria Math"/>
                            </a:rPr>
                            <m:t>+1)</m:t>
                          </m:r>
                          <m:r>
                            <a:rPr lang="sr-Latn-RS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sr-Latn-RS" i="1">
                          <a:latin typeface="Cambria Math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sr-Latn-R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sr-Latn-RS" i="1">
                              <a:latin typeface="Cambria Math"/>
                            </a:rPr>
                            <m:t>𝑖</m:t>
                          </m:r>
                          <m:r>
                            <a:rPr lang="sr-Latn-R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sr-Latn-RS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sr-Latn-R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sr-Latn-RS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sr-Latn-RS" dirty="0" smtClean="0"/>
              </a:p>
              <a:p>
                <a:pPr marL="502920" indent="-457200"/>
                <a:r>
                  <a:rPr lang="sr-Latn-RS" dirty="0" smtClean="0"/>
                  <a:t>Pokreni proces ako se mogu zadovoljiti maksimalni zahtevi tekućih procesa uvećani za zahteve novog procesa</a:t>
                </a:r>
                <a:endParaRPr lang="en-US" dirty="0" smtClean="0"/>
              </a:p>
              <a:p>
                <a:pPr marL="502920" indent="-457200"/>
                <a:r>
                  <a:rPr lang="en-US" dirty="0" err="1" smtClean="0"/>
                  <a:t>Suvi</a:t>
                </a:r>
                <a:r>
                  <a:rPr lang="sr-Latn-RS" dirty="0" smtClean="0"/>
                  <a:t>še restriktivno</a:t>
                </a:r>
                <a:endParaRPr lang="en-US" dirty="0" smtClean="0"/>
              </a:p>
              <a:p>
                <a:pPr marL="822960" lvl="1" indent="-457200"/>
                <a:r>
                  <a:rPr lang="en-US" dirty="0" err="1" smtClean="0"/>
                  <a:t>Pretpostavlja</a:t>
                </a:r>
                <a:r>
                  <a:rPr lang="en-US" dirty="0" smtClean="0"/>
                  <a:t> </a:t>
                </a:r>
                <a:r>
                  <a:rPr lang="sr-Latn-RS" dirty="0" smtClean="0"/>
                  <a:t>se </a:t>
                </a:r>
                <a:r>
                  <a:rPr lang="en-US" dirty="0" smtClean="0"/>
                  <a:t>da </a:t>
                </a:r>
                <a:r>
                  <a:rPr lang="sr-Latn-RS" dirty="0" smtClean="0"/>
                  <a:t>će svi procesi istovremeno </a:t>
                </a:r>
                <a:r>
                  <a:rPr lang="en-US" dirty="0" err="1" smtClean="0"/>
                  <a:t>koristiti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resurse</a:t>
                </a:r>
                <a:endParaRPr lang="sr-Latn-R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612648" y="1600200"/>
                <a:ext cx="8153400" cy="5105400"/>
              </a:xfrm>
              <a:blipFill rotWithShape="1">
                <a:blip r:embed="rId2"/>
                <a:stretch>
                  <a:fillRect l="-374" t="-956" b="-1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2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Odbijanje dodele resursa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Zasniva se na odluci o dodeli resursa na osnovu stanja sistema</a:t>
            </a:r>
          </a:p>
          <a:p>
            <a:pPr lvl="1"/>
            <a:r>
              <a:rPr lang="sr-Latn-RS" dirty="0" smtClean="0"/>
              <a:t>Bezbedno stanje sistema</a:t>
            </a:r>
          </a:p>
          <a:p>
            <a:pPr lvl="1"/>
            <a:r>
              <a:rPr lang="sr-Latn-RS" dirty="0" smtClean="0"/>
              <a:t>Nebezbedno stanje sistema</a:t>
            </a:r>
          </a:p>
        </p:txBody>
      </p:sp>
    </p:spTree>
    <p:extLst>
      <p:ext uri="{BB962C8B-B14F-4D97-AF65-F5344CB8AC3E}">
        <p14:creationId xmlns:p14="http://schemas.microsoft.com/office/powerpoint/2010/main" val="17888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Bezbedno stanje sistema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711952" cy="5181600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 smtClean="0"/>
              <a:t>Stanje je bezbedno ako sistem može da ispuni zahteve za resursima svakog procesa u nekom redosledu koji ne dovodi do uzajamnog blokiranja</a:t>
            </a:r>
          </a:p>
          <a:p>
            <a:pPr lvl="1"/>
            <a:r>
              <a:rPr lang="sr-Latn-RS" dirty="0" smtClean="0"/>
              <a:t>Znači da postoji sekvenca u kojoj procesima treba dodeljivati resurse tako da će svaki proces čekati na resurse konačno vreme</a:t>
            </a:r>
          </a:p>
          <a:p>
            <a:r>
              <a:rPr lang="sr-Latn-RS" dirty="0" smtClean="0"/>
              <a:t>U bezbednom stanju nema uzajamnog blokiranja</a:t>
            </a:r>
          </a:p>
          <a:p>
            <a:r>
              <a:rPr lang="sr-Latn-RS" dirty="0" smtClean="0"/>
              <a:t>Kada stanje nije bezbedno, može (ali ne mora obavezno) doći do uzajamnog blokiranja</a:t>
            </a:r>
            <a:endParaRPr lang="en-US" dirty="0" smtClean="0"/>
          </a:p>
          <a:p>
            <a:endParaRPr lang="sr-Latn-R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253365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7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Utvr</a:t>
            </a:r>
            <a:r>
              <a:rPr lang="sr-Latn-RS" dirty="0"/>
              <a:t>đ</a:t>
            </a:r>
            <a:r>
              <a:rPr lang="en-US" dirty="0" err="1" smtClean="0"/>
              <a:t>ivanje</a:t>
            </a:r>
            <a:r>
              <a:rPr lang="en-US" dirty="0" smtClean="0"/>
              <a:t> </a:t>
            </a:r>
            <a:r>
              <a:rPr lang="sr-Latn-RS" dirty="0" smtClean="0"/>
              <a:t>b</a:t>
            </a:r>
            <a:r>
              <a:rPr lang="en-US" dirty="0" err="1" smtClean="0"/>
              <a:t>ezbedno</a:t>
            </a:r>
            <a:r>
              <a:rPr lang="sr-Latn-RS" dirty="0" smtClean="0"/>
              <a:t>g</a:t>
            </a:r>
            <a:r>
              <a:rPr lang="en-US" dirty="0" smtClean="0"/>
              <a:t> </a:t>
            </a:r>
            <a:r>
              <a:rPr lang="en-US" dirty="0" err="1" smtClean="0"/>
              <a:t>stanj</a:t>
            </a:r>
            <a:r>
              <a:rPr lang="sr-Latn-RS" dirty="0" smtClean="0"/>
              <a:t>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Stanje je </a:t>
            </a:r>
            <a:r>
              <a:rPr lang="en-US" dirty="0" err="1" smtClean="0"/>
              <a:t>bezbedno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sr-Latn-RS" dirty="0" smtClean="0"/>
              <a:t>postoji sekvenca </a:t>
            </a:r>
            <a:r>
              <a:rPr lang="en-US" dirty="0" err="1" smtClean="0"/>
              <a:t>procesa</a:t>
            </a:r>
            <a:r>
              <a:rPr lang="sr-Latn-RS" dirty="0" smtClean="0"/>
              <a:t> P</a:t>
            </a:r>
            <a:r>
              <a:rPr lang="sr-Latn-RS" baseline="-25000" dirty="0" smtClean="0"/>
              <a:t>1</a:t>
            </a:r>
            <a:r>
              <a:rPr lang="sr-Latn-RS" dirty="0" smtClean="0"/>
              <a:t>, P</a:t>
            </a:r>
            <a:r>
              <a:rPr lang="sr-Latn-RS" baseline="-25000" dirty="0" smtClean="0"/>
              <a:t>2</a:t>
            </a:r>
            <a:r>
              <a:rPr lang="sr-Latn-RS" dirty="0" smtClean="0"/>
              <a:t>, ... P</a:t>
            </a:r>
            <a:r>
              <a:rPr lang="sr-Latn-RS" baseline="-25000" dirty="0" smtClean="0"/>
              <a:t>n</a:t>
            </a:r>
            <a:r>
              <a:rPr lang="sr-Latn-RS" dirty="0" smtClean="0"/>
              <a:t> takva da </a:t>
            </a:r>
            <a:endParaRPr lang="sr-Latn-RS" baseline="-25000" dirty="0" smtClean="0"/>
          </a:p>
          <a:p>
            <a:pPr marL="822960" lvl="1" indent="-457200"/>
            <a:endParaRPr lang="sr-Latn-RS" dirty="0" smtClean="0"/>
          </a:p>
          <a:p>
            <a:pPr marL="502920" indent="-457200"/>
            <a:r>
              <a:rPr lang="sr-Latn-RS" dirty="0" smtClean="0"/>
              <a:t>Za svaki P</a:t>
            </a:r>
            <a:r>
              <a:rPr lang="sr-Latn-RS" sz="3200" baseline="-25000" dirty="0"/>
              <a:t>i</a:t>
            </a:r>
            <a:r>
              <a:rPr lang="sr-Latn-RS" dirty="0" smtClean="0"/>
              <a:t>, resursi koje P</a:t>
            </a:r>
            <a:r>
              <a:rPr lang="sr-Latn-RS" sz="3200" baseline="-25000" dirty="0"/>
              <a:t>i</a:t>
            </a:r>
            <a:r>
              <a:rPr lang="sr-Latn-RS" dirty="0" smtClean="0"/>
              <a:t> zahteva mogu biti zadovoljeni sa trenutno raspoloživim resursima plus resursima koje koriste procesi P</a:t>
            </a:r>
            <a:r>
              <a:rPr lang="sr-Latn-RS" sz="3200" baseline="-25000" dirty="0"/>
              <a:t>j</a:t>
            </a:r>
            <a:r>
              <a:rPr lang="sr-Latn-RS" dirty="0" smtClean="0"/>
              <a:t>, pri čemu je j </a:t>
            </a:r>
            <a:r>
              <a:rPr lang="en-US" dirty="0" smtClean="0"/>
              <a:t>&lt; i </a:t>
            </a:r>
            <a:r>
              <a:rPr lang="sr-Latn-RS" dirty="0" smtClean="0"/>
              <a:t>  </a:t>
            </a:r>
          </a:p>
          <a:p>
            <a:pPr marL="502920" indent="-457200"/>
            <a:endParaRPr lang="sr-Latn-RS" dirty="0" smtClean="0"/>
          </a:p>
          <a:p>
            <a:pPr marL="502920" indent="-4572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55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</a:t>
            </a:r>
            <a:r>
              <a:rPr lang="en-US" dirty="0" err="1" smtClean="0"/>
              <a:t>izbegavanja</a:t>
            </a:r>
            <a:r>
              <a:rPr lang="en-US" dirty="0" smtClean="0"/>
              <a:t> </a:t>
            </a:r>
            <a:r>
              <a:rPr lang="en-US" dirty="0" err="1" smtClean="0"/>
              <a:t>uzajamnog</a:t>
            </a:r>
            <a:r>
              <a:rPr lang="en-US" dirty="0" smtClean="0"/>
              <a:t> </a:t>
            </a:r>
            <a:r>
              <a:rPr lang="en-US" dirty="0" err="1" smtClean="0"/>
              <a:t>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572000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 smtClean="0"/>
              <a:t>Utvrđuje da li postoji sekvenca u kojoj procesi zauzimaju i oslobađaju resurse tako da zahtevi svih procesa budu zadovoljeni</a:t>
            </a:r>
            <a:endParaRPr lang="en-US" dirty="0" smtClean="0"/>
          </a:p>
          <a:p>
            <a:r>
              <a:rPr lang="sr-Latn-RS" dirty="0"/>
              <a:t>Cilj je da sistem uvek bude u bezbednom stanju</a:t>
            </a:r>
          </a:p>
          <a:p>
            <a:r>
              <a:rPr lang="sr-Latn-RS" dirty="0"/>
              <a:t>Proces napravi zahtev za resursom</a:t>
            </a:r>
          </a:p>
          <a:p>
            <a:r>
              <a:rPr lang="sr-Latn-RS" dirty="0"/>
              <a:t>Simulira se da je zahtev odobren</a:t>
            </a:r>
          </a:p>
          <a:p>
            <a:r>
              <a:rPr lang="sr-Latn-RS" dirty="0"/>
              <a:t>Proveri se da li je novo stanje u koje bi se prešlo odobravanjem zahteva bezbedno</a:t>
            </a:r>
          </a:p>
          <a:p>
            <a:r>
              <a:rPr lang="sr-Latn-RS" dirty="0"/>
              <a:t>Ako je bezbedno, odobrava se zahtev</a:t>
            </a:r>
          </a:p>
          <a:p>
            <a:r>
              <a:rPr lang="sr-Latn-RS" dirty="0"/>
              <a:t>Ako nije bezbedno, proces se </a:t>
            </a:r>
            <a:r>
              <a:rPr lang="sr-Latn-RS" dirty="0" smtClean="0"/>
              <a:t>blokira</a:t>
            </a:r>
            <a:endParaRPr lang="en-GB" dirty="0"/>
          </a:p>
          <a:p>
            <a:endParaRPr lang="sr-Latn-RS" dirty="0" smtClean="0"/>
          </a:p>
          <a:p>
            <a:pPr marL="640080" lvl="2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7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Strukture podataka stanja sistema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8952" cy="4495800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sr-Latn-RS" b="1" dirty="0" smtClean="0">
              <a:latin typeface="Courier New" pitchFamily="49" charset="0"/>
              <a:cs typeface="Courier New" pitchFamily="49" charset="0"/>
            </a:endParaRPr>
          </a:p>
          <a:p>
            <a:pPr marL="365760" lvl="1" indent="0">
              <a:buNone/>
            </a:pPr>
            <a:r>
              <a:rPr lang="en-GB" b="1" dirty="0" err="1" smtClean="0">
                <a:latin typeface="Consolas" pitchFamily="49" charset="0"/>
                <a:cs typeface="Consolas" pitchFamily="49" charset="0"/>
              </a:rPr>
              <a:t>struct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state {</a:t>
            </a:r>
          </a:p>
          <a:p>
            <a:pPr marL="365760" lvl="1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resource[m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];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//ukupno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  <a:p>
            <a:pPr marL="365760" lvl="1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available[m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];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//raspolozivo</a:t>
            </a:r>
          </a:p>
          <a:p>
            <a:pPr marL="365760" lvl="1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claim[n][m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];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//inicijalno zahtevano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  <a:p>
            <a:pPr marL="365760" lvl="1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alloc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[n][m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];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//trenutno dodeljeno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  <a:p>
            <a:pPr marL="365760" lvl="1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0975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Algoritam utvrđivanja bezbednog stanja (Bankarev algoritam)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612648" y="1600200"/>
                <a:ext cx="8153400" cy="51054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sr-Latn-RS" dirty="0" smtClean="0"/>
                  <a:t>Koraci algoritma</a:t>
                </a:r>
              </a:p>
              <a:p>
                <a:pPr marL="880110" lvl="1" indent="-514350">
                  <a:buFont typeface="+mj-lt"/>
                  <a:buAutoNum type="arabicPeriod"/>
                </a:pPr>
                <a:r>
                  <a:rPr lang="sr-Latn-RS" dirty="0"/>
                  <a:t>Definišemo vektor W koji predstavlja simulaciju stanja raspoloživih resursa u nekom budućem trenutku. Inicijalno jednak vektoru rasploživih resursa V</a:t>
                </a:r>
              </a:p>
              <a:p>
                <a:pPr marL="1554480" lvl="4" indent="0">
                  <a:buNone/>
                </a:pPr>
                <a:r>
                  <a:rPr lang="sr-Latn-RS" dirty="0"/>
                  <a:t>		</a:t>
                </a:r>
                <a:r>
                  <a:rPr lang="en-GB" sz="2600" dirty="0"/>
                  <a:t> </a:t>
                </a:r>
                <a14:m>
                  <m:oMath xmlns:m="http://schemas.openxmlformats.org/officeDocument/2006/math">
                    <m:r>
                      <a:rPr lang="sr-Latn-RS" sz="2600" i="1">
                        <a:latin typeface="Cambria Math"/>
                      </a:rPr>
                      <m:t>𝑊</m:t>
                    </m:r>
                    <m:r>
                      <a:rPr lang="sr-Latn-RS" sz="2600" i="1">
                        <a:latin typeface="Cambria Math"/>
                      </a:rPr>
                      <m:t>=</m:t>
                    </m:r>
                    <m:r>
                      <a:rPr lang="sr-Latn-RS" sz="2600" i="1">
                        <a:latin typeface="Cambria Math"/>
                      </a:rPr>
                      <m:t>𝑉</m:t>
                    </m:r>
                  </m:oMath>
                </a14:m>
                <a:endParaRPr lang="sr-Latn-RS" sz="2600" dirty="0"/>
              </a:p>
              <a:p>
                <a:pPr marL="880110" lvl="1" indent="-514350">
                  <a:buFont typeface="+mj-lt"/>
                  <a:buAutoNum type="arabicPeriod"/>
                </a:pPr>
                <a:r>
                  <a:rPr lang="sr-Latn-RS" dirty="0"/>
                  <a:t>Pronađemo proces čiji se zahtevi trenutno mogu ispuniti, tj. proces </a:t>
                </a:r>
                <a:r>
                  <a:rPr lang="sr-Latn-RS" i="1" dirty="0">
                    <a:latin typeface="Aparajita" pitchFamily="34" charset="0"/>
                    <a:cs typeface="Aparajita" pitchFamily="34" charset="0"/>
                  </a:rPr>
                  <a:t>i</a:t>
                </a:r>
                <a:r>
                  <a:rPr lang="sr-Latn-RS" dirty="0"/>
                  <a:t> za koji važi</a:t>
                </a:r>
              </a:p>
              <a:p>
                <a:pPr marL="365760" lvl="1" indent="0">
                  <a:buNone/>
                </a:pPr>
                <a:r>
                  <a:rPr lang="sr-Latn-RS" sz="28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8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sr-Latn-RS" sz="2800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sr-Latn-RS" sz="2800" i="1">
                        <a:latin typeface="Cambria Math"/>
                      </a:rPr>
                      <m:t> − </m:t>
                    </m:r>
                    <m:sSub>
                      <m:sSubPr>
                        <m:ctrlPr>
                          <a:rPr lang="sr-Latn-R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800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sr-Latn-RS" sz="2800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sr-Latn-RS" sz="2800" i="1">
                        <a:latin typeface="Cambria Math"/>
                      </a:rPr>
                      <m:t> </m:t>
                    </m:r>
                    <m:r>
                      <a:rPr lang="sr-Latn-RS" sz="2800" i="1"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sr-Latn-R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latin typeface="Cambria Math"/>
                            <a:ea typeface="Cambria Math"/>
                          </a:rPr>
                          <m:t>𝑊</m:t>
                        </m:r>
                      </m:e>
                      <m:sub>
                        <m:r>
                          <a:rPr lang="sr-Latn-RS" sz="2800" i="1">
                            <a:latin typeface="Cambria Math"/>
                            <a:ea typeface="Cambria Math"/>
                          </a:rPr>
                          <m:t>𝑗</m:t>
                        </m:r>
                      </m:sub>
                    </m:sSub>
                    <m:r>
                      <a:rPr lang="sr-Latn-RS" sz="28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sr-Latn-RS" sz="2800" i="1">
                        <a:latin typeface="Cambria Math"/>
                        <a:ea typeface="Cambria Math"/>
                      </a:rPr>
                      <m:t>𝑧𝑎</m:t>
                    </m:r>
                    <m:r>
                      <a:rPr lang="sr-Latn-RS" sz="28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sr-Latn-RS" sz="2800" i="1">
                        <a:latin typeface="Cambria Math"/>
                        <a:ea typeface="Cambria Math"/>
                      </a:rPr>
                      <m:t>𝑠𝑣𝑎𝑘𝑜</m:t>
                    </m:r>
                    <m:r>
                      <a:rPr lang="sr-Latn-RS" sz="28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sr-Latn-RS" sz="2800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sr-Latn-RS" sz="2800" i="1">
                        <a:latin typeface="Cambria Math"/>
                        <a:ea typeface="Cambria Math"/>
                      </a:rPr>
                      <m:t>=1, …, </m:t>
                    </m:r>
                    <m:r>
                      <a:rPr lang="sr-Latn-RS" sz="2800" i="1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endParaRPr lang="sr-Latn-RS" sz="2800" dirty="0" smtClean="0">
                  <a:ea typeface="Cambria Math"/>
                </a:endParaRPr>
              </a:p>
              <a:p>
                <a:pPr marL="365760" lvl="1" indent="0">
                  <a:buNone/>
                </a:pPr>
                <a:r>
                  <a:rPr lang="sr-Latn-RS" dirty="0" smtClean="0"/>
                  <a:t>	Ako nema takvog procesa, algoritam se prekida</a:t>
                </a:r>
                <a:endParaRPr lang="sr-Latn-RS" dirty="0"/>
              </a:p>
              <a:p>
                <a:pPr marL="880110" lvl="1" indent="-514350">
                  <a:buFont typeface="+mj-lt"/>
                  <a:buAutoNum type="arabicPeriod" startAt="3"/>
                </a:pPr>
                <a:r>
                  <a:rPr lang="sr-Latn-RS" dirty="0" smtClean="0"/>
                  <a:t>Simuliramo da je proces </a:t>
                </a:r>
                <a:r>
                  <a:rPr lang="sr-Latn-RS" i="1" dirty="0">
                    <a:latin typeface="Aparajita" pitchFamily="34" charset="0"/>
                    <a:cs typeface="Aparajita" pitchFamily="34" charset="0"/>
                  </a:rPr>
                  <a:t>i</a:t>
                </a:r>
                <a:r>
                  <a:rPr lang="sr-Latn-RS" dirty="0" smtClean="0"/>
                  <a:t> zauzeo resurse, završio rad i oslobodio ih</a:t>
                </a:r>
              </a:p>
              <a:p>
                <a:pPr marL="365760" lvl="1" indent="0">
                  <a:buNone/>
                </a:pPr>
                <a:r>
                  <a:rPr lang="sr-Latn-RS" dirty="0"/>
                  <a:t>	</a:t>
                </a:r>
                <a:r>
                  <a:rPr lang="sr-Latn-RS" dirty="0" smtClean="0"/>
                  <a:t>	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sr-Latn-RS" sz="28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sr-Latn-RS" sz="2800" b="0" i="1" smtClean="0">
                        <a:latin typeface="Cambria Math"/>
                      </a:rPr>
                      <m:t>=</m:t>
                    </m:r>
                    <m:r>
                      <a:rPr lang="sr-Latn-RS" sz="2800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sr-Latn-R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sr-Latn-RS" sz="28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sr-Latn-RS" sz="28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sr-Latn-R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sr-Latn-RS" sz="2800" b="0" i="1" smtClean="0">
                            <a:latin typeface="Cambria Math"/>
                          </a:rPr>
                          <m:t>𝑖</m:t>
                        </m:r>
                        <m:r>
                          <a:rPr lang="sr-Latn-RS" sz="28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sr-Latn-RS" dirty="0" smtClean="0"/>
              </a:p>
              <a:p>
                <a:pPr marL="880110" lvl="1" indent="-514350">
                  <a:buFont typeface="+mj-lt"/>
                  <a:buAutoNum type="arabicPeriod" startAt="4"/>
                </a:pPr>
                <a:r>
                  <a:rPr lang="sr-Latn-RS" dirty="0" smtClean="0"/>
                  <a:t>Vratimo se na korak 2. Ako na ovaj način uspemo da prođemo kroz sve procese i za sve simuliramo dodelu resursa, onda je stanje bezbedno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612648" y="1600200"/>
                <a:ext cx="8153400" cy="5105400"/>
              </a:xfrm>
              <a:blipFill rotWithShape="1">
                <a:blip r:embed="rId2"/>
                <a:stretch>
                  <a:fillRect l="-224" t="-2389" r="-9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6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utvrđivanja bezbednog stanja (Bankarev algoritam)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81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bool 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isSafe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(state s) {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GB" b="1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 w[m]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= 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s.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available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;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//available is vector V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bool finished[n]; //false for all processes initially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bool possible = true;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while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(possible) {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   </a:t>
            </a:r>
            <a:r>
              <a:rPr lang="en-GB" b="1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i = </a:t>
            </a:r>
            <a:r>
              <a:rPr lang="en-GB" b="1" dirty="0" err="1" smtClean="0">
                <a:latin typeface="Consolas" pitchFamily="49" charset="0"/>
                <a:cs typeface="Consolas" pitchFamily="49" charset="0"/>
              </a:rPr>
              <a:t>findNextProcess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finished, s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);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if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(i != -1)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{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//if next process </a:t>
            </a:r>
            <a:r>
              <a:rPr lang="en-US" b="1" dirty="0" smtClean="0">
                <a:latin typeface="Consolas" pitchFamily="49" charset="0"/>
                <a:cs typeface="Consolas" pitchFamily="49" charset="0"/>
              </a:rPr>
              <a:t>is 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found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   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for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(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j = 0; j &lt; m; j++)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w[j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] += 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s.</a:t>
            </a:r>
            <a:r>
              <a:rPr lang="en-GB" b="1" dirty="0" err="1" smtClean="0">
                <a:latin typeface="Consolas" pitchFamily="49" charset="0"/>
                <a:cs typeface="Consolas" pitchFamily="49" charset="0"/>
              </a:rPr>
              <a:t>alloc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[</a:t>
            </a:r>
            <a:r>
              <a:rPr lang="en-GB" b="1" dirty="0" err="1" smtClean="0">
                <a:latin typeface="Consolas" pitchFamily="49" charset="0"/>
                <a:cs typeface="Consolas" pitchFamily="49" charset="0"/>
              </a:rPr>
              <a:t>i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][j];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finished[i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] = true;			</a:t>
            </a:r>
          </a:p>
          <a:p>
            <a:pPr marL="0" indent="0">
              <a:buNone/>
            </a:pPr>
            <a:r>
              <a:rPr lang="sr-Latn-RS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}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else {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   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possible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= false;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}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   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}</a:t>
            </a:r>
            <a:endParaRPr lang="sr-Latn-RS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//see next slide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Primer uzajamnog blokiranja</a:t>
            </a:r>
            <a:endParaRPr lang="en-GB" dirty="0"/>
          </a:p>
        </p:txBody>
      </p:sp>
      <p:pic>
        <p:nvPicPr>
          <p:cNvPr id="4" name="Content Placeholder 3" descr="Fig06_01.gif"/>
          <p:cNvPicPr>
            <a:picLocks noChangeAspect="1"/>
          </p:cNvPicPr>
          <p:nvPr/>
        </p:nvPicPr>
        <p:blipFill rotWithShape="1">
          <a:blip r:embed="rId2"/>
          <a:srcRect b="25176"/>
          <a:stretch/>
        </p:blipFill>
        <p:spPr>
          <a:xfrm>
            <a:off x="568859" y="1905000"/>
            <a:ext cx="8410797" cy="39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Algoritam utvrđivanja bezbednog stanja (Bankarev algoritam)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bool 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isSafe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(state s) {</a:t>
            </a:r>
          </a:p>
          <a:p>
            <a:pPr marL="0" indent="0">
              <a:buNone/>
            </a:pPr>
            <a:r>
              <a:rPr lang="sr-Latn-RS" b="1" dirty="0">
                <a:latin typeface="Consolas" pitchFamily="49" charset="0"/>
                <a:cs typeface="Consolas" pitchFamily="49" charset="0"/>
              </a:rPr>
              <a:t>   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... //see previous slide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//state is safe if all processes</a:t>
            </a:r>
          </a:p>
          <a:p>
            <a:pPr marL="0" indent="0">
              <a:buNone/>
            </a:pPr>
            <a:r>
              <a:rPr lang="sr-Latn-RS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//have passed the simulation</a:t>
            </a:r>
          </a:p>
          <a:p>
            <a:pPr marL="0" indent="0">
              <a:buNone/>
            </a:pPr>
            <a:r>
              <a:rPr lang="sr-Latn-RS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for </a:t>
            </a:r>
            <a:r>
              <a:rPr lang="sr-Latn-RS" b="1" dirty="0">
                <a:latin typeface="Consolas" pitchFamily="49" charset="0"/>
                <a:cs typeface="Consolas" pitchFamily="49" charset="0"/>
              </a:rPr>
              <a:t>(int i = 0; i &lt; n; i++)</a:t>
            </a:r>
          </a:p>
          <a:p>
            <a:pPr marL="0" indent="0">
              <a:buNone/>
            </a:pPr>
            <a:r>
              <a:rPr lang="sr-Latn-RS" b="1" dirty="0">
                <a:latin typeface="Consolas" pitchFamily="49" charset="0"/>
                <a:cs typeface="Consolas" pitchFamily="49" charset="0"/>
              </a:rPr>
              <a:t>		if (!finished[i])</a:t>
            </a:r>
          </a:p>
          <a:p>
            <a:pPr marL="0" indent="0">
              <a:buNone/>
            </a:pPr>
            <a:r>
              <a:rPr lang="sr-Latn-RS" b="1" dirty="0">
                <a:latin typeface="Consolas" pitchFamily="49" charset="0"/>
                <a:cs typeface="Consolas" pitchFamily="49" charset="0"/>
              </a:rPr>
              <a:t>			return false;</a:t>
            </a: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  return </a:t>
            </a:r>
            <a:r>
              <a:rPr lang="sr-Latn-RS" b="1" dirty="0">
                <a:latin typeface="Consolas" pitchFamily="49" charset="0"/>
                <a:cs typeface="Consolas" pitchFamily="49" charset="0"/>
              </a:rPr>
              <a:t>true;</a:t>
            </a:r>
            <a:endParaRPr lang="sr-Latn-RS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}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Algoritam utvrđivanja bezbednog stanja (Bankarev algoritam)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533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1800" b="1" dirty="0" err="1">
                <a:latin typeface="Consolas" pitchFamily="49" charset="0"/>
                <a:cs typeface="Consolas" pitchFamily="49" charset="0"/>
              </a:rPr>
              <a:t>findNextProcess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(bool* 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finished</a:t>
            </a:r>
            <a:r>
              <a:rPr lang="sr-Latn-RS" sz="1800" b="1" dirty="0" smtClean="0">
                <a:latin typeface="Consolas" pitchFamily="49" charset="0"/>
                <a:cs typeface="Consolas" pitchFamily="49" charset="0"/>
              </a:rPr>
              <a:t>, state s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) 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{</a:t>
            </a:r>
            <a:endParaRPr lang="sr-Latn-RS" sz="18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sz="1800" b="1" dirty="0" smtClean="0">
                <a:latin typeface="Consolas" pitchFamily="49" charset="0"/>
                <a:cs typeface="Consolas" pitchFamily="49" charset="0"/>
              </a:rPr>
              <a:t>   //find a non-finished process which may satisfy its requests</a:t>
            </a:r>
            <a:endParaRPr lang="en-GB" sz="1800" b="1" dirty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sz="1800" b="1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for 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(</a:t>
            </a:r>
            <a:r>
              <a:rPr lang="en-GB" sz="1800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 i = 0; i &lt; n; i++) 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{</a:t>
            </a:r>
            <a:r>
              <a:rPr lang="sr-Latn-RS" sz="1800" b="1" dirty="0" smtClean="0">
                <a:latin typeface="Consolas" pitchFamily="49" charset="0"/>
                <a:cs typeface="Consolas" pitchFamily="49" charset="0"/>
              </a:rPr>
              <a:t> //iterate through processes</a:t>
            </a:r>
            <a:endParaRPr lang="en-GB" sz="1800" b="1" dirty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sz="1800" b="1" dirty="0" smtClean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if (!finished[</a:t>
            </a:r>
            <a:r>
              <a:rPr lang="en-US" sz="1800" b="1" dirty="0" err="1" smtClean="0">
                <a:latin typeface="Consolas" pitchFamily="49" charset="0"/>
                <a:cs typeface="Consolas" pitchFamily="49" charset="0"/>
              </a:rPr>
              <a:t>i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]) {</a:t>
            </a:r>
          </a:p>
          <a:p>
            <a:pPr marL="0" indent="0">
              <a:buNone/>
            </a:pPr>
            <a:r>
              <a:rPr lang="en-US" sz="1800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800" b="1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 found = true;</a:t>
            </a:r>
            <a:endParaRPr lang="en-US" sz="18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        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for (</a:t>
            </a:r>
            <a:r>
              <a:rPr lang="en-GB" sz="1800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 j = 0; j &lt; m; j++) {</a:t>
            </a:r>
            <a:r>
              <a:rPr lang="sr-Latn-RS" sz="1800" b="1" dirty="0">
                <a:latin typeface="Consolas" pitchFamily="49" charset="0"/>
                <a:cs typeface="Consolas" pitchFamily="49" charset="0"/>
              </a:rPr>
              <a:t> //iterate through resources</a:t>
            </a:r>
            <a:endParaRPr lang="en-GB" sz="1800" b="1" dirty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	    if (</a:t>
            </a:r>
            <a:r>
              <a:rPr lang="sr-Latn-RS" sz="1800" b="1" dirty="0">
                <a:latin typeface="Consolas" pitchFamily="49" charset="0"/>
                <a:cs typeface="Consolas" pitchFamily="49" charset="0"/>
              </a:rPr>
              <a:t>s.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claim[</a:t>
            </a:r>
            <a:r>
              <a:rPr lang="en-GB" sz="1800" b="1" dirty="0" err="1">
                <a:latin typeface="Consolas" pitchFamily="49" charset="0"/>
                <a:cs typeface="Consolas" pitchFamily="49" charset="0"/>
              </a:rPr>
              <a:t>i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][j] – </a:t>
            </a:r>
            <a:r>
              <a:rPr lang="sr-Latn-RS" sz="1800" b="1" dirty="0">
                <a:latin typeface="Consolas" pitchFamily="49" charset="0"/>
                <a:cs typeface="Consolas" pitchFamily="49" charset="0"/>
              </a:rPr>
              <a:t>s.</a:t>
            </a:r>
            <a:r>
              <a:rPr lang="en-GB" sz="1800" b="1" dirty="0" err="1">
                <a:latin typeface="Consolas" pitchFamily="49" charset="0"/>
                <a:cs typeface="Consolas" pitchFamily="49" charset="0"/>
              </a:rPr>
              <a:t>alloc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[</a:t>
            </a:r>
            <a:r>
              <a:rPr lang="en-GB" sz="1800" b="1" dirty="0" err="1">
                <a:latin typeface="Consolas" pitchFamily="49" charset="0"/>
                <a:cs typeface="Consolas" pitchFamily="49" charset="0"/>
              </a:rPr>
              <a:t>i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][j] 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&gt;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available[j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])</a:t>
            </a:r>
          </a:p>
          <a:p>
            <a:pPr marL="0" indent="0">
              <a:buNone/>
            </a:pPr>
            <a:r>
              <a:rPr lang="en-GB" sz="1800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	found = false;</a:t>
            </a:r>
          </a:p>
          <a:p>
            <a:pPr marL="0" indent="0">
              <a:buNone/>
            </a:pPr>
            <a:r>
              <a:rPr lang="en-GB" sz="1800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	break;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 </a:t>
            </a:r>
          </a:p>
          <a:p>
            <a:pPr marL="0" indent="0">
              <a:buNone/>
            </a:pP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         }</a:t>
            </a:r>
          </a:p>
          <a:p>
            <a:pPr marL="0" indent="0">
              <a:buNone/>
            </a:pPr>
            <a:r>
              <a:rPr lang="en-US" sz="1800" b="1" dirty="0">
                <a:latin typeface="Consolas" pitchFamily="49" charset="0"/>
                <a:cs typeface="Consolas" pitchFamily="49" charset="0"/>
              </a:rPr>
              <a:t>	 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if (found) {</a:t>
            </a:r>
          </a:p>
          <a:p>
            <a:pPr marL="0" indent="0">
              <a:buNone/>
            </a:pP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	    return </a:t>
            </a:r>
            <a:r>
              <a:rPr lang="en-US" sz="1800" b="1" dirty="0" err="1" smtClean="0">
                <a:latin typeface="Consolas" pitchFamily="49" charset="0"/>
                <a:cs typeface="Consolas" pitchFamily="49" charset="0"/>
              </a:rPr>
              <a:t>i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        }</a:t>
            </a:r>
          </a:p>
          <a:p>
            <a:pPr marL="0" indent="0">
              <a:buNone/>
            </a:pP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      }</a:t>
            </a:r>
            <a:endParaRPr lang="en-US" sz="18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GB" sz="1800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}</a:t>
            </a:r>
            <a:endParaRPr lang="en-GB" sz="1800" b="1" dirty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sr-Latn-RS" sz="1800" b="1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GB" sz="1800" b="1" dirty="0" smtClean="0">
                <a:latin typeface="Consolas" pitchFamily="49" charset="0"/>
                <a:cs typeface="Consolas" pitchFamily="49" charset="0"/>
              </a:rPr>
              <a:t>return </a:t>
            </a:r>
            <a:r>
              <a:rPr lang="en-GB" sz="1800" b="1" dirty="0">
                <a:latin typeface="Consolas" pitchFamily="49" charset="0"/>
                <a:cs typeface="Consolas" pitchFamily="49" charset="0"/>
              </a:rPr>
              <a:t>-1;</a:t>
            </a:r>
          </a:p>
          <a:p>
            <a:pPr marL="0" indent="0">
              <a:buNone/>
            </a:pPr>
            <a:r>
              <a:rPr lang="en-GB" sz="1800" b="1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7660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Utvrđivanje bezbednog stanja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191000"/>
            <a:ext cx="8153400" cy="1905000"/>
          </a:xfrm>
        </p:spPr>
        <p:txBody>
          <a:bodyPr>
            <a:normAutofit/>
          </a:bodyPr>
          <a:lstStyle/>
          <a:p>
            <a:r>
              <a:rPr lang="sr-Latn-RS" dirty="0" smtClean="0"/>
              <a:t>Inicijalno stanje</a:t>
            </a:r>
          </a:p>
          <a:p>
            <a:r>
              <a:rPr lang="sr-Latn-RS" dirty="0" smtClean="0"/>
              <a:t>Proces P2 može da zadovolji svoje zahteve za resursima</a:t>
            </a:r>
            <a:endParaRPr lang="en-GB" dirty="0"/>
          </a:p>
        </p:txBody>
      </p:sp>
      <p:pic>
        <p:nvPicPr>
          <p:cNvPr id="4" name="Content Placeholder 3" descr="Fig06_07a.gif"/>
          <p:cNvPicPr>
            <a:picLocks noChangeAspect="1"/>
          </p:cNvPicPr>
          <p:nvPr/>
        </p:nvPicPr>
        <p:blipFill rotWithShape="1">
          <a:blip r:embed="rId2"/>
          <a:srcRect b="14620"/>
          <a:stretch/>
        </p:blipFill>
        <p:spPr>
          <a:xfrm>
            <a:off x="304799" y="1600200"/>
            <a:ext cx="8492481" cy="23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Utvrđivanje bezbednog stanja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495800"/>
            <a:ext cx="8153400" cy="1600200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 smtClean="0"/>
              <a:t>Proces P2 se izvršio do kraja</a:t>
            </a:r>
          </a:p>
          <a:p>
            <a:r>
              <a:rPr lang="sr-Latn-RS" dirty="0" smtClean="0"/>
              <a:t>Resursi koje je koristio su sada raspoloživi</a:t>
            </a:r>
          </a:p>
          <a:p>
            <a:r>
              <a:rPr lang="sr-Latn-RS" dirty="0" smtClean="0"/>
              <a:t>Svaki od preostalih procesa ima uslove da se izvrši</a:t>
            </a:r>
            <a:endParaRPr lang="en-GB" dirty="0"/>
          </a:p>
        </p:txBody>
      </p:sp>
      <p:pic>
        <p:nvPicPr>
          <p:cNvPr id="4" name="Content Placeholder 5" descr="Fig06_07b.gif"/>
          <p:cNvPicPr>
            <a:picLocks noChangeAspect="1"/>
          </p:cNvPicPr>
          <p:nvPr/>
        </p:nvPicPr>
        <p:blipFill rotWithShape="1">
          <a:blip r:embed="rId2"/>
          <a:srcRect b="9111"/>
          <a:stretch/>
        </p:blipFill>
        <p:spPr>
          <a:xfrm>
            <a:off x="228599" y="1676400"/>
            <a:ext cx="8703697" cy="240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6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Utvrđivanje bezbednog stanja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343400"/>
            <a:ext cx="8153400" cy="1752600"/>
          </a:xfrm>
        </p:spPr>
        <p:txBody>
          <a:bodyPr/>
          <a:lstStyle/>
          <a:p>
            <a:r>
              <a:rPr lang="sr-Latn-RS" dirty="0" smtClean="0"/>
              <a:t>Proces P1 se izvršio do kraja</a:t>
            </a:r>
          </a:p>
          <a:p>
            <a:r>
              <a:rPr lang="sr-Latn-RS" dirty="0" smtClean="0"/>
              <a:t>Resursi koje je koristio su sada raspoloživi</a:t>
            </a:r>
          </a:p>
          <a:p>
            <a:endParaRPr lang="en-GB" dirty="0"/>
          </a:p>
        </p:txBody>
      </p:sp>
      <p:pic>
        <p:nvPicPr>
          <p:cNvPr id="4" name="Content Placeholder 5" descr="Fig06_07c.gif"/>
          <p:cNvPicPr>
            <a:picLocks noChangeAspect="1"/>
          </p:cNvPicPr>
          <p:nvPr/>
        </p:nvPicPr>
        <p:blipFill rotWithShape="1">
          <a:blip r:embed="rId2"/>
          <a:srcRect b="10270"/>
          <a:stretch/>
        </p:blipFill>
        <p:spPr>
          <a:xfrm>
            <a:off x="533400" y="1600200"/>
            <a:ext cx="8154298" cy="23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Utvrđivanje bezbednog stanja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495800"/>
            <a:ext cx="8153400" cy="1600200"/>
          </a:xfrm>
        </p:spPr>
        <p:txBody>
          <a:bodyPr/>
          <a:lstStyle/>
          <a:p>
            <a:r>
              <a:rPr lang="sr-Latn-RS" dirty="0" smtClean="0"/>
              <a:t>Proces P3 se izvršio do kraja</a:t>
            </a:r>
          </a:p>
          <a:p>
            <a:r>
              <a:rPr lang="sr-Latn-RS" dirty="0" smtClean="0"/>
              <a:t>Resursi koje je koristio su sada raspoloživi</a:t>
            </a:r>
          </a:p>
          <a:p>
            <a:r>
              <a:rPr lang="sr-Latn-RS" dirty="0" smtClean="0"/>
              <a:t>Znači da je inicijalno stanje bilo bezbedno</a:t>
            </a:r>
            <a:endParaRPr lang="en-GB" dirty="0"/>
          </a:p>
        </p:txBody>
      </p:sp>
      <p:pic>
        <p:nvPicPr>
          <p:cNvPr id="4" name="Content Placeholder 5" descr="Fig06_07d.gif"/>
          <p:cNvPicPr>
            <a:picLocks noChangeAspect="1"/>
          </p:cNvPicPr>
          <p:nvPr/>
        </p:nvPicPr>
        <p:blipFill rotWithShape="1">
          <a:blip r:embed="rId2"/>
          <a:srcRect b="14795"/>
          <a:stretch/>
        </p:blipFill>
        <p:spPr>
          <a:xfrm>
            <a:off x="256190" y="1828800"/>
            <a:ext cx="8506810" cy="22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1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Utvrđivanje nebezbednog stanja</a:t>
            </a:r>
            <a:endParaRPr lang="en-GB" dirty="0"/>
          </a:p>
        </p:txBody>
      </p:sp>
      <p:pic>
        <p:nvPicPr>
          <p:cNvPr id="4" name="Content Placeholder 4" descr="Fig06_08.gif"/>
          <p:cNvPicPr>
            <a:picLocks noChangeAspect="1"/>
          </p:cNvPicPr>
          <p:nvPr/>
        </p:nvPicPr>
        <p:blipFill rotWithShape="1">
          <a:blip r:embed="rId2"/>
          <a:srcRect b="55780"/>
          <a:stretch/>
        </p:blipFill>
        <p:spPr>
          <a:xfrm>
            <a:off x="1216373" y="1828800"/>
            <a:ext cx="6811421" cy="229128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4495800"/>
            <a:ext cx="8153400" cy="2209800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 smtClean="0"/>
              <a:t>Inicijalno stanje</a:t>
            </a:r>
          </a:p>
          <a:p>
            <a:r>
              <a:rPr lang="sr-Latn-RS" dirty="0" smtClean="0"/>
              <a:t>Proces P1 napravi zahtev za još jednom jedinicom resursa R1 i R3</a:t>
            </a:r>
          </a:p>
          <a:p>
            <a:r>
              <a:rPr lang="sr-Latn-RS" dirty="0" smtClean="0"/>
              <a:t>Proverićemo u kakvo bi stanje došli ako odobrimo ovaj zahtev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9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Utvrđivanje nebezbednog stanja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343400"/>
            <a:ext cx="8153400" cy="2438400"/>
          </a:xfrm>
        </p:spPr>
        <p:txBody>
          <a:bodyPr>
            <a:normAutofit lnSpcReduction="10000"/>
          </a:bodyPr>
          <a:lstStyle/>
          <a:p>
            <a:r>
              <a:rPr lang="sr-Latn-RS" dirty="0" smtClean="0"/>
              <a:t>Stanje u koje bi došli odobravanjem zahteva procesu P1 je nebezbedno</a:t>
            </a:r>
          </a:p>
          <a:p>
            <a:r>
              <a:rPr lang="sr-Latn-RS" dirty="0" smtClean="0"/>
              <a:t>Nijedan od procesa ne bi mogao da ispuni svoje zahteve</a:t>
            </a:r>
          </a:p>
          <a:p>
            <a:r>
              <a:rPr lang="sr-Latn-RS" dirty="0" smtClean="0"/>
              <a:t>Zato procesu P1 ovaj zahtev neće biti odobren</a:t>
            </a:r>
          </a:p>
          <a:p>
            <a:endParaRPr lang="sr-Latn-RS" dirty="0" smtClean="0"/>
          </a:p>
        </p:txBody>
      </p:sp>
      <p:pic>
        <p:nvPicPr>
          <p:cNvPr id="4" name="Content Placeholder 4" descr="Fig06_08.gif"/>
          <p:cNvPicPr>
            <a:picLocks noChangeAspect="1"/>
          </p:cNvPicPr>
          <p:nvPr/>
        </p:nvPicPr>
        <p:blipFill rotWithShape="1">
          <a:blip r:embed="rId2"/>
          <a:srcRect t="50000" b="5111"/>
          <a:stretch/>
        </p:blipFill>
        <p:spPr>
          <a:xfrm>
            <a:off x="1066800" y="1600200"/>
            <a:ext cx="6811421" cy="23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Algoritam izbegavanja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8952" cy="5105400"/>
          </a:xfrm>
        </p:spPr>
        <p:txBody>
          <a:bodyPr>
            <a:normAutofit lnSpcReduction="10000"/>
          </a:bodyPr>
          <a:lstStyle/>
          <a:p>
            <a:r>
              <a:rPr lang="sr-Latn-RS" dirty="0" smtClean="0"/>
              <a:t>Prvo se u</a:t>
            </a:r>
            <a:r>
              <a:rPr lang="en-GB" dirty="0" err="1" smtClean="0"/>
              <a:t>tvr</a:t>
            </a:r>
            <a:r>
              <a:rPr lang="sr-Latn-RS" dirty="0" smtClean="0"/>
              <a:t>đuje</a:t>
            </a:r>
            <a:r>
              <a:rPr lang="en-GB" dirty="0" smtClean="0"/>
              <a:t> </a:t>
            </a:r>
            <a:r>
              <a:rPr lang="sr-Latn-RS" dirty="0" smtClean="0"/>
              <a:t>se </a:t>
            </a:r>
            <a:r>
              <a:rPr lang="en-GB" dirty="0" smtClean="0"/>
              <a:t>da </a:t>
            </a:r>
            <a:r>
              <a:rPr lang="en-GB" dirty="0"/>
              <a:t>li </a:t>
            </a:r>
            <a:r>
              <a:rPr lang="en-GB" dirty="0" err="1"/>
              <a:t>zahtev</a:t>
            </a:r>
            <a:r>
              <a:rPr lang="en-GB" dirty="0"/>
              <a:t> </a:t>
            </a:r>
            <a:r>
              <a:rPr lang="en-GB" dirty="0" err="1" smtClean="0"/>
              <a:t>prema</a:t>
            </a:r>
            <a:r>
              <a:rPr lang="sr-Latn-RS" dirty="0" smtClean="0"/>
              <a:t>š</a:t>
            </a:r>
            <a:r>
              <a:rPr lang="en-GB" dirty="0" err="1" smtClean="0"/>
              <a:t>uje</a:t>
            </a:r>
            <a:r>
              <a:rPr lang="en-GB" dirty="0" smtClean="0"/>
              <a:t> </a:t>
            </a:r>
            <a:r>
              <a:rPr lang="en-GB" dirty="0" err="1"/>
              <a:t>maksimalne</a:t>
            </a:r>
            <a:r>
              <a:rPr lang="en-GB" dirty="0"/>
              <a:t> </a:t>
            </a:r>
            <a:r>
              <a:rPr lang="en-GB" dirty="0" err="1"/>
              <a:t>zahteve</a:t>
            </a:r>
            <a:r>
              <a:rPr lang="en-GB" dirty="0"/>
              <a:t> </a:t>
            </a:r>
            <a:r>
              <a:rPr lang="en-GB" dirty="0" err="1"/>
              <a:t>procesa</a:t>
            </a:r>
            <a:endParaRPr lang="en-GB" dirty="0"/>
          </a:p>
          <a:p>
            <a:r>
              <a:rPr lang="en-GB" i="1" dirty="0" smtClean="0"/>
              <a:t>i</a:t>
            </a:r>
            <a:r>
              <a:rPr lang="en-GB" dirty="0" smtClean="0"/>
              <a:t> </a:t>
            </a:r>
            <a:r>
              <a:rPr lang="sr-Latn-RS" dirty="0" smtClean="0"/>
              <a:t>- </a:t>
            </a:r>
            <a:r>
              <a:rPr lang="en-GB" dirty="0" err="1" smtClean="0"/>
              <a:t>indeks</a:t>
            </a:r>
            <a:r>
              <a:rPr lang="en-GB" dirty="0" smtClean="0"/>
              <a:t> </a:t>
            </a:r>
            <a:r>
              <a:rPr lang="en-GB" dirty="0" err="1"/>
              <a:t>procesa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postavlja</a:t>
            </a:r>
            <a:r>
              <a:rPr lang="en-GB" dirty="0"/>
              <a:t> </a:t>
            </a:r>
            <a:r>
              <a:rPr lang="en-GB" dirty="0" err="1"/>
              <a:t>zahtev</a:t>
            </a:r>
            <a:endParaRPr lang="en-GB" dirty="0"/>
          </a:p>
          <a:p>
            <a:r>
              <a:rPr lang="en-GB" i="1" dirty="0" smtClean="0"/>
              <a:t>request[m</a:t>
            </a:r>
            <a:r>
              <a:rPr lang="en-GB" i="1" dirty="0"/>
              <a:t>]</a:t>
            </a:r>
            <a:r>
              <a:rPr lang="en-GB" dirty="0"/>
              <a:t> </a:t>
            </a:r>
            <a:r>
              <a:rPr lang="sr-Latn-RS" dirty="0" smtClean="0"/>
              <a:t>- </a:t>
            </a:r>
            <a:r>
              <a:rPr lang="en-GB" dirty="0" err="1" smtClean="0"/>
              <a:t>koli</a:t>
            </a:r>
            <a:r>
              <a:rPr lang="sr-Latn-RS" dirty="0" smtClean="0"/>
              <a:t>č</a:t>
            </a:r>
            <a:r>
              <a:rPr lang="en-GB" dirty="0" err="1" smtClean="0"/>
              <a:t>ine</a:t>
            </a:r>
            <a:r>
              <a:rPr lang="en-GB" dirty="0" smtClean="0"/>
              <a:t> </a:t>
            </a:r>
            <a:r>
              <a:rPr lang="en-GB" dirty="0" err="1"/>
              <a:t>resursa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sr-Latn-RS" dirty="0" smtClean="0"/>
              <a:t>proces zahteva u ovom zahtevu</a:t>
            </a:r>
          </a:p>
          <a:p>
            <a:pPr marL="320040" lvl="1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for (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j = 0; j &lt; m; j++) {</a:t>
            </a:r>
          </a:p>
          <a:p>
            <a:pPr marL="320040" lvl="1" indent="0">
              <a:buNone/>
            </a:pPr>
            <a:r>
              <a:rPr lang="en-GB" b="1" dirty="0" smtClean="0">
                <a:latin typeface="Consolas" pitchFamily="49" charset="0"/>
                <a:cs typeface="Consolas" pitchFamily="49" charset="0"/>
              </a:rPr>
              <a:t>	if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(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alloc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[i][j] + request[j] 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&gt; 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			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claim[i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][j])</a:t>
            </a:r>
          </a:p>
          <a:p>
            <a:pPr marL="320040" lvl="1" indent="0">
              <a:buNone/>
            </a:pPr>
            <a:endParaRPr lang="sr-Latn-RS" b="1" dirty="0" smtClean="0">
              <a:latin typeface="Consolas" pitchFamily="49" charset="0"/>
              <a:cs typeface="Consolas" pitchFamily="49" charset="0"/>
            </a:endParaRPr>
          </a:p>
          <a:p>
            <a:pPr marL="320040" lvl="1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	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error&gt;</a:t>
            </a:r>
          </a:p>
          <a:p>
            <a:pPr marL="320040" lvl="1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211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Algoritam izbegavanja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Da li ima dovoljno raspoloživih resursa?</a:t>
            </a:r>
          </a:p>
          <a:p>
            <a:endParaRPr lang="sr-Latn-RS" dirty="0"/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for (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j = 0; j &lt; m; j++) {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if (request[j] &gt; available[j])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	&lt;suspend process&gt;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149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Primer dva procesa i dva resursa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6609038"/>
              </p:ext>
            </p:extLst>
          </p:nvPr>
        </p:nvGraphicFramePr>
        <p:xfrm>
          <a:off x="609600" y="1905000"/>
          <a:ext cx="8153400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200"/>
                <a:gridCol w="46482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r-Latn-RS" b="1" dirty="0" smtClean="0"/>
                        <a:t>Proces P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b="1" dirty="0" smtClean="0"/>
                        <a:t>Proces Q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Uzmi</a:t>
                      </a:r>
                      <a:r>
                        <a:rPr lang="sr-Latn-RS" baseline="0" dirty="0" smtClean="0"/>
                        <a:t> resurs A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Uzmi resurs B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...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Uzmi resurs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Uzmi resurs A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Otpusti</a:t>
                      </a:r>
                      <a:r>
                        <a:rPr lang="sr-Latn-RS" baseline="0" dirty="0" smtClean="0"/>
                        <a:t> resurs A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Otpusti resurs B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Otpusti resurs</a:t>
                      </a:r>
                      <a:r>
                        <a:rPr lang="sr-Latn-RS" baseline="0" dirty="0" smtClean="0"/>
                        <a:t> B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Otpusti resurs A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dirty="0" smtClean="0"/>
                        <a:t>...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4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izbegavanja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sr-Latn-RS" dirty="0" smtClean="0"/>
              <a:t>Simulacija da je zahtev odobren</a:t>
            </a:r>
          </a:p>
          <a:p>
            <a:r>
              <a:rPr lang="sr-Latn-RS" dirty="0" smtClean="0"/>
              <a:t>U</a:t>
            </a:r>
            <a:r>
              <a:rPr lang="en-GB" dirty="0" smtClean="0"/>
              <a:t> </a:t>
            </a:r>
            <a:r>
              <a:rPr lang="en-GB" i="1" dirty="0"/>
              <a:t>new state</a:t>
            </a:r>
            <a:r>
              <a:rPr lang="en-GB" dirty="0"/>
              <a:t> se </a:t>
            </a:r>
            <a:r>
              <a:rPr lang="en-GB" dirty="0" err="1"/>
              <a:t>ubaci</a:t>
            </a:r>
            <a:r>
              <a:rPr lang="en-GB" dirty="0"/>
              <a:t> novo </a:t>
            </a:r>
            <a:r>
              <a:rPr lang="en-GB" dirty="0" err="1"/>
              <a:t>stanje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bi </a:t>
            </a:r>
            <a:r>
              <a:rPr lang="en-GB" dirty="0" err="1"/>
              <a:t>nastalo</a:t>
            </a:r>
            <a:r>
              <a:rPr lang="en-GB" dirty="0"/>
              <a:t> </a:t>
            </a:r>
            <a:r>
              <a:rPr lang="en-GB" dirty="0" err="1"/>
              <a:t>odobravanjem</a:t>
            </a:r>
            <a:r>
              <a:rPr lang="en-GB" dirty="0"/>
              <a:t> </a:t>
            </a:r>
            <a:r>
              <a:rPr lang="en-GB" dirty="0" err="1" smtClean="0"/>
              <a:t>zahteva</a:t>
            </a:r>
            <a:endParaRPr lang="sr-Latn-RS" dirty="0" smtClean="0"/>
          </a:p>
          <a:p>
            <a:pPr marL="0" indent="0">
              <a:buNone/>
            </a:pPr>
            <a:r>
              <a:rPr lang="en-GB" b="1" dirty="0" err="1">
                <a:latin typeface="Consolas" pitchFamily="49" charset="0"/>
                <a:cs typeface="Consolas" pitchFamily="49" charset="0"/>
              </a:rPr>
              <a:t>newstate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= state;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for (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 j = 0; j &lt; m; j++) {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newstate.alloc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[i][j] += request[j];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newstate.available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[j] -= request[j];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349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izbegavanja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Provera da li bi ovo potencijalno naredno stanje bilo bezbedno</a:t>
            </a:r>
          </a:p>
          <a:p>
            <a:r>
              <a:rPr lang="sr-Latn-RS" dirty="0" smtClean="0"/>
              <a:t>Ako bi bilo bezbedno, može se izvršiti zahtev</a:t>
            </a:r>
          </a:p>
          <a:p>
            <a:pPr marL="0" indent="0">
              <a:buNone/>
            </a:pPr>
            <a:r>
              <a:rPr lang="en-GB" b="1" dirty="0" smtClean="0">
                <a:latin typeface="Consolas" pitchFamily="49" charset="0"/>
                <a:cs typeface="Consolas" pitchFamily="49" charset="0"/>
              </a:rPr>
              <a:t>if 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(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isSafe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(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newState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)) { 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state = </a:t>
            </a:r>
            <a:r>
              <a:rPr lang="en-GB" b="1" dirty="0" err="1">
                <a:latin typeface="Consolas" pitchFamily="49" charset="0"/>
                <a:cs typeface="Consolas" pitchFamily="49" charset="0"/>
              </a:rPr>
              <a:t>newState</a:t>
            </a:r>
            <a:r>
              <a:rPr lang="en-GB" b="1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&lt;carry out allocation&gt;</a:t>
            </a:r>
          </a:p>
          <a:p>
            <a:pPr marL="0" indent="0">
              <a:buNone/>
            </a:pPr>
            <a:r>
              <a:rPr lang="en-GB" b="1" dirty="0" smtClean="0">
                <a:latin typeface="Consolas" pitchFamily="49" charset="0"/>
                <a:cs typeface="Consolas" pitchFamily="49" charset="0"/>
              </a:rPr>
              <a:t>}</a:t>
            </a:r>
            <a:r>
              <a:rPr lang="sr-Latn-RS" b="1" dirty="0" smtClean="0">
                <a:latin typeface="Consolas" pitchFamily="49" charset="0"/>
                <a:cs typeface="Consolas" pitchFamily="49" charset="0"/>
              </a:rPr>
              <a:t> e</a:t>
            </a:r>
            <a:r>
              <a:rPr lang="en-GB" b="1" dirty="0" err="1" smtClean="0">
                <a:latin typeface="Consolas" pitchFamily="49" charset="0"/>
                <a:cs typeface="Consolas" pitchFamily="49" charset="0"/>
              </a:rPr>
              <a:t>lse</a:t>
            </a:r>
            <a:r>
              <a:rPr lang="en-GB" b="1" dirty="0" smtClean="0">
                <a:latin typeface="Consolas" pitchFamily="49" charset="0"/>
                <a:cs typeface="Consolas" pitchFamily="49" charset="0"/>
              </a:rPr>
              <a:t> </a:t>
            </a:r>
            <a:endParaRPr lang="en-GB" b="1" dirty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GB" b="1" dirty="0">
                <a:latin typeface="Consolas" pitchFamily="49" charset="0"/>
                <a:cs typeface="Consolas" pitchFamily="49" charset="0"/>
              </a:rPr>
              <a:t>	&lt;suspend process&gt;</a:t>
            </a:r>
          </a:p>
        </p:txBody>
      </p:sp>
    </p:spTree>
    <p:extLst>
      <p:ext uri="{BB962C8B-B14F-4D97-AF65-F5344CB8AC3E}">
        <p14:creationId xmlns:p14="http://schemas.microsoft.com/office/powerpoint/2010/main" val="33633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Izbegavanje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fontScale="92500"/>
          </a:bodyPr>
          <a:lstStyle/>
          <a:p>
            <a:r>
              <a:rPr lang="sr-Latn-RS" dirty="0" smtClean="0"/>
              <a:t>Prednosti</a:t>
            </a:r>
          </a:p>
          <a:p>
            <a:pPr lvl="1"/>
            <a:r>
              <a:rPr lang="sr-Latn-RS" dirty="0" smtClean="0"/>
              <a:t>Manje restriktivno od sprečavanja</a:t>
            </a:r>
          </a:p>
          <a:p>
            <a:pPr lvl="1"/>
            <a:r>
              <a:rPr lang="sr-Latn-RS" dirty="0" smtClean="0"/>
              <a:t>Nije neophodno prekinuti i vratiti unazad procese kao </a:t>
            </a:r>
            <a:r>
              <a:rPr lang="sr-Latn-RS" smtClean="0"/>
              <a:t>kod otkrivanja uzajamnog blokiranja</a:t>
            </a:r>
            <a:endParaRPr lang="sr-Latn-RS" dirty="0" smtClean="0"/>
          </a:p>
          <a:p>
            <a:r>
              <a:rPr lang="sr-Latn-RS" dirty="0" smtClean="0"/>
              <a:t>Mane</a:t>
            </a:r>
          </a:p>
          <a:p>
            <a:pPr lvl="1"/>
            <a:r>
              <a:rPr lang="sr-Latn-RS" dirty="0" smtClean="0"/>
              <a:t>Maksimalni zahtevi za resursima svakog procesa moraju se unapred definisati</a:t>
            </a:r>
          </a:p>
          <a:p>
            <a:pPr lvl="1"/>
            <a:r>
              <a:rPr lang="sr-Latn-RS" dirty="0" smtClean="0"/>
              <a:t>Proces koji se razmatra mora biti nezavisan (redosled izvršavanja nije ograničen sinhronizacijom)</a:t>
            </a:r>
          </a:p>
          <a:p>
            <a:pPr lvl="1"/>
            <a:r>
              <a:rPr lang="sr-Latn-RS" dirty="0" smtClean="0"/>
              <a:t>Mora postojati fiksan broj resursa za dodelu</a:t>
            </a:r>
          </a:p>
          <a:p>
            <a:pPr lvl="1"/>
            <a:r>
              <a:rPr lang="sr-Latn-RS" dirty="0" smtClean="0"/>
              <a:t>Proces ne može da otpusti resurs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2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Otkrivanje </a:t>
            </a:r>
            <a:r>
              <a:rPr lang="sr-Latn-RS" dirty="0"/>
              <a:t>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/>
              <a:t>Otkrivanje</a:t>
            </a:r>
          </a:p>
          <a:p>
            <a:pPr lvl="1"/>
            <a:r>
              <a:rPr lang="sr-Latn-RS" dirty="0"/>
              <a:t>Kada se desi uzajamno blokiranje preduzimaju se akcije za oporavak </a:t>
            </a:r>
            <a:endParaRPr lang="en-GB" dirty="0"/>
          </a:p>
          <a:p>
            <a:endParaRPr lang="en-GB" dirty="0"/>
          </a:p>
        </p:txBody>
      </p:sp>
      <p:pic>
        <p:nvPicPr>
          <p:cNvPr id="4" name="FC Liverpool vs. AC Milan -Istanbul 2005- Evening of Dream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3048000"/>
            <a:ext cx="6096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52938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izvor: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7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Otkrivanje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Ne ograničava se pristup resursima</a:t>
            </a:r>
          </a:p>
          <a:p>
            <a:r>
              <a:rPr lang="sr-Latn-RS" dirty="0" smtClean="0"/>
              <a:t>Procesima se dodeljuju zahtevani resursi</a:t>
            </a:r>
          </a:p>
          <a:p>
            <a:r>
              <a:rPr lang="sr-Latn-RS" dirty="0" smtClean="0"/>
              <a:t>Povremeno se vrši provera da li je došlo do kružnog čekanja</a:t>
            </a:r>
          </a:p>
          <a:p>
            <a:r>
              <a:rPr lang="sr-Latn-RS" dirty="0" smtClean="0"/>
              <a:t>U slučaju da jeste, vrši se oporavak sistema</a:t>
            </a:r>
          </a:p>
        </p:txBody>
      </p:sp>
    </p:spTree>
    <p:extLst>
      <p:ext uri="{BB962C8B-B14F-4D97-AF65-F5344CB8AC3E}">
        <p14:creationId xmlns:p14="http://schemas.microsoft.com/office/powerpoint/2010/main" val="29858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otkrivanja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886200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/>
              <a:t>          </a:t>
            </a:r>
            <a:r>
              <a:rPr lang="sr-Latn-RS" sz="1800" dirty="0" smtClean="0"/>
              <a:t>Matrica zahteva Q                                    Matrica dodele A</a:t>
            </a:r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r>
              <a:rPr lang="sr-Latn-RS" sz="1800" dirty="0" smtClean="0"/>
              <a:t>       Vektor W                        Vektor R (resursi)               Vektor V (raspoloživo)</a:t>
            </a:r>
          </a:p>
          <a:p>
            <a:pPr marL="0" indent="0">
              <a:buNone/>
            </a:pPr>
            <a:endParaRPr lang="en-GB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491954"/>
              </p:ext>
            </p:extLst>
          </p:nvPr>
        </p:nvGraphicFramePr>
        <p:xfrm>
          <a:off x="1066800" y="1981200"/>
          <a:ext cx="2819400" cy="2209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  <a:gridCol w="469900"/>
              </a:tblGrid>
              <a:tr h="480047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159700"/>
              </p:ext>
            </p:extLst>
          </p:nvPr>
        </p:nvGraphicFramePr>
        <p:xfrm>
          <a:off x="5029200" y="1981200"/>
          <a:ext cx="2895600" cy="2133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600"/>
                <a:gridCol w="482600"/>
                <a:gridCol w="482600"/>
                <a:gridCol w="482600"/>
                <a:gridCol w="482600"/>
                <a:gridCol w="482600"/>
              </a:tblGrid>
              <a:tr h="463494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688986"/>
              </p:ext>
            </p:extLst>
          </p:nvPr>
        </p:nvGraphicFramePr>
        <p:xfrm>
          <a:off x="381000" y="4800600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313606"/>
              </p:ext>
            </p:extLst>
          </p:nvPr>
        </p:nvGraphicFramePr>
        <p:xfrm>
          <a:off x="3289300" y="4800600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121068"/>
              </p:ext>
            </p:extLst>
          </p:nvPr>
        </p:nvGraphicFramePr>
        <p:xfrm>
          <a:off x="6248400" y="4800600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5257800"/>
            <a:ext cx="8534400" cy="160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400" dirty="0" smtClean="0"/>
              <a:t>Cilj je da označimo procese koji nisu uzajamno blokirani</a:t>
            </a:r>
          </a:p>
          <a:p>
            <a:r>
              <a:rPr lang="sr-Latn-RS" sz="2400" dirty="0" smtClean="0"/>
              <a:t>Oni koji ostanu su uzajamno blokirani</a:t>
            </a:r>
          </a:p>
          <a:p>
            <a:r>
              <a:rPr lang="sr-Latn-RS" sz="2400" i="1" dirty="0" smtClean="0"/>
              <a:t>1. Inicijalizujemo vektor W da bude jednak vektoru V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3060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otkrivanja uzajamnog blokiranja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84950"/>
              </p:ext>
            </p:extLst>
          </p:nvPr>
        </p:nvGraphicFramePr>
        <p:xfrm>
          <a:off x="1066800" y="1981200"/>
          <a:ext cx="2819400" cy="2209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  <a:gridCol w="469900"/>
              </a:tblGrid>
              <a:tr h="480047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1975"/>
              </p:ext>
            </p:extLst>
          </p:nvPr>
        </p:nvGraphicFramePr>
        <p:xfrm>
          <a:off x="5029200" y="1981200"/>
          <a:ext cx="2895600" cy="2133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600"/>
                <a:gridCol w="482600"/>
                <a:gridCol w="482600"/>
                <a:gridCol w="482600"/>
                <a:gridCol w="482600"/>
                <a:gridCol w="482600"/>
              </a:tblGrid>
              <a:tr h="463494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614958"/>
              </p:ext>
            </p:extLst>
          </p:nvPr>
        </p:nvGraphicFramePr>
        <p:xfrm>
          <a:off x="381000" y="4800600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976907"/>
              </p:ext>
            </p:extLst>
          </p:nvPr>
        </p:nvGraphicFramePr>
        <p:xfrm>
          <a:off x="3289300" y="4800600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593831"/>
              </p:ext>
            </p:extLst>
          </p:nvPr>
        </p:nvGraphicFramePr>
        <p:xfrm>
          <a:off x="6248400" y="4800600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533400" y="5257800"/>
            <a:ext cx="8534400" cy="16002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400" i="1" dirty="0" smtClean="0"/>
              <a:t>2. Označimo sve procese koji u matrici dodela imaju sve nule (oni nemaju dodeljene nikakve resurse, pa nisu uzajamno blokirani)</a:t>
            </a:r>
          </a:p>
          <a:p>
            <a:r>
              <a:rPr lang="sr-Latn-RS" sz="2400" dirty="0" smtClean="0"/>
              <a:t>Označavamo proces P4</a:t>
            </a:r>
            <a:endParaRPr lang="en-GB" sz="2400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886200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/>
              <a:t>          </a:t>
            </a:r>
            <a:r>
              <a:rPr lang="sr-Latn-RS" sz="1800" dirty="0" smtClean="0"/>
              <a:t>Matrica zahteva Q                                    Matrica dodele A</a:t>
            </a:r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r>
              <a:rPr lang="sr-Latn-RS" sz="1800" dirty="0" smtClean="0"/>
              <a:t>       Vektor W                        Vektor R (resursi)               Vektor V (raspoloživo)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816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otkrivanja uzajamnog blokiranja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492993"/>
              </p:ext>
            </p:extLst>
          </p:nvPr>
        </p:nvGraphicFramePr>
        <p:xfrm>
          <a:off x="1066800" y="1701162"/>
          <a:ext cx="2819400" cy="2209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  <a:gridCol w="469900"/>
              </a:tblGrid>
              <a:tr h="480047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309833"/>
              </p:ext>
            </p:extLst>
          </p:nvPr>
        </p:nvGraphicFramePr>
        <p:xfrm>
          <a:off x="5029200" y="1701162"/>
          <a:ext cx="2895600" cy="2133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600"/>
                <a:gridCol w="482600"/>
                <a:gridCol w="482600"/>
                <a:gridCol w="482600"/>
                <a:gridCol w="482600"/>
                <a:gridCol w="482600"/>
              </a:tblGrid>
              <a:tr h="463494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54409"/>
              </p:ext>
            </p:extLst>
          </p:nvPr>
        </p:nvGraphicFramePr>
        <p:xfrm>
          <a:off x="3810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748771"/>
              </p:ext>
            </p:extLst>
          </p:nvPr>
        </p:nvGraphicFramePr>
        <p:xfrm>
          <a:off x="32893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460854"/>
              </p:ext>
            </p:extLst>
          </p:nvPr>
        </p:nvGraphicFramePr>
        <p:xfrm>
          <a:off x="62484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533400" y="5029200"/>
            <a:ext cx="8534400" cy="1828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400" i="1" dirty="0" smtClean="0"/>
              <a:t>3. Pronađemo neoznačen proces čiji su zahtevi manji ili jednaki od W</a:t>
            </a:r>
          </a:p>
          <a:p>
            <a:r>
              <a:rPr lang="sr-Latn-RS" sz="2400" i="1" dirty="0" smtClean="0"/>
              <a:t>Ako nema takvog procesa, prekinemo algoritam</a:t>
            </a:r>
          </a:p>
          <a:p>
            <a:r>
              <a:rPr lang="sr-Latn-RS" sz="2400" dirty="0" smtClean="0"/>
              <a:t>P3 ispunjava uslov</a:t>
            </a:r>
            <a:endParaRPr lang="en-GB" sz="2400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8153400" cy="3886200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/>
              <a:t>          </a:t>
            </a:r>
            <a:r>
              <a:rPr lang="sr-Latn-RS" sz="1800" dirty="0" smtClean="0"/>
              <a:t>Matrica zahteva Q                                    Matrica dodele A</a:t>
            </a:r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r>
              <a:rPr lang="sr-Latn-RS" sz="1800" dirty="0" smtClean="0"/>
              <a:t>       Vektor W                        Vektor R (resursi)               Vektor V (raspoloživo)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412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otkrivanja uzajamnog blokiranja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48888"/>
              </p:ext>
            </p:extLst>
          </p:nvPr>
        </p:nvGraphicFramePr>
        <p:xfrm>
          <a:off x="1066800" y="1701162"/>
          <a:ext cx="2819400" cy="2209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  <a:gridCol w="469900"/>
              </a:tblGrid>
              <a:tr h="480047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177256"/>
              </p:ext>
            </p:extLst>
          </p:nvPr>
        </p:nvGraphicFramePr>
        <p:xfrm>
          <a:off x="5029200" y="1701162"/>
          <a:ext cx="2895600" cy="2133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600"/>
                <a:gridCol w="482600"/>
                <a:gridCol w="482600"/>
                <a:gridCol w="482600"/>
                <a:gridCol w="482600"/>
                <a:gridCol w="482600"/>
              </a:tblGrid>
              <a:tr h="463494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906972"/>
              </p:ext>
            </p:extLst>
          </p:nvPr>
        </p:nvGraphicFramePr>
        <p:xfrm>
          <a:off x="3810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940695"/>
              </p:ext>
            </p:extLst>
          </p:nvPr>
        </p:nvGraphicFramePr>
        <p:xfrm>
          <a:off x="32893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777705"/>
              </p:ext>
            </p:extLst>
          </p:nvPr>
        </p:nvGraphicFramePr>
        <p:xfrm>
          <a:off x="62484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533400" y="5029200"/>
            <a:ext cx="8534400" cy="18288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400" i="1" dirty="0" smtClean="0"/>
              <a:t>4. Označimo pronađeni proces i dodamo njegov red iz matrice dodele u vektor W (simuliramo da se proces izvršio i oslobodio resurse)</a:t>
            </a:r>
          </a:p>
          <a:p>
            <a:r>
              <a:rPr lang="sr-Latn-RS" sz="2400" dirty="0" smtClean="0"/>
              <a:t>Označavamo P3</a:t>
            </a:r>
          </a:p>
          <a:p>
            <a:r>
              <a:rPr lang="sr-Latn-RS" sz="2400" dirty="0" smtClean="0"/>
              <a:t>W = W + [0,0,0,</a:t>
            </a:r>
            <a:r>
              <a:rPr lang="en-US" sz="2400" dirty="0" smtClean="0"/>
              <a:t>1</a:t>
            </a:r>
            <a:r>
              <a:rPr lang="sr-Latn-RS" sz="2400" dirty="0" smtClean="0"/>
              <a:t>,</a:t>
            </a:r>
            <a:r>
              <a:rPr lang="en-US" sz="2400" dirty="0" smtClean="0"/>
              <a:t>0</a:t>
            </a:r>
            <a:r>
              <a:rPr lang="sr-Latn-RS" sz="2400" dirty="0" smtClean="0"/>
              <a:t>] </a:t>
            </a:r>
            <a:r>
              <a:rPr lang="en-GB" sz="2400" dirty="0" smtClean="0"/>
              <a:t>= [0,0,0,1,1]</a:t>
            </a:r>
            <a:endParaRPr lang="sr-Latn-RS" sz="2400" dirty="0" smtClean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8153400" cy="3886200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/>
              <a:t>          </a:t>
            </a:r>
            <a:r>
              <a:rPr lang="sr-Latn-RS" sz="1800" dirty="0" smtClean="0"/>
              <a:t>Matrica zahteva Q                                    Matrica dodele A</a:t>
            </a:r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r>
              <a:rPr lang="sr-Latn-RS" sz="1800" dirty="0" smtClean="0"/>
              <a:t>       Vektor W                        Vektor R (resursi)               Vektor V (raspoloživo)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1447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Algoritam otkrivanja uzajamnog blokiranja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762752"/>
              </p:ext>
            </p:extLst>
          </p:nvPr>
        </p:nvGraphicFramePr>
        <p:xfrm>
          <a:off x="1066800" y="1701162"/>
          <a:ext cx="2819400" cy="2209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  <a:gridCol w="469900"/>
              </a:tblGrid>
              <a:tr h="480047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672383"/>
              </p:ext>
            </p:extLst>
          </p:nvPr>
        </p:nvGraphicFramePr>
        <p:xfrm>
          <a:off x="5029200" y="1701162"/>
          <a:ext cx="2895600" cy="2133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600"/>
                <a:gridCol w="482600"/>
                <a:gridCol w="482600"/>
                <a:gridCol w="482600"/>
                <a:gridCol w="482600"/>
                <a:gridCol w="482600"/>
              </a:tblGrid>
              <a:tr h="463494">
                <a:tc>
                  <a:txBody>
                    <a:bodyPr/>
                    <a:lstStyle/>
                    <a:p>
                      <a:pPr algn="ctr"/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R3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R4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R5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P1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P2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P3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27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P4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693782"/>
              </p:ext>
            </p:extLst>
          </p:nvPr>
        </p:nvGraphicFramePr>
        <p:xfrm>
          <a:off x="3810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136627"/>
              </p:ext>
            </p:extLst>
          </p:nvPr>
        </p:nvGraphicFramePr>
        <p:xfrm>
          <a:off x="32893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2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214924"/>
              </p:ext>
            </p:extLst>
          </p:nvPr>
        </p:nvGraphicFramePr>
        <p:xfrm>
          <a:off x="6248400" y="4520562"/>
          <a:ext cx="2349500" cy="43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469900"/>
                <a:gridCol w="469900"/>
                <a:gridCol w="469900"/>
                <a:gridCol w="469900"/>
              </a:tblGrid>
              <a:tr h="432438"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0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500" dirty="0" smtClean="0"/>
                        <a:t>1</a:t>
                      </a:r>
                      <a:endParaRPr lang="en-GB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533400" y="5029200"/>
            <a:ext cx="8534400" cy="1828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/>
              <a:t>5</a:t>
            </a:r>
            <a:r>
              <a:rPr lang="sr-Latn-RS" sz="2400" i="1" dirty="0" smtClean="0"/>
              <a:t>. </a:t>
            </a:r>
            <a:r>
              <a:rPr lang="en-US" sz="2400" i="1" dirty="0" err="1" smtClean="0"/>
              <a:t>Vrati</a:t>
            </a:r>
            <a:r>
              <a:rPr lang="sr-Latn-RS" sz="2400" i="1" dirty="0" smtClean="0"/>
              <a:t>mo</a:t>
            </a:r>
            <a:r>
              <a:rPr lang="en-US" sz="2400" i="1" dirty="0" smtClean="0"/>
              <a:t> se </a:t>
            </a:r>
            <a:r>
              <a:rPr lang="en-US" sz="2400" i="1" dirty="0" err="1" smtClean="0"/>
              <a:t>na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korak</a:t>
            </a:r>
            <a:r>
              <a:rPr lang="en-US" sz="2400" i="1" dirty="0" smtClean="0"/>
              <a:t> 3</a:t>
            </a:r>
            <a:endParaRPr lang="sr-Latn-RS" sz="2400" i="1" dirty="0" smtClean="0"/>
          </a:p>
          <a:p>
            <a:r>
              <a:rPr lang="en-US" sz="2400" dirty="0" err="1" smtClean="0"/>
              <a:t>Nema</a:t>
            </a:r>
            <a:r>
              <a:rPr lang="en-US" sz="2400" dirty="0" smtClean="0"/>
              <a:t> vi</a:t>
            </a:r>
            <a:r>
              <a:rPr lang="sr-Latn-RS" sz="2400" dirty="0" smtClean="0"/>
              <a:t>še procesa koji ispunjavaju uslov</a:t>
            </a:r>
          </a:p>
          <a:p>
            <a:r>
              <a:rPr lang="sr-Latn-RS" sz="2400" dirty="0" smtClean="0"/>
              <a:t>Neoznačeni su ostali P1 i P2, što znači da su uzajamno blokirani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8153400" cy="3886200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/>
              <a:t>          </a:t>
            </a:r>
            <a:r>
              <a:rPr lang="sr-Latn-RS" sz="1800" dirty="0" smtClean="0"/>
              <a:t>Matrica zahteva Q                                    Matrica dodele A</a:t>
            </a:r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r>
              <a:rPr lang="sr-Latn-RS" sz="1800" dirty="0" smtClean="0"/>
              <a:t>       Vektor W                        Vektor R (resursi)               Vektor V (raspoloživo)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1754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Moguće putanje napretka procesa</a:t>
            </a:r>
            <a:endParaRPr lang="en-GB" dirty="0"/>
          </a:p>
        </p:txBody>
      </p:sp>
      <p:pic>
        <p:nvPicPr>
          <p:cNvPr id="4" name="Content Placeholder 3" descr="Fig06_02.gif"/>
          <p:cNvPicPr>
            <a:picLocks noChangeAspect="1"/>
          </p:cNvPicPr>
          <p:nvPr/>
        </p:nvPicPr>
        <p:blipFill rotWithShape="1">
          <a:blip r:embed="rId2"/>
          <a:srcRect b="16468"/>
          <a:stretch/>
        </p:blipFill>
        <p:spPr>
          <a:xfrm>
            <a:off x="1133947" y="1600200"/>
            <a:ext cx="5989320" cy="41691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09800" y="5840994"/>
            <a:ext cx="6629400" cy="864606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dirty="0" smtClean="0"/>
              <a:t>Putanja napretka procesa</a:t>
            </a:r>
          </a:p>
          <a:p>
            <a:pPr marL="0" indent="0">
              <a:buNone/>
            </a:pPr>
            <a:r>
              <a:rPr lang="sr-Latn-RS" dirty="0" smtClean="0"/>
              <a:t>Horizontalna linija - izvršava se P, a Q čeka</a:t>
            </a:r>
          </a:p>
          <a:p>
            <a:pPr marL="0" indent="0">
              <a:buNone/>
            </a:pPr>
            <a:r>
              <a:rPr lang="sr-Latn-RS" dirty="0" smtClean="0"/>
              <a:t>Vertikalna linija – izvršava se Q, a P čeka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71600" y="5943600"/>
            <a:ext cx="72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3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Strategije oporavka od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8952" cy="5181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r-Latn-RS" dirty="0" smtClean="0"/>
              <a:t>Prekini sve uzajamno blokirane procese</a:t>
            </a:r>
          </a:p>
          <a:p>
            <a:pPr marL="834390" lvl="1" indent="-514350"/>
            <a:r>
              <a:rPr lang="sr-Latn-RS" dirty="0" smtClean="0"/>
              <a:t>Najjednostavnije rešenje</a:t>
            </a:r>
          </a:p>
          <a:p>
            <a:pPr marL="834390" lvl="1" indent="-514350"/>
            <a:r>
              <a:rPr lang="sr-Latn-RS" dirty="0" smtClean="0"/>
              <a:t>Velika cena ovakvog pristupa jer se poništava sve što je proces do tada uradio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dirty="0" smtClean="0"/>
              <a:t>Vrati sve uzajamno blokirane procese na neku raniju kontrolnu tačku i ponovo ih pokreni</a:t>
            </a:r>
          </a:p>
          <a:p>
            <a:pPr marL="834390" lvl="1" indent="-514350"/>
            <a:r>
              <a:rPr lang="sr-Latn-RS" dirty="0" smtClean="0"/>
              <a:t>Može opet doći do uzajamnog blokiranja</a:t>
            </a:r>
          </a:p>
          <a:p>
            <a:pPr marL="834390" lvl="1" indent="-514350"/>
            <a:r>
              <a:rPr lang="sr-Latn-RS" dirty="0" smtClean="0"/>
              <a:t>Zbog nedeterminantnosti konkurentne obrade, u ponovnom izvršavanju možda ne bude blokiranja</a:t>
            </a:r>
          </a:p>
        </p:txBody>
      </p:sp>
    </p:spTree>
    <p:extLst>
      <p:ext uri="{BB962C8B-B14F-4D97-AF65-F5344CB8AC3E}">
        <p14:creationId xmlns:p14="http://schemas.microsoft.com/office/powerpoint/2010/main" val="1545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Strategije oporavka od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sr-Latn-RS" dirty="0"/>
              <a:t>Redom prekidaj sve uzajamno blokirane procese dok više ne bude blokiranja</a:t>
            </a:r>
          </a:p>
          <a:p>
            <a:pPr marL="834390" lvl="1" indent="-514350"/>
            <a:r>
              <a:rPr lang="sr-Latn-RS" dirty="0"/>
              <a:t>Redosled kojim će procesi biti prekidani treba da bude na osnovu nekog </a:t>
            </a:r>
            <a:r>
              <a:rPr lang="sr-Latn-RS" dirty="0" smtClean="0"/>
              <a:t>kriterijuma</a:t>
            </a:r>
          </a:p>
          <a:p>
            <a:pPr marL="1108710" lvl="2" indent="-514350"/>
            <a:r>
              <a:rPr lang="sr-Latn-RS" dirty="0" smtClean="0"/>
              <a:t>Prioritet</a:t>
            </a:r>
          </a:p>
          <a:p>
            <a:pPr marL="1108710" lvl="2" indent="-514350"/>
            <a:r>
              <a:rPr lang="sr-Latn-RS" dirty="0" smtClean="0"/>
              <a:t>Utrošak procesorskog vremena do sada</a:t>
            </a:r>
          </a:p>
          <a:p>
            <a:pPr marL="1108710" lvl="2" indent="-514350"/>
            <a:r>
              <a:rPr lang="sr-Latn-RS" dirty="0" smtClean="0"/>
              <a:t>Predviđeno preostalo vreme rada</a:t>
            </a:r>
          </a:p>
          <a:p>
            <a:pPr marL="1108710" lvl="2" indent="-514350"/>
            <a:r>
              <a:rPr lang="sr-Latn-RS" dirty="0" smtClean="0"/>
              <a:t>Tip resursa koje je proces koristio</a:t>
            </a:r>
          </a:p>
          <a:p>
            <a:pPr marL="1108710" lvl="2" indent="-514350"/>
            <a:r>
              <a:rPr lang="sr-Latn-RS" dirty="0" smtClean="0"/>
              <a:t>Količina resursa potrebna za završetak rada</a:t>
            </a:r>
          </a:p>
          <a:p>
            <a:pPr marL="1108710" lvl="2" indent="-514350"/>
            <a:endParaRPr lang="sr-Latn-R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8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Strategije oporavka od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sr-Latn-RS" dirty="0" smtClean="0"/>
              <a:t>Redom oduzimaj resurse od procesa i dodeljuj ih drugim procesima dok više ne bude blokiranja</a:t>
            </a:r>
          </a:p>
          <a:p>
            <a:pPr marL="834390" lvl="1" indent="-514350"/>
            <a:r>
              <a:rPr lang="sr-Latn-RS" dirty="0" smtClean="0"/>
              <a:t>Izabrati resurse i procese tako da se minimizuju troškovi</a:t>
            </a:r>
          </a:p>
          <a:p>
            <a:pPr marL="834390" lvl="1" indent="-514350"/>
            <a:r>
              <a:rPr lang="sr-Latn-RS" dirty="0" smtClean="0"/>
              <a:t>Proces kojem je oduzet resurs mora se vratiti na neko prethodno stanje u kojem je bio pre nabavke resursa</a:t>
            </a:r>
          </a:p>
          <a:p>
            <a:pPr marL="834390" lvl="1" indent="-514350"/>
            <a:r>
              <a:rPr lang="sr-Latn-RS" dirty="0" smtClean="0"/>
              <a:t>Sprečiti gladovanje procesa</a:t>
            </a:r>
          </a:p>
          <a:p>
            <a:pPr marL="1108710" lvl="2" indent="-514350"/>
            <a:r>
              <a:rPr lang="sr-Latn-RS" dirty="0" smtClean="0"/>
              <a:t>Ne smeju se resursi uvek oduzimati istom procesu</a:t>
            </a:r>
          </a:p>
          <a:p>
            <a:pPr marL="1108710" lvl="2" indent="-514350"/>
            <a:endParaRPr lang="sr-Latn-RS" dirty="0" smtClean="0"/>
          </a:p>
          <a:p>
            <a:pPr marL="1108710" lvl="2" indent="-514350"/>
            <a:endParaRPr lang="sr-Latn-RS" dirty="0" smtClean="0"/>
          </a:p>
          <a:p>
            <a:pPr marL="1108710" lvl="2" indent="-514350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3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Strategije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uzajamno</a:t>
            </a:r>
            <a:r>
              <a:rPr lang="en-US" dirty="0" smtClean="0"/>
              <a:t> </a:t>
            </a:r>
            <a:r>
              <a:rPr lang="en-US" dirty="0" err="1" smtClean="0"/>
              <a:t>blokiranje</a:t>
            </a:r>
            <a:r>
              <a:rPr lang="en-US" dirty="0" smtClean="0"/>
              <a:t> u </a:t>
            </a:r>
            <a:r>
              <a:rPr lang="en-US" dirty="0" err="1" smtClean="0"/>
              <a:t>savremenim</a:t>
            </a:r>
            <a:r>
              <a:rPr lang="en-US" dirty="0" smtClean="0"/>
              <a:t> 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 smtClean="0"/>
              <a:t>Tipično ne pružaju podršku za zaštitu od uzajamnog blokiranja</a:t>
            </a:r>
          </a:p>
          <a:p>
            <a:r>
              <a:rPr lang="sr-Latn-RS" dirty="0" smtClean="0"/>
              <a:t>Ignoriše se mogućnost pojave uzajamnog blokiranja</a:t>
            </a:r>
          </a:p>
          <a:p>
            <a:r>
              <a:rPr lang="en-US" dirty="0" smtClean="0"/>
              <a:t>N</a:t>
            </a:r>
            <a:r>
              <a:rPr lang="sr-Latn-RS" dirty="0" smtClean="0"/>
              <a:t>e isplati </a:t>
            </a:r>
            <a:r>
              <a:rPr lang="en-US" dirty="0" smtClean="0"/>
              <a:t>se </a:t>
            </a:r>
            <a:r>
              <a:rPr lang="sr-Latn-RS" dirty="0" smtClean="0"/>
              <a:t>angažovati resurse za sprečavanje/izbegavanje/otkrivanje uzajamnog blokiranja</a:t>
            </a:r>
            <a:endParaRPr lang="en-US" dirty="0" smtClean="0"/>
          </a:p>
          <a:p>
            <a:pPr lvl="1"/>
            <a:r>
              <a:rPr lang="en-US" dirty="0" smtClean="0"/>
              <a:t>OS </a:t>
            </a:r>
            <a:r>
              <a:rPr lang="sr-Latn-RS" dirty="0" smtClean="0"/>
              <a:t>s</a:t>
            </a:r>
            <a:r>
              <a:rPr lang="en-US" dirty="0" smtClean="0"/>
              <a:t>e </a:t>
            </a:r>
            <a:r>
              <a:rPr lang="en-US" dirty="0" err="1" smtClean="0"/>
              <a:t>implementira</a:t>
            </a:r>
            <a:r>
              <a:rPr lang="en-US" dirty="0" smtClean="0"/>
              <a:t> </a:t>
            </a:r>
            <a:r>
              <a:rPr lang="sr-Latn-RS" dirty="0" smtClean="0"/>
              <a:t>sa namerom</a:t>
            </a:r>
            <a:r>
              <a:rPr lang="en-US" dirty="0" smtClean="0"/>
              <a:t> </a:t>
            </a:r>
            <a:r>
              <a:rPr lang="sr-Latn-RS" dirty="0" smtClean="0"/>
              <a:t>da </a:t>
            </a:r>
            <a:r>
              <a:rPr lang="en-US" dirty="0" smtClean="0"/>
              <a:t>ne </a:t>
            </a:r>
            <a:r>
              <a:rPr lang="en-US" dirty="0" err="1" smtClean="0"/>
              <a:t>ulazi</a:t>
            </a:r>
            <a:r>
              <a:rPr lang="en-US" dirty="0" smtClean="0"/>
              <a:t> u </a:t>
            </a:r>
            <a:r>
              <a:rPr lang="en-US" i="1" dirty="0" smtClean="0"/>
              <a:t>deadlock</a:t>
            </a:r>
            <a:r>
              <a:rPr lang="en-US" dirty="0" smtClean="0"/>
              <a:t>, a </a:t>
            </a:r>
            <a:r>
              <a:rPr lang="en-US" dirty="0" err="1" smtClean="0"/>
              <a:t>korisni</a:t>
            </a:r>
            <a:r>
              <a:rPr lang="sr-Latn-RS" dirty="0" smtClean="0"/>
              <a:t>čki programi su odgovornost programera</a:t>
            </a:r>
          </a:p>
          <a:p>
            <a:r>
              <a:rPr lang="sr-Latn-RS" dirty="0" smtClean="0"/>
              <a:t>Windows i Linux ovako funkcionišu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8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Primer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59459"/>
            <a:ext cx="8153400" cy="4495800"/>
          </a:xfrm>
        </p:spPr>
        <p:txBody>
          <a:bodyPr/>
          <a:lstStyle/>
          <a:p>
            <a:r>
              <a:rPr lang="sr-Latn-RS" dirty="0" smtClean="0"/>
              <a:t>Problem 5 filozofa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4519"/>
            <a:ext cx="3286783" cy="320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Dining Philosoph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5890" y="2636001"/>
            <a:ext cx="4931909" cy="2774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52938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izvor: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488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Primer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Primeri/Blokiranje/Filozofi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2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Model sistema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sr-Latn-RS" dirty="0" smtClean="0"/>
              <a:t>Uzajamno blokiranje se može dogoditi u sistemu u kojem procesi koriste resurse na sledeći način</a:t>
            </a:r>
          </a:p>
          <a:p>
            <a:pPr marL="834390" lvl="1" indent="-514350">
              <a:buFont typeface="+mj-lt"/>
              <a:buAutoNum type="arabicPeriod"/>
            </a:pPr>
            <a:r>
              <a:rPr lang="sr-Latn-RS" dirty="0" smtClean="0"/>
              <a:t>Zahtev</a:t>
            </a:r>
          </a:p>
          <a:p>
            <a:pPr marL="1108710" lvl="2" indent="-514350"/>
            <a:r>
              <a:rPr lang="sr-Latn-RS" dirty="0" smtClean="0"/>
              <a:t>Proces pre upotrebe zahteva resurs</a:t>
            </a:r>
          </a:p>
          <a:p>
            <a:pPr marL="1108710" lvl="2" indent="-514350"/>
            <a:r>
              <a:rPr lang="sr-Latn-RS" dirty="0" smtClean="0"/>
              <a:t>Ako resurs nije u tom trenutku dostupan, proces odlazi u čekanje</a:t>
            </a:r>
          </a:p>
          <a:p>
            <a:pPr marL="834390" lvl="1" indent="-514350">
              <a:buFont typeface="+mj-lt"/>
              <a:buAutoNum type="arabicPeriod"/>
            </a:pPr>
            <a:r>
              <a:rPr lang="sr-Latn-RS" dirty="0" smtClean="0"/>
              <a:t>Upotreba</a:t>
            </a:r>
          </a:p>
          <a:p>
            <a:pPr marL="1108710" lvl="2" indent="-514350"/>
            <a:r>
              <a:rPr lang="sr-Latn-RS" dirty="0" smtClean="0"/>
              <a:t>U ovoj fazi proces može da pristupa resursu i da ga koristi</a:t>
            </a:r>
          </a:p>
          <a:p>
            <a:pPr marL="834390" lvl="1" indent="-514350">
              <a:buFont typeface="+mj-lt"/>
              <a:buAutoNum type="arabicPeriod"/>
            </a:pPr>
            <a:r>
              <a:rPr lang="sr-Latn-RS" dirty="0" smtClean="0"/>
              <a:t>Otpuštanje</a:t>
            </a:r>
          </a:p>
          <a:p>
            <a:pPr marL="1108710" lvl="2" indent="-514350"/>
            <a:r>
              <a:rPr lang="sr-Latn-RS" dirty="0" smtClean="0"/>
              <a:t>Proces otpušta resurs nakon korišćenja</a:t>
            </a:r>
          </a:p>
          <a:p>
            <a:pPr marL="880110" lvl="1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4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Uslovi za uzajamno blokiranje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r-Latn-RS" dirty="0" smtClean="0"/>
              <a:t>Uzajamno isključivanje</a:t>
            </a:r>
          </a:p>
          <a:p>
            <a:pPr marL="834390" lvl="1" indent="-514350"/>
            <a:r>
              <a:rPr lang="sr-Latn-RS" dirty="0" smtClean="0"/>
              <a:t>Samo jedan proces u datom trenutku može koristiti resurs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dirty="0" smtClean="0"/>
              <a:t>Držanje i čekanje</a:t>
            </a:r>
          </a:p>
          <a:p>
            <a:pPr marL="834390" lvl="1" indent="-514350"/>
            <a:r>
              <a:rPr lang="sr-Latn-RS" dirty="0" smtClean="0"/>
              <a:t>Proces može držati resurs dok čeka dodeljivanje ostalih resursa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dirty="0" smtClean="0"/>
              <a:t>Bez prekida</a:t>
            </a:r>
          </a:p>
          <a:p>
            <a:pPr marL="834390" lvl="1" indent="-514350"/>
            <a:r>
              <a:rPr lang="sr-Latn-RS" dirty="0" smtClean="0"/>
              <a:t>Resurs se ne može nasilno oduzeti procesu koji ga drži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dirty="0" smtClean="0"/>
              <a:t>Kružno čekanje</a:t>
            </a:r>
          </a:p>
          <a:p>
            <a:pPr marL="834390" lvl="1" indent="-514350"/>
            <a:r>
              <a:rPr lang="sr-Latn-RS" dirty="0" smtClean="0"/>
              <a:t>Potencijalni rezultat prva tri uslova</a:t>
            </a:r>
          </a:p>
          <a:p>
            <a:pPr marL="834390" lvl="1" indent="-514350"/>
            <a:r>
              <a:rPr lang="sr-Latn-RS" dirty="0" smtClean="0"/>
              <a:t>Postoji zatvoren krug procesa takav da svaki proces drži bar </a:t>
            </a:r>
            <a:r>
              <a:rPr lang="sr-Latn-RS" smtClean="0"/>
              <a:t>jedan resurs koji </a:t>
            </a:r>
            <a:r>
              <a:rPr lang="sr-Latn-RS" dirty="0" smtClean="0"/>
              <a:t>je potreban sledećem procesu u krugu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Uslovi za uzajamno blokiranje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89067259"/>
              </p:ext>
            </p:extLst>
          </p:nvPr>
        </p:nvGraphicFramePr>
        <p:xfrm>
          <a:off x="533400" y="1905000"/>
          <a:ext cx="8153400" cy="1849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76700"/>
                <a:gridCol w="4076700"/>
              </a:tblGrid>
              <a:tr h="294640">
                <a:tc>
                  <a:txBody>
                    <a:bodyPr/>
                    <a:lstStyle/>
                    <a:p>
                      <a:r>
                        <a:rPr lang="sr-Latn-RS" dirty="0" smtClean="0"/>
                        <a:t>Mogućnost</a:t>
                      </a:r>
                      <a:r>
                        <a:rPr lang="sr-Latn-RS" baseline="0" dirty="0" smtClean="0"/>
                        <a:t> uzajamnog blokiranja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Postojanje uzajamnog blokiranja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 smtClean="0"/>
                        <a:t>1. Uzajamno isključivanje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1. Uzajamno</a:t>
                      </a:r>
                      <a:r>
                        <a:rPr lang="sr-Latn-RS" baseline="0" dirty="0" smtClean="0"/>
                        <a:t> isključivanje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 smtClean="0"/>
                        <a:t>2. Držanje i čekanje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2. Držanje i čekanje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 smtClean="0"/>
                        <a:t>3. Bez prekida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3. Bez prekida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4. Kružno</a:t>
                      </a:r>
                      <a:r>
                        <a:rPr lang="sr-Latn-RS" baseline="0" dirty="0" smtClean="0"/>
                        <a:t> čekanje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0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Rešavanje problema uzajamnog blokiranja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/>
              <a:t>Sprečavanje</a:t>
            </a:r>
          </a:p>
          <a:p>
            <a:pPr lvl="1"/>
            <a:r>
              <a:rPr lang="sr-Latn-RS" dirty="0"/>
              <a:t>Primenjuju se mehanizmi koji eliminišu uslove koji dovode do uzajamnog </a:t>
            </a:r>
            <a:r>
              <a:rPr lang="sr-Latn-RS" dirty="0" smtClean="0"/>
              <a:t>blokiranja</a:t>
            </a:r>
            <a:endParaRPr lang="en-US" dirty="0" smtClean="0"/>
          </a:p>
          <a:p>
            <a:r>
              <a:rPr lang="sr-Latn-RS" dirty="0"/>
              <a:t>Izbegavanje</a:t>
            </a:r>
          </a:p>
          <a:p>
            <a:pPr lvl="1"/>
            <a:r>
              <a:rPr lang="sr-Latn-RS" dirty="0"/>
              <a:t>Dinamički se vrši raspodela resursa tako da ne dođe do uzajamnog </a:t>
            </a:r>
            <a:r>
              <a:rPr lang="sr-Latn-RS" dirty="0" smtClean="0"/>
              <a:t>blokiranja</a:t>
            </a:r>
            <a:endParaRPr lang="en-US" dirty="0" smtClean="0"/>
          </a:p>
          <a:p>
            <a:r>
              <a:rPr lang="sr-Latn-RS" dirty="0"/>
              <a:t>Otkrivanje</a:t>
            </a:r>
          </a:p>
          <a:p>
            <a:pPr lvl="1"/>
            <a:r>
              <a:rPr lang="sr-Latn-RS" dirty="0"/>
              <a:t>Kada se desi uzajamno blokiranje preduzimaju se akcije za oporavak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9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16372</TotalTime>
  <Words>2633</Words>
  <Application>Microsoft Office PowerPoint</Application>
  <PresentationFormat>On-screen Show (4:3)</PresentationFormat>
  <Paragraphs>844</Paragraphs>
  <Slides>55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Aparajita</vt:lpstr>
      <vt:lpstr>Arial</vt:lpstr>
      <vt:lpstr>Calibri</vt:lpstr>
      <vt:lpstr>Cambria Math</vt:lpstr>
      <vt:lpstr>Consolas</vt:lpstr>
      <vt:lpstr>Courier New</vt:lpstr>
      <vt:lpstr>Wingdings</vt:lpstr>
      <vt:lpstr>Wingdings 2</vt:lpstr>
      <vt:lpstr>Median</vt:lpstr>
      <vt:lpstr>Operativni sistemi</vt:lpstr>
      <vt:lpstr>Uzajamno blokiranje</vt:lpstr>
      <vt:lpstr>Primer uzajamnog blokiranja</vt:lpstr>
      <vt:lpstr>Primer dva procesa i dva resursa</vt:lpstr>
      <vt:lpstr>Moguće putanje napretka procesa</vt:lpstr>
      <vt:lpstr>Model sistema</vt:lpstr>
      <vt:lpstr>Uslovi za uzajamno blokiranje</vt:lpstr>
      <vt:lpstr>Uslovi za uzajamno blokiranje</vt:lpstr>
      <vt:lpstr>Rešavanje problema uzajamnog blokiranja</vt:lpstr>
      <vt:lpstr>Sprečavanje uzajamnog blokiranja</vt:lpstr>
      <vt:lpstr>Sprečavanje uzajamnog blokiranja</vt:lpstr>
      <vt:lpstr>Sprečavanje uzajamnog blokiranja</vt:lpstr>
      <vt:lpstr>Sprečavanje uzajamnog blokiranja</vt:lpstr>
      <vt:lpstr>Sprečavanje uzajamnog blokiranja</vt:lpstr>
      <vt:lpstr>Izbegavanje uzajamnog blokiranja</vt:lpstr>
      <vt:lpstr>Izbegavanje uzajamnog blokiranja</vt:lpstr>
      <vt:lpstr>Izbegavanje uzajamnog blokiranja</vt:lpstr>
      <vt:lpstr>Stanje sistema</vt:lpstr>
      <vt:lpstr>Stanje sistema</vt:lpstr>
      <vt:lpstr>Stanje sistema</vt:lpstr>
      <vt:lpstr>Stanje sistema</vt:lpstr>
      <vt:lpstr>Odbijanje inicijalizacije procesa</vt:lpstr>
      <vt:lpstr>Odbijanje dodele resursa</vt:lpstr>
      <vt:lpstr>Bezbedno stanje sistema</vt:lpstr>
      <vt:lpstr>Utvrđivanje bezbednog stanja</vt:lpstr>
      <vt:lpstr>Algoritam izbegavanja uzajamnog blokiranja</vt:lpstr>
      <vt:lpstr>Strukture podataka stanja sistema</vt:lpstr>
      <vt:lpstr>Algoritam utvrđivanja bezbednog stanja (Bankarev algoritam)</vt:lpstr>
      <vt:lpstr>Algoritam utvrđivanja bezbednog stanja (Bankarev algoritam)</vt:lpstr>
      <vt:lpstr>Algoritam utvrđivanja bezbednog stanja (Bankarev algoritam)</vt:lpstr>
      <vt:lpstr>Algoritam utvrđivanja bezbednog stanja (Bankarev algoritam)</vt:lpstr>
      <vt:lpstr>Utvrđivanje bezbednog stanja</vt:lpstr>
      <vt:lpstr>Utvrđivanje bezbednog stanja</vt:lpstr>
      <vt:lpstr>Utvrđivanje bezbednog stanja</vt:lpstr>
      <vt:lpstr>Utvrđivanje bezbednog stanja</vt:lpstr>
      <vt:lpstr>Utvrđivanje nebezbednog stanja</vt:lpstr>
      <vt:lpstr>Utvrđivanje nebezbednog stanja</vt:lpstr>
      <vt:lpstr>Algoritam izbegavanja uzajamnog blokiranja</vt:lpstr>
      <vt:lpstr>Algoritam izbegavanja uzajamnog blokiranja</vt:lpstr>
      <vt:lpstr>Algoritam izbegavanja uzajamnog blokiranja</vt:lpstr>
      <vt:lpstr>Algoritam izbegavanja uzajamnog blokiranja</vt:lpstr>
      <vt:lpstr>Izbegavanje uzajamnog blokiranja</vt:lpstr>
      <vt:lpstr>Otkrivanje uzajamnog blokiranja</vt:lpstr>
      <vt:lpstr>Otkrivanje uzajamnog blokiranja</vt:lpstr>
      <vt:lpstr>Algoritam otkrivanja uzajamnog blokiranja</vt:lpstr>
      <vt:lpstr>Algoritam otkrivanja uzajamnog blokiranja</vt:lpstr>
      <vt:lpstr>Algoritam otkrivanja uzajamnog blokiranja</vt:lpstr>
      <vt:lpstr>Algoritam otkrivanja uzajamnog blokiranja</vt:lpstr>
      <vt:lpstr>Algoritam otkrivanja uzajamnog blokiranja</vt:lpstr>
      <vt:lpstr>Strategije oporavka od uzajamnog blokiranja</vt:lpstr>
      <vt:lpstr>Strategije oporavka od uzajamnog blokiranja</vt:lpstr>
      <vt:lpstr>Strategije oporavka od uzajamnog blokiranja</vt:lpstr>
      <vt:lpstr>Strategije za uzajamno blokiranje u savremenim OS</vt:lpstr>
      <vt:lpstr>Primer uzajamnog blokiranja</vt:lpstr>
      <vt:lpstr>Primer uzajamnog blokiranja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Operativni sistemi</dc:title>
  <dc:creator>Goran</dc:creator>
  <cp:lastModifiedBy>Goran Savic</cp:lastModifiedBy>
  <cp:revision>899</cp:revision>
  <dcterms:created xsi:type="dcterms:W3CDTF">2014-10-01T08:35:38Z</dcterms:created>
  <dcterms:modified xsi:type="dcterms:W3CDTF">2020-03-24T10:03:20Z</dcterms:modified>
</cp:coreProperties>
</file>