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Roboto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" name="Google Shape;5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13.png"/><Relationship Id="rId5" Type="http://schemas.openxmlformats.org/officeDocument/2006/relationships/image" Target="../media/image5.png"/><Relationship Id="rId6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sr-Latn-RS"/>
              <a:t>GUI u C# - Termin 4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sr-Latn-RS"/>
              <a:t>Objektno orijentisantisane tehnologije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/>
              <a:t>Zadatak1</a:t>
            </a:r>
            <a:endParaRPr/>
          </a:p>
        </p:txBody>
      </p:sp>
      <p:sp>
        <p:nvSpPr>
          <p:cNvPr id="110" name="Google Shape;110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ts val="1800"/>
              <a:buFont typeface="Roboto"/>
              <a:buChar char="●"/>
            </a:pPr>
            <a:r>
              <a:rPr lang="sr-Latn-RS" sz="1600">
                <a:solidFill>
                  <a:srgbClr val="212529"/>
                </a:solidFill>
                <a:latin typeface="Roboto"/>
                <a:ea typeface="Roboto"/>
                <a:cs typeface="Roboto"/>
                <a:sym typeface="Roboto"/>
              </a:rPr>
              <a:t>Napraviti jednostavnu WPF GUI aplikaciju koja izlistava listu studenata (</a:t>
            </a:r>
            <a:r>
              <a:rPr i="1" lang="sr-Latn-RS" sz="1600">
                <a:solidFill>
                  <a:srgbClr val="212529"/>
                </a:solidFill>
                <a:latin typeface="Roboto"/>
                <a:ea typeface="Roboto"/>
                <a:cs typeface="Roboto"/>
                <a:sym typeface="Roboto"/>
              </a:rPr>
              <a:t>klasa Student sadrži polja ime, prezime, indeks, email i polje upisan</a:t>
            </a:r>
            <a:r>
              <a:rPr lang="sr-Latn-RS" sz="1600">
                <a:solidFill>
                  <a:srgbClr val="212529"/>
                </a:solidFill>
                <a:latin typeface="Roboto"/>
                <a:ea typeface="Roboto"/>
                <a:cs typeface="Roboto"/>
                <a:sym typeface="Roboto"/>
              </a:rPr>
              <a:t>) tj. njihovo ime, prezime i njihove email adrese u ListView komponenti. Pored ove ListView komponente napraviti još jednu ListView komponentu koja se nalazi u desnoj koloni. Implementirati </a:t>
            </a:r>
            <a:r>
              <a:rPr b="1" lang="sr-Latn-RS" sz="1600">
                <a:solidFill>
                  <a:srgbClr val="212529"/>
                </a:solidFill>
                <a:latin typeface="Roboto"/>
                <a:ea typeface="Roboto"/>
                <a:cs typeface="Roboto"/>
                <a:sym typeface="Roboto"/>
              </a:rPr>
              <a:t>Drag and Drop</a:t>
            </a:r>
            <a:r>
              <a:rPr lang="sr-Latn-RS" sz="1600">
                <a:solidFill>
                  <a:srgbClr val="212529"/>
                </a:solidFill>
                <a:latin typeface="Roboto"/>
                <a:ea typeface="Roboto"/>
                <a:cs typeface="Roboto"/>
                <a:sym typeface="Roboto"/>
              </a:rPr>
              <a:t> tako da je moguće prevlačenje iz leve ListView komponente u desnu ListView komponentu.</a:t>
            </a:r>
            <a:endParaRPr b="1" sz="1600">
              <a:solidFill>
                <a:srgbClr val="21252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1143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ts val="1800"/>
              <a:buNone/>
            </a:pPr>
            <a:r>
              <a:t/>
            </a:r>
            <a:endParaRPr sz="1600">
              <a:solidFill>
                <a:srgbClr val="21252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/>
              <a:t>Zadatak 1 (pre Drag and drop-a)</a:t>
            </a:r>
            <a:endParaRPr/>
          </a:p>
        </p:txBody>
      </p:sp>
      <p:pic>
        <p:nvPicPr>
          <p:cNvPr id="116" name="Google Shape;11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3318" y="1017725"/>
            <a:ext cx="6897864" cy="40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/>
              <a:t>Zadatak 1 (nakon Drag and drop-a jednog studenta)</a:t>
            </a:r>
            <a:endParaRPr/>
          </a:p>
        </p:txBody>
      </p:sp>
      <p:pic>
        <p:nvPicPr>
          <p:cNvPr id="122" name="Google Shape;122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09468" y="1017725"/>
            <a:ext cx="6725064" cy="3790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/>
              <a:t>Zadatak 2</a:t>
            </a:r>
            <a:endParaRPr/>
          </a:p>
        </p:txBody>
      </p:sp>
      <p:sp>
        <p:nvSpPr>
          <p:cNvPr id="128" name="Google Shape;128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-Latn-RS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Napisati klasu Knjiga koja implementira interfejs </a:t>
            </a:r>
            <a:r>
              <a:rPr i="1" lang="sr-Latn-RS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INotifyPropertyChanged </a:t>
            </a:r>
            <a:r>
              <a:rPr lang="sr-Latn-RS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 koja ima polja naslov, imeAutora, prezimeAutora (tipa string) i godinaIzdanja (tipa int). Za datu klasu napisati propertije za polja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sr-Latn-RS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Napisati klasu Zanr koja  implementira interfejs </a:t>
            </a:r>
            <a:r>
              <a:rPr i="1" lang="sr-Latn-RS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INotifyPropertyChanged </a:t>
            </a:r>
            <a:r>
              <a:rPr lang="sr-Latn-RS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 ima polje naziv i polje koje čuva listu knjiga ObservableCollection&lt;Knjiga&gt;. Za datu klasu napisati konstruktor bez parametara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sr-Latn-RS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Napraviti izgled aplikacije u kome se sa leve strane nalazi prikaz svih žanrova i svih knjiga u okviru datih žanrova. Izgled treba da bude u formi stabla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/>
              <a:t>Zadatak 2 (za domaći)</a:t>
            </a:r>
            <a:endParaRPr/>
          </a:p>
        </p:txBody>
      </p:sp>
      <p:sp>
        <p:nvSpPr>
          <p:cNvPr id="134" name="Google Shape;134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-Latn-RS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Izmeniti Zadatak 2 sa prethodnih vežbi dodavanjem Drag and drop funkcionalnosti u postojeći kod</a:t>
            </a:r>
            <a:endParaRPr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sr-Latn-RS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 donjem desnom uglu treba da se prikaže novi TreeView u koji će moći da se prevuku samo knjige iz levog TreView-a... 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/>
              <a:t>Zadatak 2 (prethodno rešenje)</a:t>
            </a:r>
            <a:endParaRPr/>
          </a:p>
        </p:txBody>
      </p:sp>
      <p:sp>
        <p:nvSpPr>
          <p:cNvPr id="140" name="Google Shape;140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1" name="Google Shape;14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1152475"/>
            <a:ext cx="4230000" cy="341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1172275"/>
            <a:ext cx="4230001" cy="336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/>
              <a:t>Zadatak 2 (prethodno rešenje)</a:t>
            </a:r>
            <a:endParaRPr/>
          </a:p>
        </p:txBody>
      </p:sp>
      <p:sp>
        <p:nvSpPr>
          <p:cNvPr id="148" name="Google Shape;148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9" name="Google Shape;14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7" y="1152475"/>
            <a:ext cx="4228604" cy="341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02297" y="1152475"/>
            <a:ext cx="4229999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/>
              <a:t>Zadatak 2 (Novo rešenje)</a:t>
            </a:r>
            <a:endParaRPr/>
          </a:p>
        </p:txBody>
      </p:sp>
      <p:sp>
        <p:nvSpPr>
          <p:cNvPr id="156" name="Google Shape;156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7" name="Google Shape;15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7" y="1152475"/>
            <a:ext cx="4228604" cy="341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02297" y="1152475"/>
            <a:ext cx="4229999" cy="341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1693" y="1152475"/>
            <a:ext cx="4229100" cy="341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71996" y="1149400"/>
            <a:ext cx="4229100" cy="341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/>
              <a:t>Sadržaj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12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7975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250"/>
              <a:buAutoNum type="arabicPeriod"/>
            </a:pPr>
            <a:r>
              <a:rPr lang="sr-Latn-RS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 and drop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79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Roboto"/>
              <a:buAutoNum type="arabicPeriod"/>
            </a:pPr>
            <a:r>
              <a:rPr lang="sr-Latn-RS" sz="125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Zadaci</a:t>
            </a:r>
            <a:endParaRPr sz="125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 and drop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12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Char char="●"/>
            </a:pP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 and drop (prevuci i pusti) je funkcionalnost pomoću koje korisnici mogu da izaberu objekat ili deo teksta i mogu da ga pomere na željenu lokaciju i tamo „ispuste“</a:t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Char char="●"/>
            </a:pP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Korišćenje ove metode je namenjeno da korisnicima bude jednostavno da pomeraju i/ili kopiraju stavke</a:t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Char char="●"/>
            </a:pP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Da bi izvršio ovu radnju, korisnik mora da selektuje tekst ili neki drugi objekat koji se pomera, a zatim pritisne i zadrži levi taster miša da bi zgrabio objekat. Korisnik zatim prevlači objekat na željenu lokaciju, dok i dalje drži pritisnut taster miša. Kada se dugme miša otpusti, on „ispušta“ objekat na tu lokaciju, bilo da ga pomera ili kopira, u zavisnosti od programa</a:t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Char char="●"/>
            </a:pP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Ova funkcionalnost je deo većine grafičkih korisničkih interfejsa, ali se ne nalazi u svim softverima</a:t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286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None/>
            </a:pPr>
            <a:r>
              <a:t/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 and drop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1200" cy="15310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Char char="●"/>
            </a:pP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U cs-u je neophodno imati dve Liste tj. </a:t>
            </a:r>
            <a:r>
              <a:rPr i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ObservableCollection</a:t>
            </a: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kolekcije. Ovo nam treba zato što ćemo zapravo, dok radimo drag and drop, objekat/tekst/itd. zapravo prebacivati iz jednu u drugu kolekciju. Ove kolekcije je neophodno zatim bind-ovati za recimo ListView ili neku drugu strukturu kako bi se odmah prikazala promena (nakon drag and drop-a).</a:t>
            </a:r>
            <a:endParaRPr/>
          </a:p>
          <a:p>
            <a:pPr indent="-2286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None/>
            </a:pPr>
            <a:r>
              <a:t/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286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None/>
            </a:pPr>
            <a:r>
              <a:t/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286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None/>
            </a:pPr>
            <a:r>
              <a:t/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286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None/>
            </a:pPr>
            <a:r>
              <a:t/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9224" y="2883591"/>
            <a:ext cx="6534150" cy="1645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 and drop</a:t>
            </a:r>
            <a:endParaRPr/>
          </a:p>
        </p:txBody>
      </p:sp>
      <p:pic>
        <p:nvPicPr>
          <p:cNvPr id="80" name="Google Shape;8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1218071"/>
            <a:ext cx="8430577" cy="33253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 and drop</a:t>
            </a:r>
            <a:endParaRPr/>
          </a:p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1152475"/>
            <a:ext cx="8521200" cy="15310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42857"/>
              <a:buFont typeface="Roboto"/>
              <a:buChar char="●"/>
            </a:pP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U .XAML fajlu je neophodno dodati još par promena kako bi se implementirao drag and drop: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42857"/>
              <a:buAutoNum type="arabicPeriod"/>
            </a:pP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PreviewMouseLeftButtonDown</a:t>
            </a: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i </a:t>
            </a: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MouseMove</a:t>
            </a: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42857"/>
              <a:buAutoNum type="arabicPeriod"/>
            </a:pP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AllowDrop</a:t>
            </a: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DragEnter</a:t>
            </a: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i </a:t>
            </a: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Drop</a:t>
            </a:r>
            <a:endParaRPr/>
          </a:p>
          <a:p>
            <a:pPr indent="-2286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42857"/>
              <a:buNone/>
            </a:pPr>
            <a:r>
              <a:t/>
            </a:r>
            <a:endParaRPr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PreviewMouseLeftButtonDown i MouseMove</a:t>
            </a:r>
            <a:endParaRPr/>
          </a:p>
        </p:txBody>
      </p:sp>
      <p:sp>
        <p:nvSpPr>
          <p:cNvPr id="92" name="Google Shape;92;p19"/>
          <p:cNvSpPr txBox="1"/>
          <p:nvPr>
            <p:ph idx="1" type="body"/>
          </p:nvPr>
        </p:nvSpPr>
        <p:spPr>
          <a:xfrm>
            <a:off x="311700" y="1152475"/>
            <a:ext cx="8521200" cy="37852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ts val="1800"/>
              <a:buFont typeface="Roboto"/>
              <a:buChar char="●"/>
            </a:pP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Neophodno je implementirati </a:t>
            </a:r>
            <a:r>
              <a:rPr b="1" i="1"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PreviewMouseLeftButtonDown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i </a:t>
            </a:r>
            <a:r>
              <a:rPr b="1" i="1"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MouseMove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u komponenti od koje se započinje ceo drag and drop proces (komponenta na kojoj kliknemo)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ts val="1800"/>
              <a:buFont typeface="Roboto"/>
              <a:buChar char="●"/>
            </a:pPr>
            <a:r>
              <a:rPr b="1" i="1"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PreviewMouseLeftButtonDown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služi kako bismo detektovali sami početak ovog procesa - gde smo kliknuli levim tasterom miša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ts val="1800"/>
              <a:buFont typeface="Roboto"/>
              <a:buChar char="●"/>
            </a:pPr>
            <a:r>
              <a:rPr b="1" i="1"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MouseMove</a:t>
            </a:r>
            <a:r>
              <a:rPr i="1"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služi za sam proces prevlačenja (drag deo) tačnije, određujemo šta pokušavamo da prevučemo na drugo mesto</a:t>
            </a:r>
            <a:endParaRPr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AllowDrop</a:t>
            </a:r>
            <a:r>
              <a:rPr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DragEnter</a:t>
            </a:r>
            <a:r>
              <a:rPr lang="sr-Latn-RS"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i </a:t>
            </a: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Drop</a:t>
            </a:r>
            <a:endParaRPr b="1"/>
          </a:p>
        </p:txBody>
      </p:sp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311700" y="1152475"/>
            <a:ext cx="8521200" cy="37852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Char char="●"/>
            </a:pP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Neophodno je implementirati </a:t>
            </a: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AllowDrop, DragEnter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i </a:t>
            </a: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Drop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u komponenti u koju želimo da prevučemo ono što je prethodno selektovano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Char char="●"/>
            </a:pP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AllowDrop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je običan property koji se postavlja na vrednost </a:t>
            </a:r>
            <a:r>
              <a:rPr b="1"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True 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ukoliko radimo na implementaciji drag and drop-a. Ovo znači da se u ovu komponentu može prevući prethino selektovano i da možemo detektovati kada se to desi (kada se otpusti levi taster miša)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Char char="●"/>
            </a:pP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DragEnter</a:t>
            </a:r>
            <a:r>
              <a:rPr i="1"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služi za detekciju kada ono što je prethodno selektovano ulazi u prostor ove komponente (tj. kada mišem, na komjem držimo levi taster, prevučemo preko ove komponente)</a:t>
            </a:r>
            <a:endParaRPr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rgbClr val="212529"/>
              </a:buClr>
              <a:buSzPct val="129032"/>
              <a:buFont typeface="Roboto"/>
              <a:buChar char="●"/>
            </a:pPr>
            <a:r>
              <a:rPr b="1" lang="sr-Latn-RS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Drop</a:t>
            </a:r>
            <a:r>
              <a:rPr i="1"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sr-Latn-RS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služi za sam proces završetka cele drag and drop funkcionalnosti. Ovaj događaj se detektuje kada se konačno otpusti levi taster miša dok je strelica miša na komponenti u koju prevlačimo</a:t>
            </a:r>
            <a:endParaRPr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-Latn-RS"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Drag and drop</a:t>
            </a:r>
            <a:endParaRPr/>
          </a:p>
        </p:txBody>
      </p:sp>
      <p:pic>
        <p:nvPicPr>
          <p:cNvPr id="104" name="Google Shape;10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781" y="1180693"/>
            <a:ext cx="8834438" cy="3484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