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</p:sldIdLst>
  <p:sldSz cy="5143500" cx="9144000"/>
  <p:notesSz cx="6858000" cy="9144000"/>
  <p:embeddedFontLst>
    <p:embeddedFont>
      <p:font typeface="Roboto"/>
      <p:regular r:id="rId43"/>
      <p:bold r:id="rId44"/>
      <p:italic r:id="rId45"/>
      <p:boldItalic r:id="rId4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44" Type="http://schemas.openxmlformats.org/officeDocument/2006/relationships/font" Target="fonts/Roboto-bold.fntdata"/><Relationship Id="rId21" Type="http://schemas.openxmlformats.org/officeDocument/2006/relationships/slide" Target="slides/slide16.xml"/><Relationship Id="rId43" Type="http://schemas.openxmlformats.org/officeDocument/2006/relationships/font" Target="fonts/Roboto-regular.fntdata"/><Relationship Id="rId24" Type="http://schemas.openxmlformats.org/officeDocument/2006/relationships/slide" Target="slides/slide19.xml"/><Relationship Id="rId46" Type="http://schemas.openxmlformats.org/officeDocument/2006/relationships/font" Target="fonts/Roboto-boldItalic.fntdata"/><Relationship Id="rId23" Type="http://schemas.openxmlformats.org/officeDocument/2006/relationships/slide" Target="slides/slide18.xml"/><Relationship Id="rId45" Type="http://schemas.openxmlformats.org/officeDocument/2006/relationships/font" Target="fonts/Roboto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15c03a6ba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15c03a6ba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115c03a6ba7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115c03a6ba7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115c03a6ba7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115c03a6ba7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115c03a6ba7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115c03a6ba7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115c03a6ba7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115c03a6ba7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115c03a6ba7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115c03a6ba7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115c03a6ba7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115c03a6ba7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115c03a6ba7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115c03a6ba7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15c03a6ba7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115c03a6ba7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115c03a6ba7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115c03a6ba7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115c03a6ba7_0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115c03a6ba7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15c03a6ba7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15c03a6ba7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115c03a6ba7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115c03a6ba7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15c03a6ba7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115c03a6ba7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115c03a6ba7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115c03a6ba7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115c03a6ba7_0_1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115c03a6ba7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115c03a6ba7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115c03a6ba7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115c03a6ba7_0_1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115c03a6ba7_0_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15c03a6ba7_0_1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115c03a6ba7_0_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115c03a6ba7_0_1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115c03a6ba7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115c03a6ba7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115c03a6ba7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115c03a6ba7_0_1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115c03a6ba7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1760b8ef79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1760b8ef79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115c03a6ba7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115c03a6ba7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115c03a6ba7_0_1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115c03a6ba7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115c03a6ba7_0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115c03a6ba7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115c03a6ba7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115c03a6ba7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115c03a6ba7_0_2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115c03a6ba7_0_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11760b8ef7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11760b8ef7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15c03a6ba7_0_2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115c03a6ba7_0_2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115c03a6ba7_0_2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115c03a6ba7_0_2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15c03a6ba7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15c03a6ba7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15c03a6ba7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115c03a6ba7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15c03a6ba7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15c03a6ba7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15c03a6ba7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115c03a6ba7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15c03a6ba7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115c03a6ba7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15c03a6ba7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15c03a6ba7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png"/><Relationship Id="rId4" Type="http://schemas.openxmlformats.org/officeDocument/2006/relationships/image" Target="../media/image20.png"/><Relationship Id="rId5" Type="http://schemas.openxmlformats.org/officeDocument/2006/relationships/image" Target="../media/image1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2.png"/><Relationship Id="rId4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9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7.png"/><Relationship Id="rId4" Type="http://schemas.openxmlformats.org/officeDocument/2006/relationships/image" Target="../media/image25.png"/><Relationship Id="rId5" Type="http://schemas.openxmlformats.org/officeDocument/2006/relationships/image" Target="../media/image29.png"/><Relationship Id="rId6" Type="http://schemas.openxmlformats.org/officeDocument/2006/relationships/image" Target="../media/image1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3.png"/><Relationship Id="rId4" Type="http://schemas.openxmlformats.org/officeDocument/2006/relationships/image" Target="../media/image28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0.png"/><Relationship Id="rId4" Type="http://schemas.openxmlformats.org/officeDocument/2006/relationships/image" Target="../media/image2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2.png"/><Relationship Id="rId4" Type="http://schemas.openxmlformats.org/officeDocument/2006/relationships/image" Target="../media/image34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1.png"/><Relationship Id="rId4" Type="http://schemas.openxmlformats.org/officeDocument/2006/relationships/image" Target="../media/image23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6.png"/><Relationship Id="rId4" Type="http://schemas.openxmlformats.org/officeDocument/2006/relationships/image" Target="../media/image3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GUI u C# - Termin 2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Objektno orijentisantisane tehnologije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Data binding - jednostavan primer</a:t>
            </a:r>
            <a:endParaRPr/>
          </a:p>
        </p:txBody>
      </p:sp>
      <p:sp>
        <p:nvSpPr>
          <p:cNvPr id="116" name="Google Shape;116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 narednom primeru smo povezali tekst u TextBlock elementu sa sadržajem iz TextBox elementa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  <p:pic>
        <p:nvPicPr>
          <p:cNvPr id="117" name="Google Shape;11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2800" y="2169925"/>
            <a:ext cx="7715748" cy="205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Data binding - jednostavan primer</a:t>
            </a:r>
            <a:endParaRPr/>
          </a:p>
        </p:txBody>
      </p:sp>
      <p:sp>
        <p:nvSpPr>
          <p:cNvPr id="123" name="Google Shape;123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TextBlock se automatski ažurira kada unesemo tekst u TextBox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Kada ne bismo koristili DataBinding, morali bi da slušamo događaj na TextBox-u, a onda ažuriramo TextBlock svaki put kad se tekst promeni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  <p:pic>
        <p:nvPicPr>
          <p:cNvPr id="124" name="Google Shape;12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4250" y="2619925"/>
            <a:ext cx="3811276" cy="194895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3"/>
          <p:cNvSpPr txBox="1"/>
          <p:nvPr/>
        </p:nvSpPr>
        <p:spPr>
          <a:xfrm>
            <a:off x="5513025" y="4168675"/>
            <a:ext cx="306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Primer2_Binding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DataContext</a:t>
            </a:r>
            <a:endParaRPr/>
          </a:p>
        </p:txBody>
      </p:sp>
      <p:sp>
        <p:nvSpPr>
          <p:cNvPr id="131" name="Google Shape;131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Kada je vezivanje podataka deklarisano na XAML elementima, oni ga rešavaju gledajući svoje neposredno svojstvo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DataContext</a:t>
            </a:r>
            <a:endParaRPr i="1"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Kontekst podataka je obično izvorni objekat vezivanja za procenu putanje vrednosti izvora vezivanja. Možemo zaobići ovo ponašanje u vezivanju i postaviti određenu vrednost izvornog objekta vezivanja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Ako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DataContext 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za objekat u kome se nalazi vezivanje nije podešen, proverava se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DataContext 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roditeljskog elementa, i tako dalje, sve do korena stabla XAML objekata. Ukratko, kontekst podataka koji se koristi za rešavanje vezivanja nasleđuje se od roditelja osim ako nije eksplicitno postavljen direktno na objektu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DataContext</a:t>
            </a:r>
            <a:endParaRPr/>
          </a:p>
        </p:txBody>
      </p:sp>
      <p:sp>
        <p:nvSpPr>
          <p:cNvPr id="137" name="Google Shape;137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Dakle, i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zvori vezivanja su vezani za aktivni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DataContext 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za element. Elementi automatski nasleđuju svoj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DataContext 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ako ga nisu eksplicitno definisali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Korišćenje svojstva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DataContext 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je kao postavljanje osnove svih vezivanja kroz hijerarhiju kontrola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Međutim, to ne znači da moramo da koristimo isti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DataContext 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za sve kontrole unutar prozora. Pošto svaka kontrola ima svoj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DataContext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možemo lako prekinuti lanac nasleđivanja i zameniti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DataContext 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novom vrednošću. Tako se može postaviti globalni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DataContext 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 window-u, a zatim lokalni i specifičniji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DataContext 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 nekom panelu npr</a:t>
            </a:r>
            <a:endParaRPr sz="17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Data binding kroz kod</a:t>
            </a:r>
            <a:endParaRPr/>
          </a:p>
        </p:txBody>
      </p:sp>
      <p:sp>
        <p:nvSpPr>
          <p:cNvPr id="143" name="Google Shape;143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Definisanje bindinga može da se uradi i iz koda iza XML fajla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 nastavku je prikazan primer od malo pre, ali je binding urađen iz koda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7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4" name="Google Shape;14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2241225"/>
            <a:ext cx="4380226" cy="189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1750" y="2241225"/>
            <a:ext cx="3838000" cy="23115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Data binding kroz kod</a:t>
            </a:r>
            <a:endParaRPr/>
          </a:p>
        </p:txBody>
      </p:sp>
      <p:sp>
        <p:nvSpPr>
          <p:cNvPr id="151" name="Google Shape;151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Najpre kreiramo instancu klase Binding tako što u konstruktoru prosledimo putanju do svojstva sa kojim želimo da se povežemo (u ovom slučaju to je Text) 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Zatim navodimo izvor koji vezujemo za kreirani objekat i koji je u ovom primeru TextBox (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txtValue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) - time smo naglasili da ćemo za izvornu kontrolu koristiti dati TextBox i njegovo svojstvo (properti) Text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 kraju koristimo metod SetBinding da kombinujemo naš Binding objekat sa odredišnom kontrolom, u ovom slučaju TextBlock (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lblValue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). Metoda SetBinding() ima dva parametra, jedan koji sadrži svojstvo zavisnosti u odredišnoj kontroli, a drugi koji je objekat vezivanja koji želimo da koristimo</a:t>
            </a:r>
            <a:endParaRPr sz="17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UpdateSourceTrigger svojstvo</a:t>
            </a:r>
            <a:endParaRPr/>
          </a:p>
        </p:txBody>
      </p:sp>
      <p:sp>
        <p:nvSpPr>
          <p:cNvPr id="157" name="Google Shape;157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Char char="●"/>
            </a:pP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Promene u odredišnom kontrolnom elementu ne moraju odmah biti reflektovane na izvoru</a:t>
            </a:r>
            <a:endParaRPr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Char char="●"/>
            </a:pP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Ovo ponašanje kontroliše svojstvo u binding-u pod nazivom </a:t>
            </a:r>
            <a:r>
              <a:rPr i="1"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UpdateSourceTrigger </a:t>
            </a: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Podrazumevana je vrednost </a:t>
            </a:r>
            <a:r>
              <a:rPr i="1"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Default</a:t>
            </a: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što znači da se izvor ažurira na osnovu svojstva za koje se vezujete. U trenutku pisanja, sva svojstva osim svojstva Text, ažuriraju se čim se svojstvo promeni (</a:t>
            </a:r>
            <a:r>
              <a:rPr i="1"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PropertyChanged</a:t>
            </a: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), dok se svojstvo Text ažurira kada se izgubi fokus na odredišnom elementu (</a:t>
            </a:r>
            <a:r>
              <a:rPr i="1"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LostFocus</a:t>
            </a: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)</a:t>
            </a:r>
            <a:endParaRPr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Char char="●"/>
            </a:pP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Pored </a:t>
            </a:r>
            <a:r>
              <a:rPr i="1"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Default</a:t>
            </a: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i="1"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PropertyChanged </a:t>
            </a: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 </a:t>
            </a:r>
            <a:r>
              <a:rPr i="1"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LostFocus</a:t>
            </a: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postoji i opcija </a:t>
            </a:r>
            <a:r>
              <a:rPr i="1"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Explicit </a:t>
            </a: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koja znači da ažuriranje mora da se progura ručno da bi se dogodilo, koristeći poziv </a:t>
            </a:r>
            <a:r>
              <a:rPr i="1"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UpdateSource() </a:t>
            </a: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 binding objektu u kodu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sr"/>
              <a:t>UpdateSourceTrigger svojstvo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Primer2_Binding</a:t>
            </a:r>
            <a:endParaRPr/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4" name="Google Shape;16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8075" y="1234600"/>
            <a:ext cx="4569784" cy="2075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7850" y="1234600"/>
            <a:ext cx="4149626" cy="2125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65700" y="3400075"/>
            <a:ext cx="2118575" cy="1082025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9"/>
          <p:cNvSpPr txBox="1"/>
          <p:nvPr/>
        </p:nvSpPr>
        <p:spPr>
          <a:xfrm>
            <a:off x="5942500" y="3948975"/>
            <a:ext cx="306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Primer2_Binding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0"/>
          <p:cNvSpPr txBox="1"/>
          <p:nvPr>
            <p:ph type="title"/>
          </p:nvPr>
        </p:nvSpPr>
        <p:spPr>
          <a:xfrm>
            <a:off x="311700" y="438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Data binding sa korisnički definisanim klasama</a:t>
            </a:r>
            <a:endParaRPr/>
          </a:p>
        </p:txBody>
      </p:sp>
      <p:sp>
        <p:nvSpPr>
          <p:cNvPr id="173" name="Google Shape;173;p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 bi korisnički definisane klase reagovale na promene na korisničkom interfejsu potrebno je koristiti </a:t>
            </a:r>
            <a:r>
              <a:rPr b="1"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ObservableCollection 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klasu i </a:t>
            </a:r>
            <a:r>
              <a:rPr b="1"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INotiftyPropertyChanged 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interfejs 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Npr ako imamo listu objekata koju prikazujemo na korisničkom interfejsu i ako u njemu imamo dodavanje i brisanje iz liste koju prikazujemo, promene neće biti prikazane na korisničkom interfejsu, takođe izmene podatka neće biti sačuvane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Char char="○"/>
            </a:pP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 bi promene u sastavu elemenata kolekcije bile prikazane potrebno je da umesto liste koristimo objekat </a:t>
            </a:r>
            <a:r>
              <a:rPr i="1"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ObservableCollection </a:t>
            </a: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klase</a:t>
            </a:r>
            <a:endParaRPr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Char char="○"/>
            </a:pP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 bi promene u objektima (elementima) bile prikazane potrebno je da objekat koji čuvamo implementira interfejs </a:t>
            </a:r>
            <a:r>
              <a:rPr i="1"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INotiftyPropertyChanged </a:t>
            </a:r>
            <a:endParaRPr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Data binding sa korisnički definisanim klasama</a:t>
            </a:r>
            <a:endParaRPr/>
          </a:p>
        </p:txBody>
      </p:sp>
      <p:sp>
        <p:nvSpPr>
          <p:cNvPr id="179" name="Google Shape;179;p3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sr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Objekat klase List (promene neće biti prikazane)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0" name="Google Shape;180;p31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sr">
                <a:solidFill>
                  <a:schemeClr val="dk1"/>
                </a:solidFill>
              </a:rPr>
              <a:t>Objekat klase ObservableCollection (promene će biti prikazane)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81" name="Google Shape;181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2014400"/>
            <a:ext cx="4092349" cy="2554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32397" y="2014400"/>
            <a:ext cx="3953679" cy="2554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Sadržaj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07975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250"/>
              <a:buAutoNum type="arabicPeriod"/>
            </a:pPr>
            <a:r>
              <a:rPr lang="sr" sz="125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Resursi</a:t>
            </a:r>
            <a:endParaRPr sz="125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79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Roboto"/>
              <a:buAutoNum type="arabicPeriod"/>
            </a:pPr>
            <a:r>
              <a:rPr lang="sr" sz="125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Vrste resursa</a:t>
            </a:r>
            <a:endParaRPr sz="125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79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Roboto"/>
              <a:buAutoNum type="arabicPeriod"/>
            </a:pPr>
            <a:r>
              <a:rPr lang="sr" sz="125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Primer - Resursi</a:t>
            </a:r>
            <a:endParaRPr sz="125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79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Roboto"/>
              <a:buAutoNum type="arabicPeriod"/>
            </a:pPr>
            <a:r>
              <a:rPr lang="sr" sz="125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Dat</a:t>
            </a:r>
            <a:r>
              <a:rPr lang="sr" sz="125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a binding</a:t>
            </a:r>
            <a:endParaRPr sz="125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79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Roboto"/>
              <a:buAutoNum type="arabicPeriod"/>
            </a:pPr>
            <a:r>
              <a:rPr lang="sr" sz="125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Primer - Data binding</a:t>
            </a:r>
            <a:endParaRPr sz="125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79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Roboto"/>
              <a:buAutoNum type="arabicPeriod"/>
            </a:pPr>
            <a:r>
              <a:rPr lang="sr" sz="125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Data context</a:t>
            </a:r>
            <a:endParaRPr sz="125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79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Roboto"/>
              <a:buAutoNum type="arabicPeriod"/>
            </a:pPr>
            <a:r>
              <a:rPr lang="sr" sz="125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Primer - Data binding u klasi Student</a:t>
            </a:r>
            <a:endParaRPr sz="125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79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Roboto"/>
              <a:buAutoNum type="arabicPeriod"/>
            </a:pPr>
            <a:r>
              <a:rPr lang="sr" sz="125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TabControl</a:t>
            </a:r>
            <a:endParaRPr sz="125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79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Roboto"/>
              <a:buAutoNum type="arabicPeriod"/>
            </a:pPr>
            <a:r>
              <a:rPr lang="sr" sz="125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Primer - TabControl</a:t>
            </a:r>
            <a:endParaRPr sz="125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79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Roboto"/>
              <a:buAutoNum type="arabicPeriod"/>
            </a:pPr>
            <a:r>
              <a:rPr lang="sr" sz="125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ItemsControl i ListBoxControl</a:t>
            </a:r>
            <a:endParaRPr sz="125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79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Roboto"/>
              <a:buAutoNum type="arabicPeriod"/>
            </a:pPr>
            <a:r>
              <a:rPr lang="sr" sz="125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Primer - Prikaz liste</a:t>
            </a:r>
            <a:endParaRPr sz="125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79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Roboto"/>
              <a:buAutoNum type="arabicPeriod"/>
            </a:pPr>
            <a:r>
              <a:rPr lang="sr" sz="125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Zadaci</a:t>
            </a:r>
            <a:endParaRPr sz="1700">
              <a:solidFill>
                <a:srgbClr val="212529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Data binding sa korisnički definisanim klasama</a:t>
            </a:r>
            <a:endParaRPr/>
          </a:p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9" name="Google Shape;189;p32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chemeClr val="dk1"/>
                </a:solidFill>
              </a:rPr>
              <a:t>Primer2_Binding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90" name="Google Shape;190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9175" y="1152475"/>
            <a:ext cx="4254701" cy="250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3575" y="1152475"/>
            <a:ext cx="3357586" cy="3416399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32"/>
          <p:cNvSpPr txBox="1"/>
          <p:nvPr/>
        </p:nvSpPr>
        <p:spPr>
          <a:xfrm>
            <a:off x="6032375" y="4568875"/>
            <a:ext cx="306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Primer3_BindingStudent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3"/>
          <p:cNvSpPr txBox="1"/>
          <p:nvPr>
            <p:ph type="title"/>
          </p:nvPr>
        </p:nvSpPr>
        <p:spPr>
          <a:xfrm>
            <a:off x="311700" y="438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TabControl kontrolni element</a:t>
            </a:r>
            <a:endParaRPr/>
          </a:p>
        </p:txBody>
      </p:sp>
      <p:sp>
        <p:nvSpPr>
          <p:cNvPr id="198" name="Google Shape;198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WPF TabControl omogućava da korisnički interfejs podelimo na više delova kojima se može pristupiti klikom na zaglavlje kartice, koje se obično nalazi na vrhu 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Svaka kartica je predstavljena elementom TabItem, gde tekst prikazan na njoj kontroliše svojstvo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Header </a:t>
            </a:r>
            <a:endParaRPr i="1"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Element TabItem dolazi iz klase ContentControl, što znači da možemo definisati jedan element unutar njega koji će biti prikazan ako je kartica aktivna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WPF je veoma fleksibilan kada želimo da prilagodimo izgled kartica. Sadržaj se može prikazati kako god želimo, ali isto tako mogu i zaglavlja kartica - svojstvo Header se može popuniti čime god želimo (npr može se dodati slika kao ikonica…)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7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4"/>
          <p:cNvSpPr txBox="1"/>
          <p:nvPr>
            <p:ph type="title"/>
          </p:nvPr>
        </p:nvSpPr>
        <p:spPr>
          <a:xfrm>
            <a:off x="311700" y="438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TabControl primer</a:t>
            </a:r>
            <a:endParaRPr/>
          </a:p>
        </p:txBody>
      </p:sp>
      <p:sp>
        <p:nvSpPr>
          <p:cNvPr id="204" name="Google Shape;204;p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600"/>
          </a:p>
        </p:txBody>
      </p:sp>
      <p:pic>
        <p:nvPicPr>
          <p:cNvPr id="205" name="Google Shape;205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4525" y="1604827"/>
            <a:ext cx="7268399" cy="285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5"/>
          <p:cNvSpPr txBox="1"/>
          <p:nvPr>
            <p:ph type="title"/>
          </p:nvPr>
        </p:nvSpPr>
        <p:spPr>
          <a:xfrm>
            <a:off x="311700" y="438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TabControl - upravljanje</a:t>
            </a:r>
            <a:endParaRPr/>
          </a:p>
        </p:txBody>
      </p:sp>
      <p:sp>
        <p:nvSpPr>
          <p:cNvPr id="211" name="Google Shape;211;p3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Dugmići u donjem delu programa koriste svojstvo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SelectedIndex 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 bi odredili gde se trenutno nalazimo, a zatim ili oduzimaju ili dodaju jedan toj vrednosti, pazeći da novi indeks ne padne ispod ili iznad broja dostupnih stavki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600"/>
          </a:p>
        </p:txBody>
      </p:sp>
      <p:pic>
        <p:nvPicPr>
          <p:cNvPr id="212" name="Google Shape;212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5751" y="2376525"/>
            <a:ext cx="3682701" cy="2300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6"/>
          <p:cNvSpPr txBox="1"/>
          <p:nvPr>
            <p:ph type="title"/>
          </p:nvPr>
        </p:nvSpPr>
        <p:spPr>
          <a:xfrm>
            <a:off x="311700" y="438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TabControl - upravljanje</a:t>
            </a:r>
            <a:endParaRPr/>
          </a:p>
        </p:txBody>
      </p:sp>
      <p:sp>
        <p:nvSpPr>
          <p:cNvPr id="218" name="Google Shape;218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600"/>
          </a:p>
        </p:txBody>
      </p:sp>
      <p:pic>
        <p:nvPicPr>
          <p:cNvPr id="219" name="Google Shape;21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2625" y="1122749"/>
            <a:ext cx="3552326" cy="2950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36"/>
          <p:cNvPicPr preferRelativeResize="0"/>
          <p:nvPr/>
        </p:nvPicPr>
        <p:blipFill rotWithShape="1">
          <a:blip r:embed="rId4">
            <a:alphaModFix/>
          </a:blip>
          <a:srcRect b="-3391" l="0" r="-3391" t="0"/>
          <a:stretch/>
        </p:blipFill>
        <p:spPr>
          <a:xfrm>
            <a:off x="311700" y="1122750"/>
            <a:ext cx="4889323" cy="3018374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36"/>
          <p:cNvSpPr txBox="1"/>
          <p:nvPr/>
        </p:nvSpPr>
        <p:spPr>
          <a:xfrm>
            <a:off x="6032375" y="4568875"/>
            <a:ext cx="306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Primer4_Tabovi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7"/>
          <p:cNvSpPr txBox="1"/>
          <p:nvPr>
            <p:ph type="title"/>
          </p:nvPr>
        </p:nvSpPr>
        <p:spPr>
          <a:xfrm>
            <a:off x="311700" y="438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ItemsControl i ListBox</a:t>
            </a:r>
            <a:endParaRPr/>
          </a:p>
        </p:txBody>
      </p:sp>
      <p:sp>
        <p:nvSpPr>
          <p:cNvPr id="227" name="Google Shape;227;p3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ItemsControl je najjednostavniji način da se prikaže lista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Nema mogućnost odabira prikazanih elemenata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Ako želimo da koristimo Data Binding potrebno je da upotrebimo u okviru ItemsControl.ItemsTemplate DataTemplate tag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 bi povezali kod sa prikazom, potrebno je da pristupimo ItemSource svojstvu ItemsControla u kodu i da njemu dodelimo listu elemenata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ListBox je unapređena verzija ItemControl-a koja ima mogućnost selekcije elemenata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ListBox							   ItemsControl</a:t>
            </a:r>
            <a:endParaRPr/>
          </a:p>
        </p:txBody>
      </p:sp>
      <p:sp>
        <p:nvSpPr>
          <p:cNvPr id="233" name="Google Shape;233;p3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3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35" name="Google Shape;23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32400" y="1152475"/>
            <a:ext cx="3999899" cy="115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5612" y="1176325"/>
            <a:ext cx="3932074" cy="1107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44900" y="2571750"/>
            <a:ext cx="1974900" cy="200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64162" y="2600413"/>
            <a:ext cx="1894975" cy="195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ListBox i ItemsControl</a:t>
            </a:r>
            <a:endParaRPr/>
          </a:p>
        </p:txBody>
      </p:sp>
      <p:sp>
        <p:nvSpPr>
          <p:cNvPr id="244" name="Google Shape;244;p3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5" name="Google Shape;24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192425"/>
            <a:ext cx="2765089" cy="3456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82225" y="1613875"/>
            <a:ext cx="5126899" cy="24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39"/>
          <p:cNvSpPr txBox="1"/>
          <p:nvPr/>
        </p:nvSpPr>
        <p:spPr>
          <a:xfrm>
            <a:off x="6032375" y="4568875"/>
            <a:ext cx="306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Primer5_PrikazListe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ListBox - selekcija elemenata</a:t>
            </a:r>
            <a:endParaRPr/>
          </a:p>
        </p:txBody>
      </p:sp>
      <p:sp>
        <p:nvSpPr>
          <p:cNvPr id="253" name="Google Shape;253;p4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SelectedItem svojstvo koje se nalazi u ListBox-u nam omogućava da proverimo koji element je trenutno selektovan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SelectedIndex svojstvo koje se nalazi u ListBox-u nam omogućava da proverimo koji indeks elementa je trenutno selektovan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ListBox ima SelectionMode atribut koji brine o tome da li je moguće selektovati više elemenata istovremeno (npr može biti One, Extended…)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ListBox ima SelectionChanged atribut koji može da se veže za događaj koji opisuje ponašanje programa ako korisnik promeni selektovan element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ListBox - selekcija elemenata</a:t>
            </a:r>
            <a:endParaRPr/>
          </a:p>
        </p:txBody>
      </p:sp>
      <p:sp>
        <p:nvSpPr>
          <p:cNvPr id="259" name="Google Shape;259;p4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Ako želimo da selektujemo sve elemente u listi, koristimo sledeći kod: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	</a:t>
            </a:r>
            <a:r>
              <a:rPr lang="sr" sz="12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foreach</a:t>
            </a: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sr" sz="12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object</a:t>
            </a: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 o </a:t>
            </a:r>
            <a:r>
              <a:rPr lang="sr" sz="12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in</a:t>
            </a: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 icList.Items)</a:t>
            </a:r>
            <a:endParaRPr sz="1200">
              <a:solidFill>
                <a:schemeClr val="dk1"/>
              </a:solidFill>
              <a:highlight>
                <a:srgbClr val="EEEEE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		icList.SelectedItems.Add(o);</a:t>
            </a:r>
            <a:endParaRPr sz="1200">
              <a:solidFill>
                <a:schemeClr val="dk1"/>
              </a:solidFill>
              <a:highlight>
                <a:srgbClr val="EEEEE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Ako želimo da reagujemo na promenu selekcije, koristimo kod: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	</a:t>
            </a:r>
            <a:r>
              <a:rPr lang="sr" sz="12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if</a:t>
            </a: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(icList.SelectedItem != </a:t>
            </a:r>
            <a:r>
              <a:rPr lang="sr" sz="1200">
                <a:solidFill>
                  <a:srgbClr val="A31515"/>
                </a:solidFill>
                <a:latin typeface="Consolas"/>
                <a:ea typeface="Consolas"/>
                <a:cs typeface="Consolas"/>
                <a:sym typeface="Consolas"/>
              </a:rPr>
              <a:t>null</a:t>
            </a: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)</a:t>
            </a:r>
            <a:endParaRPr sz="1200">
              <a:solidFill>
                <a:schemeClr val="dk1"/>
              </a:solidFill>
              <a:highlight>
                <a:srgbClr val="EEEEE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		</a:t>
            </a:r>
            <a:r>
              <a:rPr lang="sr" sz="12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this</a:t>
            </a: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.BrojIndeksa = (lcList.SelectedItem </a:t>
            </a:r>
            <a:r>
              <a:rPr lang="sr" sz="12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as</a:t>
            </a: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 Student).BrojIndeksa;</a:t>
            </a:r>
            <a:endParaRPr sz="1200">
              <a:solidFill>
                <a:schemeClr val="dk1"/>
              </a:solidFill>
              <a:highlight>
                <a:srgbClr val="EEEEE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-336550" lvl="0" marL="45720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Ako želimo da selektujemo sledeći element od trenutnog, pišemo: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4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	</a:t>
            </a:r>
            <a:r>
              <a:rPr lang="sr" sz="12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int</a:t>
            </a: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 nextIndex = </a:t>
            </a:r>
            <a:r>
              <a:rPr lang="sr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0</a:t>
            </a: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;</a:t>
            </a:r>
            <a:endParaRPr sz="1200">
              <a:solidFill>
                <a:schemeClr val="dk1"/>
              </a:solidFill>
              <a:highlight>
                <a:srgbClr val="EEEEE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	</a:t>
            </a:r>
            <a:r>
              <a:rPr lang="sr" sz="12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if</a:t>
            </a: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((icList.SelectedIndex &gt;= </a:t>
            </a:r>
            <a:r>
              <a:rPr lang="sr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0</a:t>
            </a: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) &amp;&amp; (icList.SelectedIndex &lt; (icList.Items.Count - </a:t>
            </a:r>
            <a:r>
              <a:rPr lang="sr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)))</a:t>
            </a:r>
            <a:endParaRPr sz="1200">
              <a:solidFill>
                <a:schemeClr val="dk1"/>
              </a:solidFill>
              <a:highlight>
                <a:srgbClr val="EEEEE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		nextIndex = icList.SelectedIndex + </a:t>
            </a:r>
            <a:r>
              <a:rPr lang="sr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;</a:t>
            </a:r>
            <a:endParaRPr sz="1200">
              <a:solidFill>
                <a:schemeClr val="dk1"/>
              </a:solidFill>
              <a:highlight>
                <a:srgbClr val="EEEEE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2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	icList.SelectedIndex = nextIndex;</a:t>
            </a:r>
            <a:endParaRPr sz="1200">
              <a:solidFill>
                <a:schemeClr val="dk1"/>
              </a:solidFill>
              <a:highlight>
                <a:srgbClr val="EEEEEE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sr" sz="1400">
                <a:solidFill>
                  <a:schemeClr val="dk1"/>
                </a:solidFill>
                <a:highlight>
                  <a:srgbClr val="EEEEEE"/>
                </a:highlight>
                <a:latin typeface="Consolas"/>
                <a:ea typeface="Consolas"/>
                <a:cs typeface="Consolas"/>
                <a:sym typeface="Consolas"/>
              </a:rPr>
              <a:t>		</a:t>
            </a:r>
            <a:endParaRPr sz="1400">
              <a:solidFill>
                <a:schemeClr val="dk1"/>
              </a:solidFill>
            </a:endParaRPr>
          </a:p>
          <a:p>
            <a:pPr indent="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highlight>
                <a:srgbClr val="EEEEEE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Resursi</a:t>
            </a:r>
            <a:endParaRPr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655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sr" sz="1700">
                <a:solidFill>
                  <a:srgbClr val="212529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WPF pruža mogućnost čuvanja podataka u vidu resursa </a:t>
            </a:r>
            <a:endParaRPr sz="1700">
              <a:solidFill>
                <a:srgbClr val="212529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sr" sz="1700">
                <a:solidFill>
                  <a:srgbClr val="212529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Resursi se mogu čuvati lokalno za neki kontrolni element, lokalno za neki prozor ili globalno za celu aplikaciju</a:t>
            </a:r>
            <a:endParaRPr sz="1700">
              <a:solidFill>
                <a:srgbClr val="212529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sr" sz="1700">
                <a:solidFill>
                  <a:srgbClr val="212529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Podaci mogu biti konkretna informacija ili hijerarhija WPF kontrolnih elemenata</a:t>
            </a:r>
            <a:endParaRPr sz="1700">
              <a:solidFill>
                <a:srgbClr val="212529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sr" sz="1700">
                <a:solidFill>
                  <a:srgbClr val="212529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Ovo omogućava čuvanje podataka na jednom mestu i korišćenje na nekoliko drugih mesta</a:t>
            </a:r>
            <a:endParaRPr sz="1700">
              <a:solidFill>
                <a:srgbClr val="212529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sr" sz="1700">
                <a:solidFill>
                  <a:srgbClr val="212529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Ovaj koncept se koristi dosta za stilove i šablone koji utiču na izgled aplikacije</a:t>
            </a:r>
            <a:endParaRPr sz="1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2"/>
          <p:cNvSpPr txBox="1"/>
          <p:nvPr>
            <p:ph type="title"/>
          </p:nvPr>
        </p:nvSpPr>
        <p:spPr>
          <a:xfrm>
            <a:off x="311700" y="438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Zadatak 1</a:t>
            </a:r>
            <a:endParaRPr/>
          </a:p>
        </p:txBody>
      </p:sp>
      <p:sp>
        <p:nvSpPr>
          <p:cNvPr id="265" name="Google Shape;265;p4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Napisati klasu Student koja implementira interfejs </a:t>
            </a:r>
            <a:r>
              <a:rPr i="1"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INotifyPropertyChanged </a:t>
            </a: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 koja ima polja ime, prezime i broj indeksa (tipa string). Za datu klasu napisati konstruktor bez parametara, konstruktor sa parametrima i propertije za polja.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 okviru klase MainWindow kreirati polje studenti (tipa ObservableCollection&lt;Student&gt;) koje predstavlja listu studenata sa kojom ćemo raditi.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Napraviti GUI tako da ima 3 taba gde je 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○"/>
            </a:pP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prvi tab “Pregledaj sve” tab koji prikazuje sve studente iz liste (koristiti DataGrid kontrolni element)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○"/>
            </a:pP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drugi tab “Dodaj novog” tab koji omogućava dodavanje novog studenta u listu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○"/>
            </a:pP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treći tab “Izmeni” tab koji omogućava prikaz liste brojeva indeksa (koja može da se selektuje) svih studenata u listi i brisanje i izmenu selektovanog elementa (koristiti ListBox za prikaz)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3"/>
          <p:cNvSpPr txBox="1"/>
          <p:nvPr>
            <p:ph type="title"/>
          </p:nvPr>
        </p:nvSpPr>
        <p:spPr>
          <a:xfrm>
            <a:off x="311700" y="438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Zadatak 1</a:t>
            </a:r>
            <a:endParaRPr/>
          </a:p>
        </p:txBody>
      </p:sp>
      <p:sp>
        <p:nvSpPr>
          <p:cNvPr id="271" name="Google Shape;271;p4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72" name="Google Shape;272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680375"/>
            <a:ext cx="4155212" cy="220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77900" y="1680387"/>
            <a:ext cx="4154398" cy="22017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4"/>
          <p:cNvSpPr txBox="1"/>
          <p:nvPr>
            <p:ph type="title"/>
          </p:nvPr>
        </p:nvSpPr>
        <p:spPr>
          <a:xfrm>
            <a:off x="311700" y="438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Zadatak 1</a:t>
            </a:r>
            <a:endParaRPr/>
          </a:p>
        </p:txBody>
      </p:sp>
      <p:sp>
        <p:nvSpPr>
          <p:cNvPr id="279" name="Google Shape;279;p4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80" name="Google Shape;280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817701"/>
            <a:ext cx="4154398" cy="2203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77900" y="1817700"/>
            <a:ext cx="4154402" cy="220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5"/>
          <p:cNvSpPr txBox="1"/>
          <p:nvPr>
            <p:ph type="title"/>
          </p:nvPr>
        </p:nvSpPr>
        <p:spPr>
          <a:xfrm>
            <a:off x="311700" y="438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Zadatak 2</a:t>
            </a:r>
            <a:endParaRPr/>
          </a:p>
        </p:txBody>
      </p:sp>
      <p:sp>
        <p:nvSpPr>
          <p:cNvPr id="287" name="Google Shape;287;p4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Napisati klasu Stavka koja implementira interfejs </a:t>
            </a:r>
            <a:r>
              <a:rPr i="1"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INotifyPropertyChanged </a:t>
            </a: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 koja ima id (int), naziv (string), cena (double), opis (string) i vrsta (nabrojivog tipa Vrsta koji ima vrednosti HRANA, PICE, OSTALO). Za datu klasu napisati konstruktor bez parametara, konstruktor sa parametrima i propertije za polja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 okviru klase MainWindow kreirati polje jelovnik (tipa ObservableCollection&lt;Stavka&gt;) koje predstavlja listu stavki sa kojom ćemo raditi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Napraviti GUI tako da ima 3 taba gde je: 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prvi tab “Pregledaj sve” tab koji prikazuje sve stavke iz liste (koristiti DataGrid kontrolni element) i koji ima implementiranu pretragu elemenata po nazivu i opisu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6"/>
          <p:cNvSpPr txBox="1"/>
          <p:nvPr>
            <p:ph type="title"/>
          </p:nvPr>
        </p:nvSpPr>
        <p:spPr>
          <a:xfrm>
            <a:off x="311700" y="438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Zadatak 2</a:t>
            </a:r>
            <a:endParaRPr/>
          </a:p>
        </p:txBody>
      </p:sp>
      <p:sp>
        <p:nvSpPr>
          <p:cNvPr id="293" name="Google Shape;293;p4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Pretragu treba uraditi tako da dok se kuca pojam u polje za pretragu u prikazu stavki vidimo rezultate koji počinju sa unesenim pojmom. Potrebno je razlikovati velika i mala slova. Implementirati i dugme “Pretraga” koje prikazuje sve stavke koje sadrže ukucani pojam. Velika i mala slova ne treba razlikovati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drugi tab “Dodaj novog” tab koji omogućava dodavanje nove stavke u listu. Dodavanje je moguće samo ako u listi već ne postoji stavka sa istim id-em ili nazivom. Dodavanje nije moguće ukoliko se na mestima gde se očekuje broj prosledi nešto drugo ili ako su id, naziv i cena prazni. Potrebno je ispisati poruku o uspehu operacije u vidu MessageBox-a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7"/>
          <p:cNvSpPr txBox="1"/>
          <p:nvPr>
            <p:ph type="title"/>
          </p:nvPr>
        </p:nvSpPr>
        <p:spPr>
          <a:xfrm>
            <a:off x="311700" y="438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Zadatak 2</a:t>
            </a:r>
            <a:endParaRPr/>
          </a:p>
        </p:txBody>
      </p:sp>
      <p:sp>
        <p:nvSpPr>
          <p:cNvPr id="299" name="Google Shape;299;p4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</a:t>
            </a: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reći tab “Izmeni” tab koji omogućava prikaz svih stavki (prikazati id, naziv i cenu) iz liste i brisanje i izmenu selektovanog elementa (koristiti ListBox za prikaz). Izmena mora da zadovolji sve ono što je bilo potrebno i za dodavanje stavke, a id nije moguće izmeniti. Potrebno je ispisati poruku o uspehu operacije. Brisanje je moguće samo ukoliko je element selektovan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8"/>
          <p:cNvSpPr txBox="1"/>
          <p:nvPr>
            <p:ph type="title"/>
          </p:nvPr>
        </p:nvSpPr>
        <p:spPr>
          <a:xfrm>
            <a:off x="311700" y="438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Zadatak 2</a:t>
            </a:r>
            <a:endParaRPr/>
          </a:p>
        </p:txBody>
      </p:sp>
      <p:sp>
        <p:nvSpPr>
          <p:cNvPr id="305" name="Google Shape;305;p4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06" name="Google Shape;306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697850"/>
            <a:ext cx="4122701" cy="230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58052" y="1707200"/>
            <a:ext cx="4121999" cy="2306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9"/>
          <p:cNvSpPr txBox="1"/>
          <p:nvPr>
            <p:ph type="title"/>
          </p:nvPr>
        </p:nvSpPr>
        <p:spPr>
          <a:xfrm>
            <a:off x="311700" y="438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Zadatak 2</a:t>
            </a:r>
            <a:endParaRPr/>
          </a:p>
        </p:txBody>
      </p:sp>
      <p:sp>
        <p:nvSpPr>
          <p:cNvPr id="313" name="Google Shape;313;p4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14" name="Google Shape;314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749625"/>
            <a:ext cx="4121999" cy="2307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67500" y="1773075"/>
            <a:ext cx="4122675" cy="2307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Resursi</a:t>
            </a:r>
            <a:endParaRPr/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212529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4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0475" y="1322425"/>
            <a:ext cx="5760000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71079" y="1152475"/>
            <a:ext cx="2519999" cy="21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6"/>
          <p:cNvSpPr txBox="1"/>
          <p:nvPr/>
        </p:nvSpPr>
        <p:spPr>
          <a:xfrm>
            <a:off x="370475" y="3689500"/>
            <a:ext cx="8520600" cy="12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rgbClr val="212529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Resursima se dodeljuje ključ pomoću atributa </a:t>
            </a:r>
            <a:r>
              <a:rPr i="1" lang="sr" sz="1700">
                <a:solidFill>
                  <a:srgbClr val="212529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x:Key</a:t>
            </a:r>
            <a:r>
              <a:rPr lang="sr" sz="1700">
                <a:solidFill>
                  <a:srgbClr val="212529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Na taj način možemo da ih koristimo iz drugih delova aplikacije</a:t>
            </a:r>
            <a:endParaRPr sz="1700">
              <a:solidFill>
                <a:srgbClr val="212529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rgbClr val="212529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Resursu se pristupa tako što se napiše oznaka </a:t>
            </a:r>
            <a:r>
              <a:rPr i="1" lang="sr" sz="1700">
                <a:solidFill>
                  <a:srgbClr val="212529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StaticResourse</a:t>
            </a:r>
            <a:r>
              <a:rPr lang="sr" sz="1700">
                <a:solidFill>
                  <a:srgbClr val="212529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i ključ resursa</a:t>
            </a:r>
            <a:endParaRPr sz="1700">
              <a:solidFill>
                <a:srgbClr val="212529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Vrste resursa</a:t>
            </a:r>
            <a:endParaRPr/>
          </a:p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rgbClr val="212529"/>
                </a:solidFill>
                <a:latin typeface="Roboto"/>
                <a:ea typeface="Roboto"/>
                <a:cs typeface="Roboto"/>
                <a:sym typeface="Roboto"/>
              </a:rPr>
              <a:t>Resursi mogi biti statički i dinamički</a:t>
            </a:r>
            <a:endParaRPr sz="1700">
              <a:solidFill>
                <a:srgbClr val="212529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600"/>
              <a:buFont typeface="Roboto"/>
              <a:buChar char="○"/>
            </a:pPr>
            <a:r>
              <a:rPr lang="sr" sz="1600">
                <a:solidFill>
                  <a:srgbClr val="212529"/>
                </a:solidFill>
                <a:latin typeface="Roboto"/>
                <a:ea typeface="Roboto"/>
                <a:cs typeface="Roboto"/>
                <a:sym typeface="Roboto"/>
              </a:rPr>
              <a:t>statički se alociraju samo u vremenu kompajliranja</a:t>
            </a:r>
            <a:endParaRPr sz="1600">
              <a:solidFill>
                <a:srgbClr val="212529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600"/>
              <a:buFont typeface="Roboto"/>
              <a:buChar char="○"/>
            </a:pPr>
            <a:r>
              <a:rPr lang="sr" sz="1600">
                <a:solidFill>
                  <a:srgbClr val="212529"/>
                </a:solidFill>
                <a:latin typeface="Roboto"/>
                <a:ea typeface="Roboto"/>
                <a:cs typeface="Roboto"/>
                <a:sym typeface="Roboto"/>
              </a:rPr>
              <a:t>dinamički se mogu menjati putem koda i u toku rada programa</a:t>
            </a:r>
            <a:endParaRPr sz="1600">
              <a:solidFill>
                <a:srgbClr val="212529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600">
              <a:solidFill>
                <a:srgbClr val="212529"/>
              </a:solidFill>
            </a:endParaRPr>
          </a:p>
        </p:txBody>
      </p:sp>
      <p:pic>
        <p:nvPicPr>
          <p:cNvPr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8075" y="2344925"/>
            <a:ext cx="6480000" cy="25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Vrste resursa</a:t>
            </a:r>
            <a:endParaRPr/>
          </a:p>
        </p:txBody>
      </p:sp>
      <p:sp>
        <p:nvSpPr>
          <p:cNvPr id="89" name="Google Shape;89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212529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600">
              <a:solidFill>
                <a:srgbClr val="212529"/>
              </a:solidFill>
            </a:endParaRPr>
          </a:p>
        </p:txBody>
      </p:sp>
      <p:pic>
        <p:nvPicPr>
          <p:cNvPr id="90" name="Google Shape;9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825" y="1221800"/>
            <a:ext cx="5805148" cy="185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9825" y="3212275"/>
            <a:ext cx="2240771" cy="1859474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8"/>
          <p:cNvSpPr txBox="1"/>
          <p:nvPr/>
        </p:nvSpPr>
        <p:spPr>
          <a:xfrm>
            <a:off x="5473075" y="4204675"/>
            <a:ext cx="306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Primer1_Resursi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Data binding</a:t>
            </a:r>
            <a:endParaRPr/>
          </a:p>
        </p:txBody>
      </p:sp>
      <p:sp>
        <p:nvSpPr>
          <p:cNvPr id="98" name="Google Shape;98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 binding u WPF-u omogućava jednostavan način da se u aplikaciji prikazuju i razmenjuju podaci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Elementi se mogu vezati za podatke iz različitih izvora (C# objekata ili XAML objekata)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 binding uspostavlja vezu između korisničkog interfejsa aplikacije i podataka koji se prikazuju 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Char char="○"/>
            </a:pP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Kada se podaci (u kodu) promene, promeniće se i prikaz (u aplikaciji)</a:t>
            </a:r>
            <a:endParaRPr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Char char="○"/>
            </a:pP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Kada se podaci preko prikaza u aplikaciji promene, promeniće se i podaci u kodu</a:t>
            </a:r>
            <a:endParaRPr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Char char="○"/>
            </a:pP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 primer ako korisnik menja vrednost u TextBox elementu, podaci koji su povezani sa vrednošću se takođe automatski menjaju</a:t>
            </a:r>
            <a:endParaRPr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Data binding</a:t>
            </a:r>
            <a:endParaRPr/>
          </a:p>
        </p:txBody>
      </p:sp>
      <p:sp>
        <p:nvSpPr>
          <p:cNvPr id="104" name="Google Shape;104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Svako povezivanje (binding) ima sledeće delove: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target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target property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source object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i="1"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source object</a:t>
            </a: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putanju ka vrednosti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 primer u slučaju da imamo klasu Student sa poljem broj indeksa i da želimo da povežemo broj indeksa sa tekstom u TextBox-u, delovi su: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Char char="○"/>
            </a:pP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target: TextBox</a:t>
            </a:r>
            <a:endParaRPr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Char char="○"/>
            </a:pP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target property: Text</a:t>
            </a:r>
            <a:endParaRPr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Char char="○"/>
            </a:pP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source object: Student</a:t>
            </a:r>
            <a:endParaRPr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Char char="○"/>
            </a:pPr>
            <a:r>
              <a:rPr lang="sr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source object value path: BrojIndeksa</a:t>
            </a:r>
            <a:endParaRPr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 txBox="1"/>
          <p:nvPr>
            <p:ph type="title"/>
          </p:nvPr>
        </p:nvSpPr>
        <p:spPr>
          <a:xfrm>
            <a:off x="311700" y="438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Data binding</a:t>
            </a:r>
            <a:endParaRPr/>
          </a:p>
        </p:txBody>
      </p:sp>
      <p:sp>
        <p:nvSpPr>
          <p:cNvPr id="110" name="Google Shape;110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Ako želimo da povežemo svojstvo sa drugim svojstvom u kontekstu podataka, sintaksa za binding bi izgledala ovako: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45720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{Binding Path=NameOfProperty}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Putanja beleži svojstvo za koje želite da se povežete, međutim, pošto je putanja podrazumevano svojstvo vezivanja ona može da se izostavi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457200" lvl="0" marL="0" marR="254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{Binding NameOfProperty}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25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sr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Binding ima mnoga druga svojstva, npr ElementName koje nam omogućava da se direktno povežemo sa drugim elementom kao izvorom. Svako svojstvo koje smo postavili u vezivanju je odvojeno zarezom: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457200" lvl="0" marL="0" marR="25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{Binding Path =Text, ElementName=txtValue}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