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sldIdLst>
    <p:sldId id="266" r:id="rId2"/>
    <p:sldId id="268" r:id="rId3"/>
    <p:sldId id="257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6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[uifi_kraj.xlsx]Sheet2!PivotTable6</c:name>
    <c:fmtId val="6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5.7333826861385918E-2"/>
          <c:y val="0.14792899408284024"/>
          <c:w val="0.87150806469704112"/>
          <c:h val="0.7986786562922237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Sheet2!$AG$8:$AG$9</c:f>
              <c:strCache>
                <c:ptCount val="1"/>
                <c:pt idx="0">
                  <c:v>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Sheet2!$AF$10:$AF$12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Sheet2!$AG$10:$AG$12</c:f>
              <c:numCache>
                <c:formatCode>General</c:formatCode>
                <c:ptCount val="2"/>
                <c:pt idx="0">
                  <c:v>30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58-4683-A671-29FE7D9C4CAF}"/>
            </c:ext>
          </c:extLst>
        </c:ser>
        <c:ser>
          <c:idx val="1"/>
          <c:order val="1"/>
          <c:tx>
            <c:strRef>
              <c:f>Sheet2!$AH$8:$AH$9</c:f>
              <c:strCache>
                <c:ptCount val="1"/>
                <c:pt idx="0">
                  <c:v>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Sheet2!$AF$10:$AF$12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Sheet2!$AH$10:$AH$12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58-4683-A671-29FE7D9C4C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14762192"/>
        <c:axId val="614763504"/>
      </c:barChart>
      <c:catAx>
        <c:axId val="614762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4763504"/>
        <c:crosses val="autoZero"/>
        <c:auto val="1"/>
        <c:lblAlgn val="ctr"/>
        <c:lblOffset val="100"/>
        <c:noMultiLvlLbl val="0"/>
      </c:catAx>
      <c:valAx>
        <c:axId val="614763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4762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[uifi_kraj.xlsx]Sheet2!PivotTable9</c:name>
    <c:fmtId val="5"/>
  </c:pivotSource>
  <c:chart>
    <c:autoTitleDeleted val="0"/>
    <c:pivotFmts>
      <c:pivotFmt>
        <c:idx val="0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  <a:sp3d contourW="9525">
            <a:contourClr>
              <a:schemeClr val="accent1">
                <a:lumMod val="75000"/>
              </a:schemeClr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  <a:sp3d contourW="9525">
            <a:contourClr>
              <a:schemeClr val="accent1">
                <a:lumMod val="75000"/>
              </a:schemeClr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  <a:sp3d contourW="9525">
            <a:contourClr>
              <a:schemeClr val="accent1">
                <a:lumMod val="75000"/>
              </a:schemeClr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  <a:sp3d contourW="9525">
            <a:contourClr>
              <a:schemeClr val="accent1">
                <a:lumMod val="75000"/>
              </a:schemeClr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  <a:sp3d contourW="9525">
            <a:contourClr>
              <a:schemeClr val="accent1">
                <a:lumMod val="75000"/>
              </a:schemeClr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  <a:sp3d contourW="9525">
            <a:contourClr>
              <a:schemeClr val="accent1">
                <a:lumMod val="75000"/>
              </a:schemeClr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dk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Sheet2!$AW$10:$AW$11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cat>
            <c:strRef>
              <c:f>Sheet2!$AV$12:$AV$15</c:f>
              <c:strCache>
                <c:ptCount val="3"/>
                <c:pt idx="0">
                  <c:v>drugo</c:v>
                </c:pt>
                <c:pt idx="1">
                  <c:v>odmor</c:v>
                </c:pt>
                <c:pt idx="2">
                  <c:v>posao</c:v>
                </c:pt>
              </c:strCache>
            </c:strRef>
          </c:cat>
          <c:val>
            <c:numRef>
              <c:f>Sheet2!$AW$12:$AW$15</c:f>
              <c:numCache>
                <c:formatCode>General</c:formatCode>
                <c:ptCount val="3"/>
                <c:pt idx="0">
                  <c:v>3</c:v>
                </c:pt>
                <c:pt idx="1">
                  <c:v>20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4C-43EC-8542-A2FF6922DCD5}"/>
            </c:ext>
          </c:extLst>
        </c:ser>
        <c:ser>
          <c:idx val="1"/>
          <c:order val="1"/>
          <c:tx>
            <c:strRef>
              <c:f>Sheet2!$AX$10:$AX$11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cat>
            <c:strRef>
              <c:f>Sheet2!$AV$12:$AV$15</c:f>
              <c:strCache>
                <c:ptCount val="3"/>
                <c:pt idx="0">
                  <c:v>drugo</c:v>
                </c:pt>
                <c:pt idx="1">
                  <c:v>odmor</c:v>
                </c:pt>
                <c:pt idx="2">
                  <c:v>posao</c:v>
                </c:pt>
              </c:strCache>
            </c:strRef>
          </c:cat>
          <c:val>
            <c:numRef>
              <c:f>Sheet2!$AX$12:$AX$15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4C-43EC-8542-A2FF6922DC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667628840"/>
        <c:axId val="667634744"/>
        <c:axId val="0"/>
      </c:bar3DChart>
      <c:catAx>
        <c:axId val="667628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7634744"/>
        <c:crosses val="autoZero"/>
        <c:auto val="1"/>
        <c:lblAlgn val="ctr"/>
        <c:lblOffset val="100"/>
        <c:noMultiLvlLbl val="0"/>
      </c:catAx>
      <c:valAx>
        <c:axId val="667634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7628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[uifi_kraj.xlsx]Sheet2!PivotTable10</c:name>
    <c:fmtId val="5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Sheet2!$BB$9:$BB$10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Sheet2!$BA$11:$BA$15</c:f>
              <c:strCache>
                <c:ptCount val="4"/>
                <c:pt idx="0">
                  <c:v>drugo</c:v>
                </c:pt>
                <c:pt idx="1">
                  <c:v>grad</c:v>
                </c:pt>
                <c:pt idx="2">
                  <c:v>more</c:v>
                </c:pt>
                <c:pt idx="3">
                  <c:v>planina</c:v>
                </c:pt>
              </c:strCache>
            </c:strRef>
          </c:cat>
          <c:val>
            <c:numRef>
              <c:f>Sheet2!$BB$11:$BB$15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2">
                  <c:v>17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9C-4A9C-8F6D-9D51BD640B91}"/>
            </c:ext>
          </c:extLst>
        </c:ser>
        <c:ser>
          <c:idx val="1"/>
          <c:order val="1"/>
          <c:tx>
            <c:strRef>
              <c:f>Sheet2!$BC$9:$BC$10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Sheet2!$BA$11:$BA$15</c:f>
              <c:strCache>
                <c:ptCount val="4"/>
                <c:pt idx="0">
                  <c:v>drugo</c:v>
                </c:pt>
                <c:pt idx="1">
                  <c:v>grad</c:v>
                </c:pt>
                <c:pt idx="2">
                  <c:v>more</c:v>
                </c:pt>
                <c:pt idx="3">
                  <c:v>planina</c:v>
                </c:pt>
              </c:strCache>
            </c:strRef>
          </c:cat>
          <c:val>
            <c:numRef>
              <c:f>Sheet2!$BC$11:$BC$15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8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9C-4A9C-8F6D-9D51BD640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08685392"/>
        <c:axId val="608690968"/>
        <c:axId val="0"/>
      </c:bar3DChart>
      <c:catAx>
        <c:axId val="608685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90968"/>
        <c:crosses val="autoZero"/>
        <c:auto val="1"/>
        <c:lblAlgn val="ctr"/>
        <c:lblOffset val="100"/>
        <c:noMultiLvlLbl val="0"/>
      </c:catAx>
      <c:valAx>
        <c:axId val="608690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85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[uifi_kraj.xlsx]Sheet2!PivotTable11</c:name>
    <c:fmtId val="6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247594050743653E-2"/>
          <c:y val="0.15175707203266259"/>
          <c:w val="0.70286351706036743"/>
          <c:h val="0.658530912802566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Sheet2!$BG$9:$BG$10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Sheet2!$BF$11:$BF$14</c:f>
              <c:strCache>
                <c:ptCount val="3"/>
                <c:pt idx="0">
                  <c:v>manje od pet</c:v>
                </c:pt>
                <c:pt idx="1">
                  <c:v>od pet do deset</c:v>
                </c:pt>
                <c:pt idx="2">
                  <c:v>vise od deset</c:v>
                </c:pt>
              </c:strCache>
            </c:strRef>
          </c:cat>
          <c:val>
            <c:numRef>
              <c:f>Sheet2!$BG$11:$BG$14</c:f>
              <c:numCache>
                <c:formatCode>General</c:formatCode>
                <c:ptCount val="3"/>
                <c:pt idx="0">
                  <c:v>6</c:v>
                </c:pt>
                <c:pt idx="1">
                  <c:v>22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49-4209-A8E4-DCB829EAC4F6}"/>
            </c:ext>
          </c:extLst>
        </c:ser>
        <c:ser>
          <c:idx val="1"/>
          <c:order val="1"/>
          <c:tx>
            <c:strRef>
              <c:f>Sheet2!$BH$9:$BH$10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Sheet2!$BF$11:$BF$14</c:f>
              <c:strCache>
                <c:ptCount val="3"/>
                <c:pt idx="0">
                  <c:v>manje od pet</c:v>
                </c:pt>
                <c:pt idx="1">
                  <c:v>od pet do deset</c:v>
                </c:pt>
                <c:pt idx="2">
                  <c:v>vise od deset</c:v>
                </c:pt>
              </c:strCache>
            </c:strRef>
          </c:cat>
          <c:val>
            <c:numRef>
              <c:f>Sheet2!$BH$11:$BH$14</c:f>
              <c:numCache>
                <c:formatCode>General</c:formatCode>
                <c:ptCount val="3"/>
                <c:pt idx="0">
                  <c:v>7</c:v>
                </c:pt>
                <c:pt idx="1">
                  <c:v>11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49-4209-A8E4-DCB829EAC4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08662760"/>
        <c:axId val="608661448"/>
        <c:axId val="0"/>
      </c:bar3DChart>
      <c:catAx>
        <c:axId val="608662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61448"/>
        <c:crosses val="autoZero"/>
        <c:auto val="1"/>
        <c:lblAlgn val="ctr"/>
        <c:lblOffset val="100"/>
        <c:noMultiLvlLbl val="0"/>
      </c:catAx>
      <c:valAx>
        <c:axId val="608661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62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[uifi_kraj.xlsx]Sheet2!PivotTable12</c:name>
    <c:fmtId val="6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Sheet2!$BL$9:$BL$10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Sheet2!$BK$11:$BK$13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Sheet2!$BL$11:$BL$13</c:f>
              <c:numCache>
                <c:formatCode>General</c:formatCode>
                <c:ptCount val="2"/>
                <c:pt idx="0">
                  <c:v>29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1A-4111-9E26-F5E7947C7495}"/>
            </c:ext>
          </c:extLst>
        </c:ser>
        <c:ser>
          <c:idx val="1"/>
          <c:order val="1"/>
          <c:tx>
            <c:strRef>
              <c:f>Sheet2!$BM$9:$BM$10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Sheet2!$BK$11:$BK$13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Sheet2!$BM$11:$BM$13</c:f>
              <c:numCache>
                <c:formatCode>General</c:formatCode>
                <c:ptCount val="2"/>
                <c:pt idx="0">
                  <c:v>15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1A-4111-9E26-F5E7947C74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08684408"/>
        <c:axId val="608664400"/>
        <c:axId val="0"/>
      </c:bar3DChart>
      <c:catAx>
        <c:axId val="608684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64400"/>
        <c:crosses val="autoZero"/>
        <c:auto val="1"/>
        <c:lblAlgn val="ctr"/>
        <c:lblOffset val="100"/>
        <c:noMultiLvlLbl val="0"/>
      </c:catAx>
      <c:valAx>
        <c:axId val="608664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84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[uifi_kraj.xlsx]Sheet2!PivotTable13</c:name>
    <c:fmtId val="5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Sheet2!$BQ$9:$BQ$10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Sheet2!$BP$11:$BP$13</c:f>
              <c:strCache>
                <c:ptCount val="2"/>
                <c:pt idx="0">
                  <c:v>iznutra</c:v>
                </c:pt>
                <c:pt idx="1">
                  <c:v>spolja</c:v>
                </c:pt>
              </c:strCache>
            </c:strRef>
          </c:cat>
          <c:val>
            <c:numRef>
              <c:f>Sheet2!$BQ$11:$BQ$13</c:f>
              <c:numCache>
                <c:formatCode>General</c:formatCode>
                <c:ptCount val="2"/>
                <c:pt idx="0">
                  <c:v>24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57-44B2-AA5C-B7192897BDDC}"/>
            </c:ext>
          </c:extLst>
        </c:ser>
        <c:ser>
          <c:idx val="1"/>
          <c:order val="1"/>
          <c:tx>
            <c:strRef>
              <c:f>Sheet2!$BR$9:$BR$10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Sheet2!$BP$11:$BP$13</c:f>
              <c:strCache>
                <c:ptCount val="2"/>
                <c:pt idx="0">
                  <c:v>iznutra</c:v>
                </c:pt>
                <c:pt idx="1">
                  <c:v>spolja</c:v>
                </c:pt>
              </c:strCache>
            </c:strRef>
          </c:cat>
          <c:val>
            <c:numRef>
              <c:f>Sheet2!$BR$11:$BR$13</c:f>
              <c:numCache>
                <c:formatCode>General</c:formatCode>
                <c:ptCount val="2"/>
                <c:pt idx="0">
                  <c:v>18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57-44B2-AA5C-B7192897BD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8674896"/>
        <c:axId val="608676864"/>
      </c:barChart>
      <c:catAx>
        <c:axId val="608674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76864"/>
        <c:crosses val="autoZero"/>
        <c:auto val="1"/>
        <c:lblAlgn val="ctr"/>
        <c:lblOffset val="100"/>
        <c:noMultiLvlLbl val="0"/>
      </c:catAx>
      <c:valAx>
        <c:axId val="608676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74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[uifi_kraj.xlsx]Sheet2!PivotTable1</c:name>
    <c:fmtId val="10"/>
  </c:pivotSource>
  <c:chart>
    <c:autoTitleDeleted val="0"/>
    <c:pivotFmts>
      <c:pivotFmt>
        <c:idx val="0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Sheet2!$B$3:$B$4</c:f>
              <c:strCache>
                <c:ptCount val="1"/>
                <c:pt idx="0">
                  <c:v>srednji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Sheet2!$A$5:$A$7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Sheet2!$B$5:$B$7</c:f>
              <c:numCache>
                <c:formatCode>General</c:formatCode>
                <c:ptCount val="2"/>
                <c:pt idx="0">
                  <c:v>19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C1-400F-8C8D-774328B4990E}"/>
            </c:ext>
          </c:extLst>
        </c:ser>
        <c:ser>
          <c:idx val="1"/>
          <c:order val="1"/>
          <c:tx>
            <c:strRef>
              <c:f>Sheet2!$C$3:$C$4</c:f>
              <c:strCache>
                <c:ptCount val="1"/>
                <c:pt idx="0">
                  <c:v>veliki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Sheet2!$A$5:$A$7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Sheet2!$C$5:$C$7</c:f>
              <c:numCache>
                <c:formatCode>General</c:formatCode>
                <c:ptCount val="2"/>
                <c:pt idx="0">
                  <c:v>17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C1-400F-8C8D-774328B4990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14752352"/>
        <c:axId val="614757600"/>
      </c:barChart>
      <c:catAx>
        <c:axId val="61475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4757600"/>
        <c:crosses val="autoZero"/>
        <c:auto val="1"/>
        <c:lblAlgn val="ctr"/>
        <c:lblOffset val="100"/>
        <c:noMultiLvlLbl val="0"/>
      </c:catAx>
      <c:valAx>
        <c:axId val="6147576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14752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[uifi_kraj.xlsx]Sheet2!PivotTable2</c:name>
    <c:fmtId val="8"/>
  </c:pivotSource>
  <c:chart>
    <c:autoTitleDeleted val="0"/>
    <c:pivotFmts>
      <c:pivotFmt>
        <c:idx val="0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circle"/>
          <c:size val="6"/>
          <c:spPr>
            <a:solidFill>
              <a:schemeClr val="accent1">
                <a:alpha val="85000"/>
              </a:schemeClr>
            </a:solidFill>
            <a:ln>
              <a:noFill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circle"/>
          <c:size val="6"/>
          <c:spPr>
            <a:solidFill>
              <a:schemeClr val="accent2">
                <a:alpha val="85000"/>
              </a:schemeClr>
            </a:solidFill>
            <a:ln>
              <a:noFill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circle"/>
          <c:size val="6"/>
          <c:spPr>
            <a:solidFill>
              <a:schemeClr val="accent3">
                <a:alpha val="85000"/>
              </a:schemeClr>
            </a:solidFill>
            <a:ln>
              <a:noFill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circle"/>
          <c:size val="6"/>
          <c:spPr>
            <a:solidFill>
              <a:schemeClr val="accent4">
                <a:alpha val="85000"/>
              </a:schemeClr>
            </a:solidFill>
            <a:ln>
              <a:noFill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>
              <a:alpha val="85000"/>
            </a:schemeClr>
          </a:solidFill>
          <a:ln w="9525" cap="flat" cmpd="sng" algn="ctr">
            <a:solidFill>
              <a:schemeClr val="lt1">
                <a:alpha val="50000"/>
              </a:schemeClr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Sheet2!$I$4:$I$5</c:f>
              <c:strCache>
                <c:ptCount val="1"/>
                <c:pt idx="0">
                  <c:v>crna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Sheet2!$H$6:$H$8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Sheet2!$I$6:$I$8</c:f>
              <c:numCache>
                <c:formatCode>General</c:formatCode>
                <c:ptCount val="2"/>
                <c:pt idx="0">
                  <c:v>12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93-4054-A247-285C408A2ACC}"/>
            </c:ext>
          </c:extLst>
        </c:ser>
        <c:ser>
          <c:idx val="1"/>
          <c:order val="1"/>
          <c:tx>
            <c:strRef>
              <c:f>Sheet2!$J$4:$J$5</c:f>
              <c:strCache>
                <c:ptCount val="1"/>
                <c:pt idx="0">
                  <c:v>crvena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Sheet2!$H$6:$H$8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Sheet2!$J$6:$J$8</c:f>
              <c:numCache>
                <c:formatCode>General</c:formatCode>
                <c:ptCount val="2"/>
                <c:pt idx="0">
                  <c:v>5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93-4054-A247-285C408A2ACC}"/>
            </c:ext>
          </c:extLst>
        </c:ser>
        <c:ser>
          <c:idx val="2"/>
          <c:order val="2"/>
          <c:tx>
            <c:strRef>
              <c:f>Sheet2!$K$4:$K$5</c:f>
              <c:strCache>
                <c:ptCount val="1"/>
                <c:pt idx="0">
                  <c:v>plava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Sheet2!$H$6:$H$8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Sheet2!$K$6:$K$8</c:f>
              <c:numCache>
                <c:formatCode>General</c:formatCode>
                <c:ptCount val="2"/>
                <c:pt idx="0">
                  <c:v>10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93-4054-A247-285C408A2ACC}"/>
            </c:ext>
          </c:extLst>
        </c:ser>
        <c:ser>
          <c:idx val="3"/>
          <c:order val="3"/>
          <c:tx>
            <c:strRef>
              <c:f>Sheet2!$L$4:$L$5</c:f>
              <c:strCache>
                <c:ptCount val="1"/>
                <c:pt idx="0">
                  <c:v>zelena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Sheet2!$H$6:$H$8</c:f>
              <c:strCache>
                <c:ptCount val="2"/>
                <c:pt idx="0">
                  <c:v>Muski</c:v>
                </c:pt>
                <c:pt idx="1">
                  <c:v>Zenski</c:v>
                </c:pt>
              </c:strCache>
            </c:strRef>
          </c:cat>
          <c:val>
            <c:numRef>
              <c:f>Sheet2!$L$6:$L$8</c:f>
              <c:numCache>
                <c:formatCode>General</c:formatCode>
                <c:ptCount val="2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593-4054-A247-285C408A2AC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510579912"/>
        <c:axId val="510581224"/>
      </c:barChart>
      <c:catAx>
        <c:axId val="510579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0581224"/>
        <c:crosses val="autoZero"/>
        <c:auto val="1"/>
        <c:lblAlgn val="ctr"/>
        <c:lblOffset val="100"/>
        <c:noMultiLvlLbl val="0"/>
      </c:catAx>
      <c:valAx>
        <c:axId val="5105812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10579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[uifi_kraj.xlsx]Sheet2!PivotTable3</c:name>
    <c:fmtId val="6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5.2692038495188102E-2"/>
          <c:y val="0.13786818314377369"/>
          <c:w val="0.70286351706036743"/>
          <c:h val="0.658530912802566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Sheet2!$Q$4:$Q$5</c:f>
              <c:strCache>
                <c:ptCount val="1"/>
                <c:pt idx="0">
                  <c:v>Muski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invertIfNegative val="0"/>
          <c:cat>
            <c:strRef>
              <c:f>Sheet2!$P$6:$P$9</c:f>
              <c:strCache>
                <c:ptCount val="3"/>
                <c:pt idx="0">
                  <c:v>plasticni</c:v>
                </c:pt>
                <c:pt idx="1">
                  <c:v>platneni</c:v>
                </c:pt>
                <c:pt idx="2">
                  <c:v>svejedno</c:v>
                </c:pt>
              </c:strCache>
            </c:strRef>
          </c:cat>
          <c:val>
            <c:numRef>
              <c:f>Sheet2!$Q$6:$Q$9</c:f>
              <c:numCache>
                <c:formatCode>General</c:formatCode>
                <c:ptCount val="3"/>
                <c:pt idx="0">
                  <c:v>12</c:v>
                </c:pt>
                <c:pt idx="1">
                  <c:v>14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E8-4255-9CE3-D805035CDC3F}"/>
            </c:ext>
          </c:extLst>
        </c:ser>
        <c:ser>
          <c:idx val="1"/>
          <c:order val="1"/>
          <c:tx>
            <c:strRef>
              <c:f>Sheet2!$R$4:$R$5</c:f>
              <c:strCache>
                <c:ptCount val="1"/>
                <c:pt idx="0">
                  <c:v>Zenski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invertIfNegative val="0"/>
          <c:cat>
            <c:strRef>
              <c:f>Sheet2!$P$6:$P$9</c:f>
              <c:strCache>
                <c:ptCount val="3"/>
                <c:pt idx="0">
                  <c:v>plasticni</c:v>
                </c:pt>
                <c:pt idx="1">
                  <c:v>platneni</c:v>
                </c:pt>
                <c:pt idx="2">
                  <c:v>svejedno</c:v>
                </c:pt>
              </c:strCache>
            </c:strRef>
          </c:cat>
          <c:val>
            <c:numRef>
              <c:f>Sheet2!$R$6:$R$9</c:f>
              <c:numCache>
                <c:formatCode>General</c:formatCode>
                <c:ptCount val="3"/>
                <c:pt idx="0">
                  <c:v>5</c:v>
                </c:pt>
                <c:pt idx="1">
                  <c:v>14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E8-4255-9CE3-D805035CDC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20081552"/>
        <c:axId val="620083192"/>
      </c:barChart>
      <c:catAx>
        <c:axId val="62008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0083192"/>
        <c:crosses val="autoZero"/>
        <c:auto val="1"/>
        <c:lblAlgn val="ctr"/>
        <c:lblOffset val="100"/>
        <c:noMultiLvlLbl val="0"/>
      </c:catAx>
      <c:valAx>
        <c:axId val="620083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0081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[uifi_kraj.xlsx]Sheet2!PivotTable5</c:name>
    <c:fmtId val="12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  <a:sp3d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Sheet2!$AB$8:$AB$9</c:f>
              <c:strCache>
                <c:ptCount val="1"/>
                <c:pt idx="0">
                  <c:v>srednji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Sheet2!$AA$10:$AA$12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Sheet2!$AB$10:$AB$12</c:f>
              <c:numCache>
                <c:formatCode>General</c:formatCode>
                <c:ptCount val="2"/>
                <c:pt idx="0">
                  <c:v>20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7C-4060-89C7-2DB0D25C6FC2}"/>
            </c:ext>
          </c:extLst>
        </c:ser>
        <c:ser>
          <c:idx val="1"/>
          <c:order val="1"/>
          <c:tx>
            <c:strRef>
              <c:f>Sheet2!$AC$8:$AC$9</c:f>
              <c:strCache>
                <c:ptCount val="1"/>
                <c:pt idx="0">
                  <c:v>veliki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Sheet2!$AA$10:$AA$12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Sheet2!$AC$10:$AC$12</c:f>
              <c:numCache>
                <c:formatCode>General</c:formatCode>
                <c:ptCount val="2"/>
                <c:pt idx="0">
                  <c:v>25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7C-4060-89C7-2DB0D25C6F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08688344"/>
        <c:axId val="608687360"/>
        <c:axId val="0"/>
      </c:bar3DChart>
      <c:catAx>
        <c:axId val="608688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87360"/>
        <c:crosses val="autoZero"/>
        <c:auto val="1"/>
        <c:lblAlgn val="ctr"/>
        <c:lblOffset val="100"/>
        <c:noMultiLvlLbl val="0"/>
      </c:catAx>
      <c:valAx>
        <c:axId val="608687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688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[uifi.xlsx]Sheet5!PivotTable6</c:name>
    <c:fmtId val="-1"/>
  </c:pivotSource>
  <c:chart>
    <c:autoTitleDeleted val="1"/>
    <c:pivotFmts>
      <c:pivotFmt>
        <c:idx val="0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</c:pivotFmt>
      <c:pivotFmt>
        <c:idx val="3"/>
      </c:pivotFmt>
      <c:pivotFmt>
        <c:idx val="4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  <c:marker>
          <c:symbol val="circle"/>
          <c:size val="6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</c:pivotFmt>
      <c:pivotFmt>
        <c:idx val="6"/>
        <c:spPr>
          <a:solidFill>
            <a:schemeClr val="accent2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</c:pivotFmt>
      <c:pivotFmt>
        <c:idx val="7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</c:pivotFmt>
      <c:pivotFmt>
        <c:idx val="9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</c:pivotFmt>
      <c:pivotFmt>
        <c:idx val="10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1" i="0" u="none" strike="noStrik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inEnd"/>
          <c:showLegendKey val="0"/>
          <c:showVal val="0"/>
          <c:showCatName val="0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</c:pivotFmt>
      <c:pivotFmt>
        <c:idx val="12"/>
        <c:spPr>
          <a:solidFill>
            <a:schemeClr val="accent1"/>
          </a:solidFill>
          <a:ln>
            <a:noFill/>
          </a:ln>
          <a:effectLst>
            <a:outerShdw blurRad="889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c:spPr>
      </c:pivotFmt>
    </c:pivotFmts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8687512709715828E-2"/>
          <c:y val="0.11165074309978769"/>
          <c:w val="0.90133238532218984"/>
          <c:h val="0.85915605095541403"/>
        </c:manualLayout>
      </c:layout>
      <c:pie3DChart>
        <c:varyColors val="1"/>
        <c:ser>
          <c:idx val="0"/>
          <c:order val="0"/>
          <c:tx>
            <c:strRef>
              <c:f>Sheet5!$J$3</c:f>
              <c:strCache>
                <c:ptCount val="1"/>
                <c:pt idx="0">
                  <c:v>Total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712D-4550-B380-ECDD6C64EE9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712D-4550-B380-ECDD6C64EE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Sheet5!$I$4:$I$6</c:f>
              <c:strCache>
                <c:ptCount val="2"/>
                <c:pt idx="0">
                  <c:v>plasticni</c:v>
                </c:pt>
                <c:pt idx="1">
                  <c:v>silikonski</c:v>
                </c:pt>
              </c:strCache>
            </c:strRef>
          </c:cat>
          <c:val>
            <c:numRef>
              <c:f>Sheet5!$J$4:$J$6</c:f>
              <c:numCache>
                <c:formatCode>General</c:formatCode>
                <c:ptCount val="2"/>
                <c:pt idx="0">
                  <c:v>20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12D-4550-B380-ECDD6C64EE9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563643929604272"/>
          <c:y val="0.32994236588260861"/>
          <c:w val="0.25190521889747991"/>
          <c:h val="0.42257259641907813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[uifi_kraj.xlsx]Sheet2!PivotTable4</c:name>
    <c:fmtId val="8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Sheet2!$V$5:$V$6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Sheet2!$U$7:$U$10</c:f>
              <c:strCache>
                <c:ptCount val="3"/>
                <c:pt idx="0">
                  <c:v>dve do tri</c:v>
                </c:pt>
                <c:pt idx="1">
                  <c:v>ne znam</c:v>
                </c:pt>
                <c:pt idx="2">
                  <c:v>vise od pet</c:v>
                </c:pt>
              </c:strCache>
            </c:strRef>
          </c:cat>
          <c:val>
            <c:numRef>
              <c:f>Sheet2!$V$7:$V$10</c:f>
              <c:numCache>
                <c:formatCode>General</c:formatCode>
                <c:ptCount val="3"/>
                <c:pt idx="0">
                  <c:v>25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FA-40AA-A55F-CF11BABD70D7}"/>
            </c:ext>
          </c:extLst>
        </c:ser>
        <c:ser>
          <c:idx val="1"/>
          <c:order val="1"/>
          <c:tx>
            <c:strRef>
              <c:f>Sheet2!$W$5:$W$6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Sheet2!$U$7:$U$10</c:f>
              <c:strCache>
                <c:ptCount val="3"/>
                <c:pt idx="0">
                  <c:v>dve do tri</c:v>
                </c:pt>
                <c:pt idx="1">
                  <c:v>ne znam</c:v>
                </c:pt>
                <c:pt idx="2">
                  <c:v>vise od pet</c:v>
                </c:pt>
              </c:strCache>
            </c:strRef>
          </c:cat>
          <c:val>
            <c:numRef>
              <c:f>Sheet2!$W$7:$W$10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FA-40AA-A55F-CF11BABD70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6213640"/>
        <c:axId val="666214296"/>
      </c:barChart>
      <c:catAx>
        <c:axId val="666213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6214296"/>
        <c:crosses val="autoZero"/>
        <c:auto val="1"/>
        <c:lblAlgn val="ctr"/>
        <c:lblOffset val="100"/>
        <c:noMultiLvlLbl val="0"/>
      </c:catAx>
      <c:valAx>
        <c:axId val="666214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6213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[uifi_kraj.xlsx]Sheet2!PivotTable7</c:name>
    <c:fmtId val="9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6.6580927384076991E-2"/>
          <c:y val="0.13786818314377369"/>
          <c:w val="0.70286351706036743"/>
          <c:h val="0.658530912802566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Sheet2!$AL$8:$AL$9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Sheet2!$AK$10:$AK$12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Sheet2!$AL$10:$AL$12</c:f>
              <c:numCache>
                <c:formatCode>General</c:formatCode>
                <c:ptCount val="2"/>
                <c:pt idx="0">
                  <c:v>30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8F-4D72-A363-1CA2BB1E99CE}"/>
            </c:ext>
          </c:extLst>
        </c:ser>
        <c:ser>
          <c:idx val="1"/>
          <c:order val="1"/>
          <c:tx>
            <c:strRef>
              <c:f>Sheet2!$AM$8:$AM$9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Sheet2!$AK$10:$AK$12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Sheet2!$AM$10:$AM$12</c:f>
              <c:numCache>
                <c:formatCode>General</c:formatCode>
                <c:ptCount val="2"/>
                <c:pt idx="0">
                  <c:v>18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8F-4D72-A363-1CA2BB1E99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0570072"/>
        <c:axId val="510578272"/>
      </c:barChart>
      <c:catAx>
        <c:axId val="510570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0578272"/>
        <c:crosses val="autoZero"/>
        <c:auto val="1"/>
        <c:lblAlgn val="ctr"/>
        <c:lblOffset val="100"/>
        <c:noMultiLvlLbl val="0"/>
      </c:catAx>
      <c:valAx>
        <c:axId val="51057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0570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[uifi_kraj.xlsx]Sheet2!PivotTable8</c:name>
    <c:fmtId val="6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Sheet2!$AQ$9:$AQ$10</c:f>
              <c:strCache>
                <c:ptCount val="1"/>
                <c:pt idx="0">
                  <c:v>Muski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Sheet2!$AP$11:$AP$17</c:f>
              <c:strCache>
                <c:ptCount val="6"/>
                <c:pt idx="0">
                  <c:v>auto</c:v>
                </c:pt>
                <c:pt idx="1">
                  <c:v>avion</c:v>
                </c:pt>
                <c:pt idx="2">
                  <c:v>brod</c:v>
                </c:pt>
                <c:pt idx="3">
                  <c:v>bus</c:v>
                </c:pt>
                <c:pt idx="4">
                  <c:v>motor</c:v>
                </c:pt>
                <c:pt idx="5">
                  <c:v>voz</c:v>
                </c:pt>
              </c:strCache>
            </c:strRef>
          </c:cat>
          <c:val>
            <c:numRef>
              <c:f>Sheet2!$AQ$11:$AQ$17</c:f>
              <c:numCache>
                <c:formatCode>General</c:formatCode>
                <c:ptCount val="6"/>
                <c:pt idx="0">
                  <c:v>11</c:v>
                </c:pt>
                <c:pt idx="1">
                  <c:v>4</c:v>
                </c:pt>
                <c:pt idx="3">
                  <c:v>12</c:v>
                </c:pt>
                <c:pt idx="4">
                  <c:v>5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35-464E-BECC-9D54C7E76D7A}"/>
            </c:ext>
          </c:extLst>
        </c:ser>
        <c:ser>
          <c:idx val="1"/>
          <c:order val="1"/>
          <c:tx>
            <c:strRef>
              <c:f>Sheet2!$AR$9:$AR$10</c:f>
              <c:strCache>
                <c:ptCount val="1"/>
                <c:pt idx="0">
                  <c:v>Zenski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Sheet2!$AP$11:$AP$17</c:f>
              <c:strCache>
                <c:ptCount val="6"/>
                <c:pt idx="0">
                  <c:v>auto</c:v>
                </c:pt>
                <c:pt idx="1">
                  <c:v>avion</c:v>
                </c:pt>
                <c:pt idx="2">
                  <c:v>brod</c:v>
                </c:pt>
                <c:pt idx="3">
                  <c:v>bus</c:v>
                </c:pt>
                <c:pt idx="4">
                  <c:v>motor</c:v>
                </c:pt>
                <c:pt idx="5">
                  <c:v>voz</c:v>
                </c:pt>
              </c:strCache>
            </c:strRef>
          </c:cat>
          <c:val>
            <c:numRef>
              <c:f>Sheet2!$AR$11:$AR$17</c:f>
              <c:numCache>
                <c:formatCode>General</c:formatCode>
                <c:ptCount val="6"/>
                <c:pt idx="1">
                  <c:v>3</c:v>
                </c:pt>
                <c:pt idx="2">
                  <c:v>3</c:v>
                </c:pt>
                <c:pt idx="3">
                  <c:v>9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35-464E-BECC-9D54C7E76D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06484800"/>
        <c:axId val="304014672"/>
      </c:barChart>
      <c:catAx>
        <c:axId val="306484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4014672"/>
        <c:crosses val="autoZero"/>
        <c:auto val="1"/>
        <c:lblAlgn val="ctr"/>
        <c:lblOffset val="100"/>
        <c:noMultiLvlLbl val="0"/>
      </c:catAx>
      <c:valAx>
        <c:axId val="3040146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8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4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4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40000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643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6366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62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29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67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8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12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0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09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27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978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62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3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BDBE7-579C-40F2-A1AC-06F2E6C28270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781141D-32A2-48DB-AB7E-162BAE6F2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31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2795C-2A99-43A3-885C-C895AB7C3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780" y="854475"/>
            <a:ext cx="11434439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SEMINARSKI RAD</a:t>
            </a:r>
            <a:br>
              <a:rPr lang="en-US" dirty="0"/>
            </a:br>
            <a:br>
              <a:rPr lang="en-US" dirty="0"/>
            </a:br>
            <a:r>
              <a:rPr lang="en-US" dirty="0"/>
              <a:t>UVOD U INFORMACIONI I FINANSIJSKI IN</a:t>
            </a:r>
            <a:r>
              <a:rPr lang="sr-Latn-RS" dirty="0"/>
              <a:t>Ž</a:t>
            </a:r>
            <a:r>
              <a:rPr lang="en-US" dirty="0"/>
              <a:t>ENJERING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D4CA0E-E273-45E8-91E5-4091BDA978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52553" y="4482030"/>
            <a:ext cx="4039447" cy="2375970"/>
          </a:xfrm>
        </p:spPr>
        <p:txBody>
          <a:bodyPr>
            <a:noAutofit/>
          </a:bodyPr>
          <a:lstStyle/>
          <a:p>
            <a:r>
              <a:rPr lang="en-US" sz="2000" dirty="0" err="1"/>
              <a:t>Nikolina</a:t>
            </a:r>
            <a:r>
              <a:rPr lang="en-US" sz="2000" dirty="0"/>
              <a:t> </a:t>
            </a:r>
            <a:r>
              <a:rPr lang="sr-Latn-RS" sz="2000" dirty="0"/>
              <a:t>Šeša IN11/2019</a:t>
            </a:r>
          </a:p>
          <a:p>
            <a:r>
              <a:rPr lang="sr-Latn-RS" sz="2000" dirty="0"/>
              <a:t>Nataša Đačić IN14/2019</a:t>
            </a:r>
          </a:p>
          <a:p>
            <a:r>
              <a:rPr lang="sr-Latn-RS" sz="2000" dirty="0"/>
              <a:t>Bogdan Blagojević IN10/2019</a:t>
            </a:r>
          </a:p>
          <a:p>
            <a:r>
              <a:rPr lang="sr-Latn-RS" sz="2000" dirty="0"/>
              <a:t>Srđan Tošić IN40/2019</a:t>
            </a:r>
          </a:p>
          <a:p>
            <a:r>
              <a:rPr lang="sr-Latn-RS" sz="2000" dirty="0"/>
              <a:t>Nenad Joldić IN12/2019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275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49731-6E7C-4173-A4CB-92EDB860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75" y="424085"/>
            <a:ext cx="9599613" cy="1280890"/>
          </a:xfrm>
        </p:spPr>
        <p:txBody>
          <a:bodyPr/>
          <a:lstStyle/>
          <a:p>
            <a:r>
              <a:rPr lang="sr-Latn-RS" dirty="0"/>
              <a:t>Od kog materijala želite da Vam budu  napravljeni točkići?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575D59B-515F-400B-A249-1CDE8C9D1B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4758502"/>
              </p:ext>
            </p:extLst>
          </p:nvPr>
        </p:nvGraphicFramePr>
        <p:xfrm>
          <a:off x="1200151" y="1809750"/>
          <a:ext cx="10687050" cy="4886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4256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4DC67-68CF-47A9-8EE2-0593925C8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Koji Vam je željeni broj pregrada?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2FC55DC-CAFC-42B1-84DB-3519015BDC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0244189"/>
              </p:ext>
            </p:extLst>
          </p:nvPr>
        </p:nvGraphicFramePr>
        <p:xfrm>
          <a:off x="1762125" y="1704975"/>
          <a:ext cx="1003935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197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F7DC0-4500-41F8-84B5-3C0789C7D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4050" y="542925"/>
            <a:ext cx="9437687" cy="1504950"/>
          </a:xfrm>
        </p:spPr>
        <p:txBody>
          <a:bodyPr/>
          <a:lstStyle/>
          <a:p>
            <a:r>
              <a:rPr lang="sr-Latn-RS" dirty="0"/>
              <a:t>Da li Vam je potreban ovaj kofer?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04A7AD7-5069-44D1-A58C-0220EA2B72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415315"/>
              </p:ext>
            </p:extLst>
          </p:nvPr>
        </p:nvGraphicFramePr>
        <p:xfrm>
          <a:off x="1285874" y="1609725"/>
          <a:ext cx="10677525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8197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89596-D21D-48BA-87CE-C0B124CFD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Koji prevoz najčešće koristite?</a:t>
            </a:r>
            <a:br>
              <a:rPr lang="sr-Latn-RS" dirty="0"/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3709D92-094E-4A00-B958-EC8095E7D4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6309939"/>
              </p:ext>
            </p:extLst>
          </p:nvPr>
        </p:nvGraphicFramePr>
        <p:xfrm>
          <a:off x="1581150" y="1628775"/>
          <a:ext cx="10334625" cy="491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8108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21BF7-1E12-4DC8-84BE-9E0AFB129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9975" y="376459"/>
            <a:ext cx="8911687" cy="1280890"/>
          </a:xfrm>
        </p:spPr>
        <p:txBody>
          <a:bodyPr/>
          <a:lstStyle/>
          <a:p>
            <a:r>
              <a:rPr lang="sr-Latn-RS" dirty="0"/>
              <a:t>Zašto putujete?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E64AA5E-BB82-4445-BDCF-5846E6482E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8905168"/>
              </p:ext>
            </p:extLst>
          </p:nvPr>
        </p:nvGraphicFramePr>
        <p:xfrm>
          <a:off x="1676400" y="1657349"/>
          <a:ext cx="10010775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5294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72F8A-B4E7-4B14-A819-54D70D825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Najčešće destinacije koje posećujete?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D946697-E03F-42D1-AEEE-6414B94E77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4658200"/>
              </p:ext>
            </p:extLst>
          </p:nvPr>
        </p:nvGraphicFramePr>
        <p:xfrm>
          <a:off x="1733550" y="1581150"/>
          <a:ext cx="10077450" cy="493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4168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44AFC-8CBE-4FBA-9CD0-9C3F26F36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425" y="457200"/>
            <a:ext cx="9247187" cy="1447800"/>
          </a:xfrm>
        </p:spPr>
        <p:txBody>
          <a:bodyPr/>
          <a:lstStyle/>
          <a:p>
            <a:r>
              <a:rPr lang="sr-Latn-RS" dirty="0"/>
              <a:t>Trajanje boravka?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E8A5A76-F574-49BE-81A2-B3EA2CE66A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0894540"/>
              </p:ext>
            </p:extLst>
          </p:nvPr>
        </p:nvGraphicFramePr>
        <p:xfrm>
          <a:off x="1609724" y="1476375"/>
          <a:ext cx="10220325" cy="4924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4692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6BCB4-3CCA-4B6B-BA9F-F09B03607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Da li volite da putujete?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B418743-2C87-4B53-99CF-8D4E1194E3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3764048"/>
              </p:ext>
            </p:extLst>
          </p:nvPr>
        </p:nvGraphicFramePr>
        <p:xfrm>
          <a:off x="1933575" y="1743075"/>
          <a:ext cx="9886950" cy="493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5343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F1BB2-1294-488D-8725-B8D5247A9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951" y="624110"/>
            <a:ext cx="9618662" cy="1280890"/>
          </a:xfrm>
        </p:spPr>
        <p:txBody>
          <a:bodyPr/>
          <a:lstStyle/>
          <a:p>
            <a:r>
              <a:rPr lang="sr-Latn-RS" dirty="0"/>
              <a:t>Gde biste više voleli da je ulaz za punjenje?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A0B7343-A465-46C3-BF42-D6E068FC91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4959969"/>
              </p:ext>
            </p:extLst>
          </p:nvPr>
        </p:nvGraphicFramePr>
        <p:xfrm>
          <a:off x="1362075" y="1905000"/>
          <a:ext cx="1030605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6161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B3D19D1-6A60-42C5-B3CF-7931B801CF1F}"/>
              </a:ext>
            </a:extLst>
          </p:cNvPr>
          <p:cNvSpPr txBox="1"/>
          <p:nvPr/>
        </p:nvSpPr>
        <p:spPr>
          <a:xfrm>
            <a:off x="3027680" y="1778000"/>
            <a:ext cx="9895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6000" dirty="0"/>
              <a:t>Hvala na pažnji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246125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59EC-716D-4C52-A1C2-8C79B7667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2785" y="237192"/>
            <a:ext cx="8911687" cy="1280890"/>
          </a:xfrm>
        </p:spPr>
        <p:txBody>
          <a:bodyPr/>
          <a:lstStyle/>
          <a:p>
            <a:r>
              <a:rPr lang="en-US" dirty="0"/>
              <a:t>Mu</a:t>
            </a:r>
            <a:r>
              <a:rPr lang="sr-Latn-RS" dirty="0"/>
              <a:t>č</a:t>
            </a:r>
            <a:r>
              <a:rPr lang="en-US" dirty="0"/>
              <a:t>e vas </a:t>
            </a:r>
            <a:r>
              <a:rPr lang="en-US" dirty="0" err="1"/>
              <a:t>te</a:t>
            </a:r>
            <a:r>
              <a:rPr lang="sr-Latn-RS" dirty="0"/>
              <a:t>š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koferi</a:t>
            </a:r>
            <a:r>
              <a:rPr lang="en-US" dirty="0"/>
              <a:t>?</a:t>
            </a:r>
          </a:p>
        </p:txBody>
      </p:sp>
      <p:pic>
        <p:nvPicPr>
          <p:cNvPr id="4" name="Content Placeholder 3" descr="AdobeStock_102494932.jpeg">
            <a:extLst>
              <a:ext uri="{FF2B5EF4-FFF2-40B4-BE49-F238E27FC236}">
                <a16:creationId xmlns:a16="http://schemas.microsoft.com/office/drawing/2014/main" id="{1C5A40B6-49BB-4CFA-950F-6DB14BDDAF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2785" y="1518082"/>
            <a:ext cx="9081856" cy="5201636"/>
          </a:xfrm>
        </p:spPr>
      </p:pic>
    </p:spTree>
    <p:extLst>
      <p:ext uri="{BB962C8B-B14F-4D97-AF65-F5344CB8AC3E}">
        <p14:creationId xmlns:p14="http://schemas.microsoft.com/office/powerpoint/2010/main" val="370296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Резултат слика за elektricni kofer">
            <a:extLst>
              <a:ext uri="{FF2B5EF4-FFF2-40B4-BE49-F238E27FC236}">
                <a16:creationId xmlns:a16="http://schemas.microsoft.com/office/drawing/2014/main" id="{94EEEA49-2EAC-43B8-9FCF-E5A70C34FAC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320" y="2584469"/>
            <a:ext cx="6156960" cy="410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892ADB-4862-4901-B7B8-972842E09DC8}"/>
              </a:ext>
            </a:extLst>
          </p:cNvPr>
          <p:cNvSpPr txBox="1"/>
          <p:nvPr/>
        </p:nvSpPr>
        <p:spPr>
          <a:xfrm>
            <a:off x="2143760" y="1402080"/>
            <a:ext cx="4886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Imamo</a:t>
            </a:r>
            <a:r>
              <a:rPr lang="en-US" sz="3200" dirty="0"/>
              <a:t> re</a:t>
            </a:r>
            <a:r>
              <a:rPr lang="sr-Latn-RS" sz="3200" dirty="0"/>
              <a:t>š</a:t>
            </a:r>
            <a:r>
              <a:rPr lang="en-US" sz="3200" dirty="0" err="1"/>
              <a:t>enje</a:t>
            </a:r>
            <a:r>
              <a:rPr lang="en-US" sz="3200" dirty="0"/>
              <a:t> za vas!</a:t>
            </a:r>
            <a:endParaRPr lang="sr-Latn-R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44A9F4-9432-4BD6-AF77-A2E89B967A85}"/>
              </a:ext>
            </a:extLst>
          </p:cNvPr>
          <p:cNvSpPr txBox="1"/>
          <p:nvPr/>
        </p:nvSpPr>
        <p:spPr>
          <a:xfrm>
            <a:off x="3000653" y="2092026"/>
            <a:ext cx="384403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E-KOFER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44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A0B1D-6981-4F83-832A-0E1EDA194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err="1"/>
              <a:t>Anketa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B2572-B2D5-40AF-A605-4E5CCD099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4105" y="2932591"/>
            <a:ext cx="8915400" cy="3777622"/>
          </a:xfrm>
        </p:spPr>
        <p:txBody>
          <a:bodyPr/>
          <a:lstStyle/>
          <a:p>
            <a:r>
              <a:rPr lang="en-US" sz="2800" dirty="0" err="1"/>
              <a:t>Sproveli</a:t>
            </a:r>
            <a:r>
              <a:rPr lang="en-US" sz="2800" dirty="0"/>
              <a:t> </a:t>
            </a:r>
            <a:r>
              <a:rPr lang="en-US" sz="2800" dirty="0" err="1"/>
              <a:t>smo</a:t>
            </a:r>
            <a:r>
              <a:rPr lang="en-US" sz="2800" dirty="0"/>
              <a:t> </a:t>
            </a:r>
            <a:r>
              <a:rPr lang="en-US" sz="2800" dirty="0" err="1"/>
              <a:t>anketu</a:t>
            </a:r>
            <a:r>
              <a:rPr lang="en-US" sz="2800" dirty="0"/>
              <a:t> </a:t>
            </a:r>
            <a:r>
              <a:rPr lang="en-US" sz="2800" dirty="0" err="1"/>
              <a:t>nad</a:t>
            </a:r>
            <a:r>
              <a:rPr lang="en-US" sz="2800" dirty="0"/>
              <a:t> 55 </a:t>
            </a:r>
            <a:r>
              <a:rPr lang="en-US" sz="2800" dirty="0" err="1"/>
              <a:t>ispitanika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37 Mu</a:t>
            </a:r>
            <a:r>
              <a:rPr lang="sr-Latn-RS" sz="2800" dirty="0"/>
              <a:t>š</a:t>
            </a:r>
            <a:r>
              <a:rPr lang="en-US" sz="2800" dirty="0" err="1"/>
              <a:t>karaca</a:t>
            </a:r>
            <a:endParaRPr lang="en-US" sz="2800" dirty="0"/>
          </a:p>
          <a:p>
            <a:r>
              <a:rPr lang="en-US" sz="2800" dirty="0"/>
              <a:t>18 </a:t>
            </a:r>
            <a:r>
              <a:rPr lang="sr-Latn-RS" sz="2800" dirty="0"/>
              <a:t>Ž</a:t>
            </a:r>
            <a:r>
              <a:rPr lang="en-US" sz="2800" dirty="0" err="1"/>
              <a:t>ena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162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79A7C-F9DE-4BD1-A0C9-3BA7AB2E9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9575" y="576485"/>
            <a:ext cx="8911687" cy="1280890"/>
          </a:xfrm>
        </p:spPr>
        <p:txBody>
          <a:bodyPr/>
          <a:lstStyle/>
          <a:p>
            <a:r>
              <a:rPr lang="en-US" dirty="0"/>
              <a:t>Da li </a:t>
            </a:r>
            <a:r>
              <a:rPr lang="sr-Latn-RS" dirty="0"/>
              <a:t>č</a:t>
            </a:r>
            <a:r>
              <a:rPr lang="en-US" dirty="0" err="1"/>
              <a:t>esto</a:t>
            </a:r>
            <a:r>
              <a:rPr lang="en-US" dirty="0"/>
              <a:t> </a:t>
            </a:r>
            <a:r>
              <a:rPr lang="en-US" dirty="0" err="1"/>
              <a:t>putujete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2BEEB78-FCAC-4E35-9BC1-90AF3BBE99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5361388"/>
              </p:ext>
            </p:extLst>
          </p:nvPr>
        </p:nvGraphicFramePr>
        <p:xfrm>
          <a:off x="2589213" y="1619250"/>
          <a:ext cx="8915400" cy="429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6693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B79A8-6608-4D54-8AD2-B6260264A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Koja veličina Vam najviše odgovara?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258C117-CB36-4CC8-B19B-20450D87F1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138902"/>
              </p:ext>
            </p:extLst>
          </p:nvPr>
        </p:nvGraphicFramePr>
        <p:xfrm>
          <a:off x="1866900" y="1666875"/>
          <a:ext cx="9915525" cy="471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1304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5DA25-EE63-4FE6-AC71-4528D6302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Koja boja Vam se najviše dopada?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754DF2E-1408-4412-950E-09456EDF89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20154"/>
              </p:ext>
            </p:extLst>
          </p:nvPr>
        </p:nvGraphicFramePr>
        <p:xfrm>
          <a:off x="1619250" y="1685925"/>
          <a:ext cx="10258425" cy="481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8910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350BE-7F22-4D2F-B861-2E1515443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0251" y="624110"/>
            <a:ext cx="9504362" cy="1280890"/>
          </a:xfrm>
        </p:spPr>
        <p:txBody>
          <a:bodyPr/>
          <a:lstStyle/>
          <a:p>
            <a:r>
              <a:rPr lang="sr-Latn-RS" dirty="0"/>
              <a:t>Koji materijal bi bio idealan za vas kofer?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8548B56-71FF-487E-A274-6745F1D828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369349"/>
              </p:ext>
            </p:extLst>
          </p:nvPr>
        </p:nvGraphicFramePr>
        <p:xfrm>
          <a:off x="687386" y="1333500"/>
          <a:ext cx="11199814" cy="521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5055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FB3B4-42B0-4024-A6BB-EF7205BE4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1788" y="376460"/>
            <a:ext cx="9752012" cy="1280890"/>
          </a:xfrm>
        </p:spPr>
        <p:txBody>
          <a:bodyPr/>
          <a:lstStyle/>
          <a:p>
            <a:r>
              <a:rPr lang="sr-Latn-RS" dirty="0"/>
              <a:t>Da  li želite da imate ugradjen čip u kofer?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177105-EAEC-4E7C-80D3-ADEBFAA309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450851"/>
              </p:ext>
            </p:extLst>
          </p:nvPr>
        </p:nvGraphicFramePr>
        <p:xfrm>
          <a:off x="838200" y="1371601"/>
          <a:ext cx="11115675" cy="5191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988116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205</TotalTime>
  <Words>158</Words>
  <Application>Microsoft Office PowerPoint</Application>
  <PresentationFormat>Widescreen</PresentationFormat>
  <Paragraphs>29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Century Gothic</vt:lpstr>
      <vt:lpstr>Wingdings 3</vt:lpstr>
      <vt:lpstr>Wisp</vt:lpstr>
      <vt:lpstr>SEMINARSKI RAD  UVOD U INFORMACIONI I FINANSIJSKI INŽENJERING</vt:lpstr>
      <vt:lpstr>Muče vas teški koferi?</vt:lpstr>
      <vt:lpstr>PowerPoint Presentation</vt:lpstr>
      <vt:lpstr>Anketa</vt:lpstr>
      <vt:lpstr>Da li često putujete? </vt:lpstr>
      <vt:lpstr>Koja veličina Vam najviše odgovara?</vt:lpstr>
      <vt:lpstr>Koja boja Vam se najviše dopada?</vt:lpstr>
      <vt:lpstr>Koji materijal bi bio idealan za vas kofer?</vt:lpstr>
      <vt:lpstr>Da  li želite da imate ugradjen čip u kofer?</vt:lpstr>
      <vt:lpstr>Od kog materijala želite da Vam budu  napravljeni točkići?</vt:lpstr>
      <vt:lpstr>Koji Vam je željeni broj pregrada?</vt:lpstr>
      <vt:lpstr>Da li Vam je potreban ovaj kofer?</vt:lpstr>
      <vt:lpstr>Koji prevoz najčešće koristite? </vt:lpstr>
      <vt:lpstr>Zašto putujete?</vt:lpstr>
      <vt:lpstr>Najčešće destinacije koje posećujete?</vt:lpstr>
      <vt:lpstr>Trajanje boravka?</vt:lpstr>
      <vt:lpstr>Da li volite da putujete?</vt:lpstr>
      <vt:lpstr>Gde biste više voleli da je ulaz za punjenje?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 - KOFER</dc:title>
  <dc:creator>Bogdan</dc:creator>
  <cp:lastModifiedBy>Bogdan</cp:lastModifiedBy>
  <cp:revision>12</cp:revision>
  <dcterms:created xsi:type="dcterms:W3CDTF">2020-01-17T11:06:03Z</dcterms:created>
  <dcterms:modified xsi:type="dcterms:W3CDTF">2020-01-30T13:38:31Z</dcterms:modified>
</cp:coreProperties>
</file>