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9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6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0" autoAdjust="0"/>
  </p:normalViewPr>
  <p:slideViewPr>
    <p:cSldViewPr snapToGrid="0" snapToObjects="1">
      <p:cViewPr varScale="1">
        <p:scale>
          <a:sx n="102" d="100"/>
          <a:sy n="102" d="100"/>
        </p:scale>
        <p:origin x="18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imir Dimitrieski" userId="83422ecfb98e9ead" providerId="LiveId" clId="{9B4773F7-0ACF-4896-BB89-B5D4C0C33508}"/>
    <pc:docChg chg="custSel modSld">
      <pc:chgData name="Vladimir Dimitrieski" userId="83422ecfb98e9ead" providerId="LiveId" clId="{9B4773F7-0ACF-4896-BB89-B5D4C0C33508}" dt="2021-02-25T08:21:47.268" v="6" actId="313"/>
      <pc:docMkLst>
        <pc:docMk/>
      </pc:docMkLst>
      <pc:sldChg chg="modSp mod">
        <pc:chgData name="Vladimir Dimitrieski" userId="83422ecfb98e9ead" providerId="LiveId" clId="{9B4773F7-0ACF-4896-BB89-B5D4C0C33508}" dt="2021-02-25T08:19:16.892" v="1" actId="113"/>
        <pc:sldMkLst>
          <pc:docMk/>
          <pc:sldMk cId="2057735218" sldId="267"/>
        </pc:sldMkLst>
        <pc:spChg chg="mod">
          <ac:chgData name="Vladimir Dimitrieski" userId="83422ecfb98e9ead" providerId="LiveId" clId="{9B4773F7-0ACF-4896-BB89-B5D4C0C33508}" dt="2021-02-25T08:19:16.892" v="1" actId="113"/>
          <ac:spMkLst>
            <pc:docMk/>
            <pc:sldMk cId="2057735218" sldId="267"/>
            <ac:spMk id="3" creationId="{00000000-0000-0000-0000-000000000000}"/>
          </ac:spMkLst>
        </pc:spChg>
      </pc:sldChg>
      <pc:sldChg chg="modSp mod">
        <pc:chgData name="Vladimir Dimitrieski" userId="83422ecfb98e9ead" providerId="LiveId" clId="{9B4773F7-0ACF-4896-BB89-B5D4C0C33508}" dt="2021-02-22T18:57:34.123" v="0" actId="33524"/>
        <pc:sldMkLst>
          <pc:docMk/>
          <pc:sldMk cId="480291625" sldId="269"/>
        </pc:sldMkLst>
        <pc:spChg chg="mod">
          <ac:chgData name="Vladimir Dimitrieski" userId="83422ecfb98e9ead" providerId="LiveId" clId="{9B4773F7-0ACF-4896-BB89-B5D4C0C33508}" dt="2021-02-22T18:57:34.123" v="0" actId="33524"/>
          <ac:spMkLst>
            <pc:docMk/>
            <pc:sldMk cId="480291625" sldId="269"/>
            <ac:spMk id="3" creationId="{00000000-0000-0000-0000-000000000000}"/>
          </ac:spMkLst>
        </pc:spChg>
      </pc:sldChg>
      <pc:sldChg chg="modSp mod">
        <pc:chgData name="Vladimir Dimitrieski" userId="83422ecfb98e9ead" providerId="LiveId" clId="{9B4773F7-0ACF-4896-BB89-B5D4C0C33508}" dt="2021-02-25T08:20:05.005" v="2" actId="6549"/>
        <pc:sldMkLst>
          <pc:docMk/>
          <pc:sldMk cId="3878782584" sldId="273"/>
        </pc:sldMkLst>
        <pc:spChg chg="mod">
          <ac:chgData name="Vladimir Dimitrieski" userId="83422ecfb98e9ead" providerId="LiveId" clId="{9B4773F7-0ACF-4896-BB89-B5D4C0C33508}" dt="2021-02-25T08:20:05.005" v="2" actId="6549"/>
          <ac:spMkLst>
            <pc:docMk/>
            <pc:sldMk cId="3878782584" sldId="273"/>
            <ac:spMk id="3" creationId="{00000000-0000-0000-0000-000000000000}"/>
          </ac:spMkLst>
        </pc:spChg>
      </pc:sldChg>
      <pc:sldChg chg="modSp mod">
        <pc:chgData name="Vladimir Dimitrieski" userId="83422ecfb98e9ead" providerId="LiveId" clId="{9B4773F7-0ACF-4896-BB89-B5D4C0C33508}" dt="2021-02-25T08:21:47.268" v="6" actId="313"/>
        <pc:sldMkLst>
          <pc:docMk/>
          <pc:sldMk cId="3590669903" sldId="283"/>
        </pc:sldMkLst>
        <pc:spChg chg="mod">
          <ac:chgData name="Vladimir Dimitrieski" userId="83422ecfb98e9ead" providerId="LiveId" clId="{9B4773F7-0ACF-4896-BB89-B5D4C0C33508}" dt="2021-02-25T08:21:47.268" v="6" actId="313"/>
          <ac:spMkLst>
            <pc:docMk/>
            <pc:sldMk cId="3590669903" sldId="283"/>
            <ac:spMk id="5" creationId="{00000000-0000-0000-0000-000000000000}"/>
          </ac:spMkLst>
        </pc:spChg>
      </pc:sldChg>
      <pc:sldChg chg="modSp mod">
        <pc:chgData name="Vladimir Dimitrieski" userId="83422ecfb98e9ead" providerId="LiveId" clId="{9B4773F7-0ACF-4896-BB89-B5D4C0C33508}" dt="2021-02-25T08:20:50.432" v="4" actId="20577"/>
        <pc:sldMkLst>
          <pc:docMk/>
          <pc:sldMk cId="1372736562" sldId="285"/>
        </pc:sldMkLst>
        <pc:spChg chg="mod">
          <ac:chgData name="Vladimir Dimitrieski" userId="83422ecfb98e9ead" providerId="LiveId" clId="{9B4773F7-0ACF-4896-BB89-B5D4C0C33508}" dt="2021-02-25T08:20:50.432" v="4" actId="20577"/>
          <ac:spMkLst>
            <pc:docMk/>
            <pc:sldMk cId="1372736562" sldId="28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247B8-52D3-E040-890F-3476E38F981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23A9D-D4F6-D94A-AC79-4358DAC2A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1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3A9D-D4F6-D94A-AC79-4358DAC2A7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0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3A9D-D4F6-D94A-AC79-4358DAC2A7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0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895" y="1371600"/>
            <a:ext cx="8925879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dirty="0" err="1"/>
              <a:t>Chapter</a:t>
            </a:r>
            <a:r>
              <a:rPr lang="it-IT" dirty="0"/>
              <a:t>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895" y="1343062"/>
            <a:ext cx="6729831" cy="604249"/>
          </a:xfr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Chapter X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9895" y="3298825"/>
            <a:ext cx="8925879" cy="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9781608458820 brambill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29" y="3400108"/>
            <a:ext cx="2325845" cy="287075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6363939"/>
            <a:ext cx="9144000" cy="4987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71249" y="3400108"/>
            <a:ext cx="6528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/>
              <a:t>Teaching</a:t>
            </a:r>
            <a:r>
              <a:rPr lang="it-IT" sz="2000" dirty="0"/>
              <a:t> </a:t>
            </a:r>
            <a:r>
              <a:rPr lang="it-IT" sz="2000" dirty="0" err="1"/>
              <a:t>material</a:t>
            </a:r>
            <a:r>
              <a:rPr lang="it-IT" sz="2000" dirty="0"/>
              <a:t> for the book</a:t>
            </a:r>
          </a:p>
          <a:p>
            <a:r>
              <a:rPr lang="it-IT" sz="2000" b="1" dirty="0"/>
              <a:t>Model-</a:t>
            </a:r>
            <a:r>
              <a:rPr lang="it-IT" sz="2000" b="1" dirty="0" err="1"/>
              <a:t>Driven</a:t>
            </a:r>
            <a:r>
              <a:rPr lang="it-IT" sz="2000" b="1" dirty="0"/>
              <a:t> Software </a:t>
            </a:r>
            <a:r>
              <a:rPr lang="it-IT" sz="2000" b="1" dirty="0" err="1"/>
              <a:t>Engineering</a:t>
            </a:r>
            <a:r>
              <a:rPr lang="it-IT" sz="2000" b="1" dirty="0"/>
              <a:t> in </a:t>
            </a:r>
            <a:r>
              <a:rPr lang="it-IT" sz="2000" b="1" dirty="0" err="1"/>
              <a:t>Practice</a:t>
            </a:r>
            <a:endParaRPr lang="it-IT" sz="2000" b="1" dirty="0"/>
          </a:p>
          <a:p>
            <a:r>
              <a:rPr lang="it-IT" sz="2000" dirty="0"/>
              <a:t>by Marco Brambilla, Jordi </a:t>
            </a:r>
            <a:r>
              <a:rPr lang="it-IT" sz="2000" dirty="0" err="1"/>
              <a:t>Cabot</a:t>
            </a:r>
            <a:r>
              <a:rPr lang="it-IT" sz="2000" dirty="0"/>
              <a:t>, Manuel </a:t>
            </a:r>
            <a:r>
              <a:rPr lang="it-IT" sz="2000" dirty="0" err="1"/>
              <a:t>Wimmer</a:t>
            </a:r>
            <a:r>
              <a:rPr lang="it-IT" sz="2000" dirty="0"/>
              <a:t>.</a:t>
            </a:r>
          </a:p>
          <a:p>
            <a:r>
              <a:rPr lang="it-IT" sz="2000" dirty="0"/>
              <a:t>Morgan &amp; </a:t>
            </a:r>
            <a:r>
              <a:rPr lang="it-IT" sz="2000" dirty="0" err="1"/>
              <a:t>Claypool</a:t>
            </a:r>
            <a:r>
              <a:rPr lang="it-IT" sz="2000" dirty="0"/>
              <a:t>, USA, 2012.</a:t>
            </a:r>
            <a:endParaRPr lang="en-US" sz="200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996863" y="6407280"/>
            <a:ext cx="2583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 err="1">
                <a:solidFill>
                  <a:schemeClr val="bg1"/>
                </a:solidFill>
              </a:rPr>
              <a:t>www.mdse-book.com</a:t>
            </a:r>
            <a:endParaRPr lang="it-IT" sz="1800" b="1" dirty="0">
              <a:solidFill>
                <a:schemeClr val="bg1"/>
              </a:solidFill>
            </a:endParaRPr>
          </a:p>
        </p:txBody>
      </p:sp>
      <p:pic>
        <p:nvPicPr>
          <p:cNvPr id="20" name="Picture 19" descr="morgan-claypool-logo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06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895" y="1371600"/>
            <a:ext cx="8925879" cy="271201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dirty="0"/>
              <a:t>Intermediate TITLE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9895" y="4083615"/>
            <a:ext cx="8925879" cy="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6363939"/>
            <a:ext cx="9144000" cy="4987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996863" y="6407280"/>
            <a:ext cx="2583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 err="1">
                <a:solidFill>
                  <a:schemeClr val="bg1"/>
                </a:solidFill>
              </a:rPr>
              <a:t>www.mdse-book.com</a:t>
            </a:r>
            <a:endParaRPr lang="it-IT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9781608458820 brambill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11" y="5412977"/>
            <a:ext cx="1119764" cy="138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5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rgbClr val="CF6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rgbClr val="CF6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it-IT" dirty="0"/>
              <a:t>Code Generation: Scope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0" y="1600200"/>
            <a:ext cx="9144000" cy="4575175"/>
            <a:chOff x="0" y="960"/>
            <a:chExt cx="5760" cy="288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960"/>
              <a:ext cx="5760" cy="2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0" y="959"/>
              <a:ext cx="5764" cy="2887"/>
            </a:xfrm>
            <a:custGeom>
              <a:avLst/>
              <a:gdLst>
                <a:gd name="T0" fmla="*/ 0 w 15559"/>
                <a:gd name="T1" fmla="*/ 7786 h 7786"/>
                <a:gd name="T2" fmla="*/ 0 w 15559"/>
                <a:gd name="T3" fmla="*/ 7786 h 7786"/>
                <a:gd name="T4" fmla="*/ 15559 w 15559"/>
                <a:gd name="T5" fmla="*/ 7786 h 7786"/>
                <a:gd name="T6" fmla="*/ 15559 w 15559"/>
                <a:gd name="T7" fmla="*/ 0 h 7786"/>
                <a:gd name="T8" fmla="*/ 0 w 15559"/>
                <a:gd name="T9" fmla="*/ 0 h 7786"/>
                <a:gd name="T10" fmla="*/ 0 w 15559"/>
                <a:gd name="T11" fmla="*/ 7786 h 7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59" h="7786">
                  <a:moveTo>
                    <a:pt x="0" y="7786"/>
                  </a:moveTo>
                  <a:lnTo>
                    <a:pt x="0" y="7786"/>
                  </a:lnTo>
                  <a:lnTo>
                    <a:pt x="15559" y="7786"/>
                  </a:lnTo>
                  <a:lnTo>
                    <a:pt x="15559" y="0"/>
                  </a:lnTo>
                  <a:lnTo>
                    <a:pt x="0" y="0"/>
                  </a:lnTo>
                  <a:lnTo>
                    <a:pt x="0" y="778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59"/>
              <a:ext cx="5764" cy="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581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92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363939"/>
            <a:ext cx="9144000" cy="4987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688079" y="6398197"/>
            <a:ext cx="6002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Marco Brambilla, </a:t>
            </a:r>
            <a:r>
              <a:rPr lang="en-US" sz="1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Jordi</a:t>
            </a:r>
            <a:r>
              <a:rPr lang="en-US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Cabot, Manuel </a:t>
            </a:r>
            <a:r>
              <a:rPr lang="en-US" sz="1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Wimmer</a:t>
            </a:r>
            <a:r>
              <a:rPr lang="en-US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algn="r"/>
            <a:r>
              <a:rPr lang="en-US" sz="12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Model-Driven Software Engineering In Practice</a:t>
            </a:r>
            <a:r>
              <a:rPr lang="en-US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 Morgan &amp; Claypool 2012.</a:t>
            </a:r>
          </a:p>
        </p:txBody>
      </p:sp>
      <p:pic>
        <p:nvPicPr>
          <p:cNvPr id="11" name="Picture 10" descr="9781608458820 brambilla.jp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71" y="6419593"/>
            <a:ext cx="338974" cy="4183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70" r:id="rId2"/>
    <p:sldLayoutId id="2147483962" r:id="rId3"/>
    <p:sldLayoutId id="2147483964" r:id="rId4"/>
    <p:sldLayoutId id="2147483965" r:id="rId5"/>
    <p:sldLayoutId id="2147483966" r:id="rId6"/>
    <p:sldLayoutId id="2147483968" r:id="rId7"/>
    <p:sldLayoutId id="2147483969" r:id="rId8"/>
    <p:sldLayoutId id="2147483973" r:id="rId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se-book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mazon.com/gp/product/1608458822/ref=as_li_tf_tl?ie=UTF8&amp;camp=1789&amp;creative=9325&amp;creativeASIN=1608458822&amp;linkCode=as2&amp;tag=marbramoddris-20" TargetMode="External"/><Relationship Id="rId4" Type="http://schemas.openxmlformats.org/officeDocument/2006/relationships/hyperlink" Target="http://www.morganclaypoo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9895" y="1371600"/>
            <a:ext cx="8925879" cy="1927225"/>
          </a:xfrm>
        </p:spPr>
        <p:txBody>
          <a:bodyPr/>
          <a:lstStyle/>
          <a:p>
            <a:r>
              <a:rPr lang="en-US" sz="4800" dirty="0"/>
              <a:t>MDSE Use Cases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9895" y="1343062"/>
            <a:ext cx="6729831" cy="604249"/>
          </a:xfrm>
        </p:spPr>
        <p:txBody>
          <a:bodyPr/>
          <a:lstStyle/>
          <a:p>
            <a:r>
              <a:rPr lang="en-US" dirty="0"/>
              <a:t>Chapter #3</a:t>
            </a:r>
          </a:p>
        </p:txBody>
      </p:sp>
    </p:spTree>
    <p:extLst>
      <p:ext uri="{BB962C8B-B14F-4D97-AF65-F5344CB8AC3E}">
        <p14:creationId xmlns:p14="http://schemas.microsoft.com/office/powerpoint/2010/main" val="288194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Executable</a:t>
            </a:r>
            <a:r>
              <a:rPr lang="it-IT" dirty="0"/>
              <a:t> </a:t>
            </a:r>
            <a:r>
              <a:rPr lang="it-IT" dirty="0" err="1"/>
              <a:t>models</a:t>
            </a:r>
            <a:endParaRPr lang="en-I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popular: Executable UML models</a:t>
            </a:r>
          </a:p>
          <a:p>
            <a:r>
              <a:rPr lang="en-US" dirty="0"/>
              <a:t>Executable UML development method (</a:t>
            </a:r>
            <a:r>
              <a:rPr lang="en-US" dirty="0" err="1"/>
              <a:t>xUML</a:t>
            </a:r>
            <a:r>
              <a:rPr lang="en-US" dirty="0"/>
              <a:t>) initially proposed by Steve Mellor </a:t>
            </a:r>
          </a:p>
          <a:p>
            <a:r>
              <a:rPr lang="en-US" dirty="0"/>
              <a:t>Based on an action language (kind of imperative </a:t>
            </a:r>
            <a:r>
              <a:rPr lang="en-US" dirty="0" err="1"/>
              <a:t>pseudocode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Current standards</a:t>
            </a:r>
          </a:p>
          <a:p>
            <a:pPr lvl="1"/>
            <a:r>
              <a:rPr lang="en-US" dirty="0"/>
              <a:t>Foundational Subset for Executable UML Models (</a:t>
            </a:r>
            <a:r>
              <a:rPr lang="en-US" dirty="0" err="1"/>
              <a:t>fUML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Action language is the Action Language for </a:t>
            </a:r>
            <a:r>
              <a:rPr lang="en-US" dirty="0" err="1"/>
              <a:t>fUML</a:t>
            </a:r>
            <a:r>
              <a:rPr lang="en-US" dirty="0"/>
              <a:t> (Alf)</a:t>
            </a:r>
          </a:p>
          <a:p>
            <a:pPr lvl="2"/>
            <a:r>
              <a:rPr lang="en-US" dirty="0"/>
              <a:t>basically, a textual notation for UML behaviors that can be attached to a UML model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91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Executable</a:t>
            </a:r>
            <a:r>
              <a:rPr lang="it-IT" dirty="0"/>
              <a:t> </a:t>
            </a:r>
            <a:r>
              <a:rPr lang="it-IT" dirty="0" err="1"/>
              <a:t>models</a:t>
            </a:r>
            <a:r>
              <a:rPr lang="it-IT" dirty="0"/>
              <a:t>: 2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approaches</a:t>
            </a:r>
            <a:endParaRPr lang="en-I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Code generation</a:t>
            </a:r>
            <a:r>
              <a:rPr lang="en-US" dirty="0"/>
              <a:t>: generating running code from a higher level model in order to create a working application</a:t>
            </a:r>
          </a:p>
          <a:p>
            <a:pPr lvl="1"/>
            <a:r>
              <a:rPr lang="en-US" dirty="0"/>
              <a:t>by means of a rule-based template engine</a:t>
            </a:r>
          </a:p>
          <a:p>
            <a:pPr lvl="1"/>
            <a:r>
              <a:rPr lang="en-US" dirty="0"/>
              <a:t>common IDE tools can be used to render the source code produced</a:t>
            </a:r>
          </a:p>
          <a:p>
            <a:endParaRPr lang="en-US" dirty="0"/>
          </a:p>
          <a:p>
            <a:r>
              <a:rPr lang="en-US" b="1" dirty="0"/>
              <a:t>Model interpretation</a:t>
            </a:r>
            <a:r>
              <a:rPr lang="en-US" dirty="0"/>
              <a:t>: interpreting the models and making them run</a:t>
            </a:r>
          </a:p>
          <a:p>
            <a:endParaRPr lang="en-US" dirty="0"/>
          </a:p>
          <a:p>
            <a:r>
              <a:rPr lang="en-US" dirty="0"/>
              <a:t>Non-empty intersection between the two options</a:t>
            </a:r>
          </a:p>
        </p:txBody>
      </p:sp>
    </p:spTree>
    <p:extLst>
      <p:ext uri="{BB962C8B-B14F-4D97-AF65-F5344CB8AC3E}">
        <p14:creationId xmlns:p14="http://schemas.microsoft.com/office/powerpoint/2010/main" val="4182267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Code Generation</a:t>
            </a:r>
            <a:endParaRPr lang="en-I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generating running code from higher level models</a:t>
            </a:r>
          </a:p>
          <a:p>
            <a:pPr lvl="1"/>
            <a:r>
              <a:rPr lang="en-US" dirty="0"/>
              <a:t>Like compilers producing executable binary files from source code</a:t>
            </a:r>
          </a:p>
          <a:p>
            <a:pPr lvl="1"/>
            <a:r>
              <a:rPr lang="en-US" dirty="0"/>
              <a:t>Also known as model compilers</a:t>
            </a:r>
          </a:p>
          <a:p>
            <a:endParaRPr lang="en-US" dirty="0"/>
          </a:p>
          <a:p>
            <a:r>
              <a:rPr lang="en-US" dirty="0"/>
              <a:t>Once the source code is generated state-of-the-art IDEs can be used to manipulate the code</a:t>
            </a:r>
          </a:p>
        </p:txBody>
      </p:sp>
    </p:spTree>
    <p:extLst>
      <p:ext uri="{BB962C8B-B14F-4D97-AF65-F5344CB8AC3E}">
        <p14:creationId xmlns:p14="http://schemas.microsoft.com/office/powerpoint/2010/main" val="55001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Code Generation: Scope</a:t>
            </a:r>
            <a:endParaRPr lang="en-IE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0" y="1600200"/>
            <a:ext cx="9144000" cy="4575175"/>
            <a:chOff x="0" y="960"/>
            <a:chExt cx="5760" cy="2882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960"/>
              <a:ext cx="5760" cy="2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0" y="959"/>
              <a:ext cx="5764" cy="2887"/>
            </a:xfrm>
            <a:custGeom>
              <a:avLst/>
              <a:gdLst>
                <a:gd name="T0" fmla="*/ 0 w 15559"/>
                <a:gd name="T1" fmla="*/ 7786 h 7786"/>
                <a:gd name="T2" fmla="*/ 0 w 15559"/>
                <a:gd name="T3" fmla="*/ 7786 h 7786"/>
                <a:gd name="T4" fmla="*/ 15559 w 15559"/>
                <a:gd name="T5" fmla="*/ 7786 h 7786"/>
                <a:gd name="T6" fmla="*/ 15559 w 15559"/>
                <a:gd name="T7" fmla="*/ 0 h 7786"/>
                <a:gd name="T8" fmla="*/ 0 w 15559"/>
                <a:gd name="T9" fmla="*/ 0 h 7786"/>
                <a:gd name="T10" fmla="*/ 0 w 15559"/>
                <a:gd name="T11" fmla="*/ 7786 h 7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59" h="7786">
                  <a:moveTo>
                    <a:pt x="0" y="7786"/>
                  </a:moveTo>
                  <a:lnTo>
                    <a:pt x="0" y="7786"/>
                  </a:lnTo>
                  <a:lnTo>
                    <a:pt x="15559" y="7786"/>
                  </a:lnTo>
                  <a:lnTo>
                    <a:pt x="15559" y="0"/>
                  </a:lnTo>
                  <a:lnTo>
                    <a:pt x="0" y="0"/>
                  </a:lnTo>
                  <a:lnTo>
                    <a:pt x="0" y="778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59"/>
              <a:ext cx="5764" cy="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360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Code Generation: Benefits</a:t>
            </a:r>
            <a:endParaRPr lang="en-I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Separation of modeling and execution</a:t>
            </a:r>
          </a:p>
          <a:p>
            <a:r>
              <a:rPr lang="en-US" dirty="0"/>
              <a:t>Multi-platform generation</a:t>
            </a:r>
          </a:p>
          <a:p>
            <a:r>
              <a:rPr lang="en-US" dirty="0"/>
              <a:t>Generators simpler than interpreters</a:t>
            </a:r>
          </a:p>
          <a:p>
            <a:r>
              <a:rPr lang="en-US" dirty="0"/>
              <a:t>Reuse of existing </a:t>
            </a:r>
            <a:r>
              <a:rPr lang="en-US" dirty="0" err="1"/>
              <a:t>artefacts</a:t>
            </a:r>
            <a:endParaRPr lang="en-US" dirty="0"/>
          </a:p>
          <a:p>
            <a:r>
              <a:rPr lang="en-US" dirty="0"/>
              <a:t>Adaptation to enterprise policies</a:t>
            </a:r>
          </a:p>
          <a:p>
            <a:r>
              <a:rPr lang="en-US" dirty="0"/>
              <a:t>Better performances</a:t>
            </a:r>
          </a:p>
          <a:p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8782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Code Generation: </a:t>
            </a:r>
            <a:r>
              <a:rPr lang="it-IT" dirty="0" err="1"/>
              <a:t>Partial</a:t>
            </a:r>
            <a:r>
              <a:rPr lang="it-IT" dirty="0"/>
              <a:t> Generation</a:t>
            </a:r>
            <a:endParaRPr lang="en-I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Input models are not complete &amp; code generator is not smart enough to derive or guess the missing information</a:t>
            </a:r>
          </a:p>
          <a:p>
            <a:r>
              <a:rPr lang="en-US" dirty="0"/>
              <a:t>Programmers will need to complete the code manually</a:t>
            </a:r>
            <a:endParaRPr lang="en-US" b="1" dirty="0"/>
          </a:p>
          <a:p>
            <a:r>
              <a:rPr lang="en-US" b="1" dirty="0"/>
              <a:t>Caution! </a:t>
            </a:r>
            <a:r>
              <a:rPr lang="en-US" dirty="0"/>
              <a:t>Breaking the generation cycle is dangerous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Solutions:</a:t>
            </a:r>
          </a:p>
          <a:p>
            <a:r>
              <a:rPr lang="en-US" dirty="0"/>
              <a:t>Defining protected areas in the code, which are the ones to be manually edited by the developer</a:t>
            </a:r>
          </a:p>
          <a:p>
            <a:r>
              <a:rPr lang="en-US" dirty="0"/>
              <a:t>Using round-trip engineering tools (not many available)</a:t>
            </a:r>
          </a:p>
          <a:p>
            <a:r>
              <a:rPr lang="en-US" dirty="0"/>
              <a:t>Better to do complete generation of parts of the system instead of partial generation of the full system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85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Code Generation: </a:t>
            </a:r>
            <a:r>
              <a:rPr lang="it-IT" dirty="0" err="1"/>
              <a:t>Turing</a:t>
            </a:r>
            <a:r>
              <a:rPr lang="it-IT" dirty="0"/>
              <a:t> test</a:t>
            </a:r>
            <a:endParaRPr lang="en-I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human judge examines the code generated by one programmer and one code-generation tool for the same formal specification. If the judge cannot reliably tell the tool from the human, the tool is said to have passed the test</a:t>
            </a:r>
          </a:p>
        </p:txBody>
      </p:sp>
    </p:spTree>
    <p:extLst>
      <p:ext uri="{BB962C8B-B14F-4D97-AF65-F5344CB8AC3E}">
        <p14:creationId xmlns:p14="http://schemas.microsoft.com/office/powerpoint/2010/main" val="159195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 </a:t>
            </a:r>
            <a:r>
              <a:rPr lang="it-IT" dirty="0" err="1"/>
              <a:t>interpretation</a:t>
            </a:r>
            <a:endParaRPr lang="en-I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generic engine parses and executes the model on-the-fly using an interpretation approach</a:t>
            </a:r>
          </a:p>
          <a:p>
            <a:endParaRPr lang="en-US" dirty="0"/>
          </a:p>
          <a:p>
            <a:r>
              <a:rPr lang="en-US" dirty="0"/>
              <a:t>Benefits</a:t>
            </a:r>
          </a:p>
          <a:p>
            <a:pPr lvl="1">
              <a:defRPr/>
            </a:pPr>
            <a:r>
              <a:rPr lang="en-US" dirty="0"/>
              <a:t>Faster changes &amp; Transparent (re)deployment</a:t>
            </a:r>
          </a:p>
          <a:p>
            <a:pPr lvl="1"/>
            <a:r>
              <a:rPr lang="en-US" dirty="0"/>
              <a:t>Better portability (if the vendor supports several platforms)</a:t>
            </a:r>
          </a:p>
          <a:p>
            <a:pPr lvl="1"/>
            <a:r>
              <a:rPr lang="en-US" dirty="0"/>
              <a:t>The model is the code. Easier model debugging</a:t>
            </a:r>
          </a:p>
          <a:p>
            <a:pPr lvl="1"/>
            <a:r>
              <a:rPr lang="en-US" dirty="0"/>
              <a:t>No deployment</a:t>
            </a:r>
          </a:p>
          <a:p>
            <a:pPr lvl="1"/>
            <a:r>
              <a:rPr lang="en-US" dirty="0"/>
              <a:t>Updates of the model at runtime</a:t>
            </a:r>
          </a:p>
          <a:p>
            <a:pPr lvl="1"/>
            <a:r>
              <a:rPr lang="en-US" dirty="0"/>
              <a:t>Higher level abstraction of the system (implemented by the interpreter)</a:t>
            </a:r>
          </a:p>
          <a:p>
            <a:pPr lvl="1"/>
            <a:r>
              <a:rPr lang="en-US" dirty="0"/>
              <a:t>Updates in the interpreter may result in automatic improvements of your software</a:t>
            </a:r>
          </a:p>
          <a:p>
            <a:pPr lvl="2"/>
            <a:endParaRPr lang="en-US" dirty="0"/>
          </a:p>
          <a:p>
            <a:r>
              <a:rPr lang="en-US" dirty="0"/>
              <a:t>Danger of becoming dependent of the application vendor. Limited influence in the –</a:t>
            </a:r>
            <a:r>
              <a:rPr lang="en-US" dirty="0" err="1"/>
              <a:t>ities</a:t>
            </a:r>
            <a:r>
              <a:rPr lang="en-US" dirty="0"/>
              <a:t> of the SW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78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Generation and </a:t>
            </a:r>
            <a:r>
              <a:rPr lang="it-IT" dirty="0" err="1"/>
              <a:t>interpretation</a:t>
            </a:r>
            <a:endParaRPr lang="en-I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be used together in the same process</a:t>
            </a:r>
          </a:p>
          <a:p>
            <a:pPr lvl="1"/>
            <a:r>
              <a:rPr lang="en-US" dirty="0"/>
              <a:t>Interpretation at early prototyping / debugging time</a:t>
            </a:r>
          </a:p>
          <a:p>
            <a:pPr lvl="1"/>
            <a:r>
              <a:rPr lang="en-US" dirty="0"/>
              <a:t>Generation for production and deployment</a:t>
            </a:r>
          </a:p>
          <a:p>
            <a:r>
              <a:rPr lang="en-US" dirty="0"/>
              <a:t>Hybrid solutions are possible:</a:t>
            </a:r>
          </a:p>
          <a:p>
            <a:pPr lvl="1"/>
            <a:r>
              <a:rPr lang="en-US" dirty="0"/>
              <a:t>Model interpretation based on internal code generation implementation</a:t>
            </a:r>
          </a:p>
          <a:p>
            <a:pPr lvl="1"/>
            <a:r>
              <a:rPr lang="en-US" dirty="0"/>
              <a:t>Code generation that relies on predefined, configurable components / framework at runtime. The generated code is e.g., XML descriptor / configurations of the components</a:t>
            </a:r>
          </a:p>
        </p:txBody>
      </p:sp>
    </p:spTree>
    <p:extLst>
      <p:ext uri="{BB962C8B-B14F-4D97-AF65-F5344CB8AC3E}">
        <p14:creationId xmlns:p14="http://schemas.microsoft.com/office/powerpoint/2010/main" val="1372736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USE CASE2 – Systems </a:t>
            </a:r>
            <a:r>
              <a:rPr lang="it-IT" dirty="0" err="1"/>
              <a:t>interoperability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0163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MDSE </a:t>
            </a:r>
            <a:r>
              <a:rPr lang="it-IT" dirty="0" err="1"/>
              <a:t>goes</a:t>
            </a:r>
            <a:r>
              <a:rPr lang="it-IT" dirty="0"/>
              <a:t> far </a:t>
            </a:r>
            <a:r>
              <a:rPr lang="it-IT" dirty="0" err="1"/>
              <a:t>beyond</a:t>
            </a:r>
            <a:r>
              <a:rPr lang="it-IT" dirty="0"/>
              <a:t> code-generation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32761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Interoperability</a:t>
            </a:r>
            <a:endParaRPr lang="en-I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Ability of two or more systems to exchange information (IEEE)</a:t>
            </a:r>
          </a:p>
          <a:p>
            <a:endParaRPr lang="en-US" dirty="0"/>
          </a:p>
          <a:p>
            <a:r>
              <a:rPr lang="en-US" dirty="0"/>
              <a:t>Needed for collaborative work (e.g. using different tools), tool and language evolution, system integration…</a:t>
            </a:r>
          </a:p>
          <a:p>
            <a:endParaRPr lang="en-US" dirty="0"/>
          </a:p>
          <a:p>
            <a:r>
              <a:rPr lang="en-US" dirty="0"/>
              <a:t>Interoperability must be done at the syntactic and semantic levels</a:t>
            </a:r>
          </a:p>
        </p:txBody>
      </p:sp>
    </p:spTree>
    <p:extLst>
      <p:ext uri="{BB962C8B-B14F-4D97-AF65-F5344CB8AC3E}">
        <p14:creationId xmlns:p14="http://schemas.microsoft.com/office/powerpoint/2010/main" val="3119937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Model-</a:t>
            </a:r>
            <a:r>
              <a:rPr lang="it-IT" dirty="0" err="1"/>
              <a:t>Driven</a:t>
            </a:r>
            <a:r>
              <a:rPr lang="it-IT" dirty="0"/>
              <a:t> </a:t>
            </a:r>
            <a:r>
              <a:rPr lang="it-IT" dirty="0" err="1"/>
              <a:t>Interoperability</a:t>
            </a:r>
            <a:r>
              <a:rPr lang="it-IT" dirty="0"/>
              <a:t>	</a:t>
            </a:r>
            <a:endParaRPr lang="en-I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MDSE techniques to bridge the interoperability gap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metamodels</a:t>
            </a:r>
            <a:r>
              <a:rPr lang="en-US" dirty="0"/>
              <a:t> (i.e. “schemas”) of the two systems are made explicit and aligned</a:t>
            </a:r>
          </a:p>
          <a:p>
            <a:endParaRPr lang="en-US" dirty="0"/>
          </a:p>
          <a:p>
            <a:r>
              <a:rPr lang="en-US" dirty="0"/>
              <a:t>Transformations follow the alignment to move information</a:t>
            </a:r>
          </a:p>
          <a:p>
            <a:pPr lvl="1"/>
            <a:r>
              <a:rPr lang="en-US" dirty="0"/>
              <a:t>Injectors (text-to-model) represent system A data as a model (syntactic transformation)</a:t>
            </a:r>
          </a:p>
          <a:p>
            <a:pPr lvl="1"/>
            <a:r>
              <a:rPr lang="en-US" dirty="0"/>
              <a:t>M2M transformation adapts the data to system B </a:t>
            </a:r>
            <a:r>
              <a:rPr lang="en-US" dirty="0" err="1"/>
              <a:t>metamodel</a:t>
            </a:r>
            <a:r>
              <a:rPr lang="en-US" dirty="0"/>
              <a:t> (semantic transformation)</a:t>
            </a:r>
          </a:p>
          <a:p>
            <a:pPr lvl="1"/>
            <a:r>
              <a:rPr lang="en-US" dirty="0"/>
              <a:t>Extractors (model-to-text) generate the final System B output data (syntactic transformation).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16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MDI: Global schema	</a:t>
            </a:r>
            <a:endParaRPr lang="en-I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359602"/>
            <a:ext cx="6152079" cy="519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7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USE CASE3 – Model </a:t>
            </a:r>
            <a:r>
              <a:rPr lang="it-IT" dirty="0" err="1"/>
              <a:t>driven</a:t>
            </a:r>
            <a:r>
              <a:rPr lang="it-IT" dirty="0"/>
              <a:t> reverse </a:t>
            </a:r>
            <a:r>
              <a:rPr lang="it-IT" dirty="0" err="1"/>
              <a:t>engineering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4342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Need</a:t>
            </a:r>
            <a:r>
              <a:rPr lang="it-IT" dirty="0"/>
              <a:t> for reverse </a:t>
            </a:r>
            <a:r>
              <a:rPr lang="it-IT" dirty="0" err="1"/>
              <a:t>engineering</a:t>
            </a:r>
            <a:endParaRPr lang="en-I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65313"/>
          </a:xfrm>
        </p:spPr>
        <p:txBody>
          <a:bodyPr/>
          <a:lstStyle/>
          <a:p>
            <a:endParaRPr lang="en-IE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44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75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/>
              <a:t>Model-driven reverse engineering	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92512"/>
          </a:xfr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0">
              <a:buNone/>
              <a:defRPr/>
            </a:lvl3pPr>
          </a:lstStyle>
          <a:p>
            <a:pPr>
              <a:defRPr/>
            </a:pPr>
            <a:r>
              <a:rPr lang="en-US" sz="2400" b="1" dirty="0">
                <a:ea typeface="MS PGothic" pitchFamily="34" charset="-128"/>
              </a:rPr>
              <a:t>Why? </a:t>
            </a:r>
            <a:r>
              <a:rPr lang="en-US" sz="2400" dirty="0">
                <a:ea typeface="MS PGothic" pitchFamily="34" charset="-128"/>
              </a:rPr>
              <a:t>Models provide a homogeneous and interrelated representation of all legacy components.</a:t>
            </a:r>
          </a:p>
          <a:p>
            <a:pPr lvl="1">
              <a:defRPr/>
            </a:pPr>
            <a:r>
              <a:rPr lang="en-US" sz="2400" dirty="0">
                <a:ea typeface="MS PGothic" pitchFamily="34" charset="-128"/>
              </a:rPr>
              <a:t>No information loss: initial models have a 1:1 correspondence with the code</a:t>
            </a:r>
            <a:endParaRPr lang="en-US" dirty="0">
              <a:ea typeface="MS PGothic" pitchFamily="34" charset="-128"/>
            </a:endParaRPr>
          </a:p>
          <a:p>
            <a:endParaRPr lang="en-US" dirty="0"/>
          </a:p>
        </p:txBody>
      </p:sp>
      <p:pic>
        <p:nvPicPr>
          <p:cNvPr id="6" name="Picture 16" descr="folder_yello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3625850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34"/>
          <p:cNvGrpSpPr>
            <a:grpSpLocks/>
          </p:cNvGrpSpPr>
          <p:nvPr/>
        </p:nvGrpSpPr>
        <p:grpSpPr bwMode="auto">
          <a:xfrm>
            <a:off x="1928813" y="3663950"/>
            <a:ext cx="1958975" cy="2414588"/>
            <a:chOff x="1928813" y="2714625"/>
            <a:chExt cx="2357437" cy="2786063"/>
          </a:xfrm>
        </p:grpSpPr>
        <p:sp>
          <p:nvSpPr>
            <p:cNvPr id="8" name="Rectangle à coins arrondis 5"/>
            <p:cNvSpPr/>
            <p:nvPr/>
          </p:nvSpPr>
          <p:spPr bwMode="auto">
            <a:xfrm>
              <a:off x="2286000" y="2714625"/>
              <a:ext cx="2000250" cy="2786063"/>
            </a:xfrm>
            <a:prstGeom prst="roundRect">
              <a:avLst/>
            </a:prstGeom>
            <a:gradFill flip="none" rotWithShape="1">
              <a:gsLst>
                <a:gs pos="0">
                  <a:srgbClr val="1366A2">
                    <a:shade val="30000"/>
                    <a:satMod val="115000"/>
                  </a:srgbClr>
                </a:gs>
                <a:gs pos="50000">
                  <a:srgbClr val="1366A2">
                    <a:shade val="67500"/>
                    <a:satMod val="115000"/>
                  </a:srgbClr>
                </a:gs>
                <a:gs pos="100000">
                  <a:srgbClr val="1366A2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  <a:cs typeface="Calibri" pitchFamily="34" charset="0"/>
                </a:rPr>
                <a:t>Discover</a:t>
              </a:r>
              <a:endParaRPr lang="en-US" sz="200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grpSp>
          <p:nvGrpSpPr>
            <p:cNvPr id="9" name="Groupe 66"/>
            <p:cNvGrpSpPr>
              <a:grpSpLocks/>
            </p:cNvGrpSpPr>
            <p:nvPr/>
          </p:nvGrpSpPr>
          <p:grpSpPr bwMode="auto">
            <a:xfrm>
              <a:off x="2786066" y="3533772"/>
              <a:ext cx="1000126" cy="785812"/>
              <a:chOff x="2786050" y="3500438"/>
              <a:chExt cx="1000132" cy="785818"/>
            </a:xfrm>
          </p:grpSpPr>
          <p:cxnSp>
            <p:nvCxnSpPr>
              <p:cNvPr id="12" name="AutoShape 10"/>
              <p:cNvCxnSpPr>
                <a:cxnSpLocks noChangeShapeType="1"/>
                <a:stCxn id="16" idx="4"/>
                <a:endCxn id="14" idx="0"/>
              </p:cNvCxnSpPr>
              <p:nvPr/>
            </p:nvCxnSpPr>
            <p:spPr bwMode="auto">
              <a:xfrm rot="5400000">
                <a:off x="2989831" y="3729644"/>
                <a:ext cx="302237" cy="326682"/>
              </a:xfrm>
              <a:prstGeom prst="bentConnector3">
                <a:avLst>
                  <a:gd name="adj1" fmla="val 47727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13" name="AutoShape 11"/>
              <p:cNvCxnSpPr>
                <a:cxnSpLocks noChangeShapeType="1"/>
                <a:stCxn id="16" idx="4"/>
                <a:endCxn id="15" idx="0"/>
              </p:cNvCxnSpPr>
              <p:nvPr/>
            </p:nvCxnSpPr>
            <p:spPr bwMode="auto">
              <a:xfrm rot="16200000" flipH="1">
                <a:off x="3298363" y="3747794"/>
                <a:ext cx="302237" cy="290383"/>
              </a:xfrm>
              <a:prstGeom prst="bentConnector3">
                <a:avLst>
                  <a:gd name="adj1" fmla="val 47727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14" name="Oval 12"/>
              <p:cNvSpPr>
                <a:spLocks noChangeArrowheads="1"/>
              </p:cNvSpPr>
              <p:nvPr/>
            </p:nvSpPr>
            <p:spPr bwMode="auto">
              <a:xfrm>
                <a:off x="2786050" y="4044996"/>
                <a:ext cx="383772" cy="2412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C000"/>
                  </a:solidFill>
                  <a:cs typeface="Calibri" pitchFamily="34" charset="0"/>
                </a:endParaRPr>
              </a:p>
            </p:txBody>
          </p:sp>
          <p:sp>
            <p:nvSpPr>
              <p:cNvPr id="15" name="Oval 13"/>
              <p:cNvSpPr>
                <a:spLocks noChangeArrowheads="1"/>
              </p:cNvSpPr>
              <p:nvPr/>
            </p:nvSpPr>
            <p:spPr bwMode="auto">
              <a:xfrm>
                <a:off x="3402410" y="4044996"/>
                <a:ext cx="383772" cy="2412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C000"/>
                  </a:solidFill>
                  <a:cs typeface="Calibri" pitchFamily="34" charset="0"/>
                </a:endParaRPr>
              </a:p>
            </p:txBody>
          </p:sp>
          <p:sp>
            <p:nvSpPr>
              <p:cNvPr id="16" name="Oval 14"/>
              <p:cNvSpPr>
                <a:spLocks noChangeArrowheads="1"/>
              </p:cNvSpPr>
              <p:nvPr/>
            </p:nvSpPr>
            <p:spPr bwMode="auto">
              <a:xfrm>
                <a:off x="3111674" y="3500438"/>
                <a:ext cx="383772" cy="2412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C000"/>
                  </a:solidFill>
                  <a:cs typeface="Calibri" pitchFamily="34" charset="0"/>
                </a:endParaRPr>
              </a:p>
            </p:txBody>
          </p:sp>
        </p:grpSp>
        <p:sp>
          <p:nvSpPr>
            <p:cNvPr id="10" name="Flèche droite à entaille 7"/>
            <p:cNvSpPr/>
            <p:nvPr/>
          </p:nvSpPr>
          <p:spPr bwMode="auto">
            <a:xfrm>
              <a:off x="1928813" y="3857625"/>
              <a:ext cx="642937" cy="357188"/>
            </a:xfrm>
            <a:prstGeom prst="notchedRightArrow">
              <a:avLst/>
            </a:prstGeom>
            <a:solidFill>
              <a:srgbClr val="92D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accent6"/>
                </a:solidFill>
                <a:cs typeface="Calibri" pitchFamily="34" charset="0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2286000" y="4681839"/>
              <a:ext cx="2000250" cy="390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Calibri" pitchFamily="34" charset="0"/>
                </a:rPr>
                <a:t>Models</a:t>
              </a:r>
            </a:p>
          </p:txBody>
        </p:sp>
      </p:grpSp>
      <p:grpSp>
        <p:nvGrpSpPr>
          <p:cNvPr id="17" name="Groupe 35"/>
          <p:cNvGrpSpPr>
            <a:grpSpLocks/>
          </p:cNvGrpSpPr>
          <p:nvPr/>
        </p:nvGrpSpPr>
        <p:grpSpPr bwMode="auto">
          <a:xfrm>
            <a:off x="4071938" y="3663950"/>
            <a:ext cx="2316162" cy="2414588"/>
            <a:chOff x="4071938" y="2714625"/>
            <a:chExt cx="2428875" cy="2786063"/>
          </a:xfrm>
        </p:grpSpPr>
        <p:sp>
          <p:nvSpPr>
            <p:cNvPr id="18" name="Rectangle à coins arrondis 15"/>
            <p:cNvSpPr/>
            <p:nvPr/>
          </p:nvSpPr>
          <p:spPr bwMode="auto">
            <a:xfrm>
              <a:off x="4276702" y="2714625"/>
              <a:ext cx="2224111" cy="2786063"/>
            </a:xfrm>
            <a:prstGeom prst="roundRect">
              <a:avLst/>
            </a:prstGeom>
            <a:gradFill flip="none" rotWithShape="1">
              <a:gsLst>
                <a:gs pos="0">
                  <a:srgbClr val="1366A2">
                    <a:shade val="30000"/>
                    <a:satMod val="115000"/>
                  </a:srgbClr>
                </a:gs>
                <a:gs pos="50000">
                  <a:srgbClr val="1366A2">
                    <a:shade val="67500"/>
                    <a:satMod val="115000"/>
                  </a:srgbClr>
                </a:gs>
                <a:gs pos="100000">
                  <a:srgbClr val="1366A2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  <a:cs typeface="Calibri" pitchFamily="34" charset="0"/>
                </a:rPr>
                <a:t>Understand</a:t>
              </a:r>
              <a:endParaRPr lang="en-US" sz="200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500565" y="4681839"/>
              <a:ext cx="2000248" cy="390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Viewpoints</a:t>
              </a:r>
            </a:p>
          </p:txBody>
        </p:sp>
        <p:sp>
          <p:nvSpPr>
            <p:cNvPr id="20" name="Flèche droite à entaille 17"/>
            <p:cNvSpPr/>
            <p:nvPr/>
          </p:nvSpPr>
          <p:spPr bwMode="auto">
            <a:xfrm>
              <a:off x="4071938" y="3857625"/>
              <a:ext cx="642938" cy="357188"/>
            </a:xfrm>
            <a:prstGeom prst="notchedRightArrow">
              <a:avLst/>
            </a:prstGeom>
            <a:solidFill>
              <a:srgbClr val="92D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accent6"/>
                </a:solidFill>
                <a:cs typeface="Calibri" pitchFamily="34" charset="0"/>
              </a:endParaRPr>
            </a:p>
          </p:txBody>
        </p:sp>
        <p:grpSp>
          <p:nvGrpSpPr>
            <p:cNvPr id="21" name="Groupe 67"/>
            <p:cNvGrpSpPr>
              <a:grpSpLocks/>
            </p:cNvGrpSpPr>
            <p:nvPr/>
          </p:nvGrpSpPr>
          <p:grpSpPr bwMode="auto">
            <a:xfrm>
              <a:off x="5000627" y="3556022"/>
              <a:ext cx="1000126" cy="741321"/>
              <a:chOff x="5000628" y="3473492"/>
              <a:chExt cx="1000132" cy="741326"/>
            </a:xfrm>
          </p:grpSpPr>
          <p:cxnSp>
            <p:nvCxnSpPr>
              <p:cNvPr id="22" name="AutoShape 10"/>
              <p:cNvCxnSpPr>
                <a:cxnSpLocks noChangeShapeType="1"/>
              </p:cNvCxnSpPr>
              <p:nvPr/>
            </p:nvCxnSpPr>
            <p:spPr bwMode="auto">
              <a:xfrm rot="5400000">
                <a:off x="5182705" y="3702622"/>
                <a:ext cx="302237" cy="326294"/>
              </a:xfrm>
              <a:prstGeom prst="bentConnector3">
                <a:avLst>
                  <a:gd name="adj1" fmla="val 47727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23" name="AutoShape 11"/>
              <p:cNvCxnSpPr>
                <a:cxnSpLocks noChangeShapeType="1"/>
              </p:cNvCxnSpPr>
              <p:nvPr/>
            </p:nvCxnSpPr>
            <p:spPr bwMode="auto">
              <a:xfrm rot="16200000" flipH="1">
                <a:off x="5490687" y="3720934"/>
                <a:ext cx="302237" cy="289669"/>
              </a:xfrm>
              <a:prstGeom prst="bentConnector3">
                <a:avLst>
                  <a:gd name="adj1" fmla="val 47727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24" name="Oval 14"/>
              <p:cNvSpPr>
                <a:spLocks noChangeArrowheads="1"/>
              </p:cNvSpPr>
              <p:nvPr/>
            </p:nvSpPr>
            <p:spPr bwMode="auto">
              <a:xfrm>
                <a:off x="5326252" y="3473492"/>
                <a:ext cx="383772" cy="241260"/>
              </a:xfrm>
              <a:prstGeom prst="ellipse">
                <a:avLst/>
              </a:prstGeom>
              <a:solidFill>
                <a:srgbClr val="FFC00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C000"/>
                  </a:solidFill>
                  <a:cs typeface="Calibri" pitchFamily="34" charset="0"/>
                </a:endParaRPr>
              </a:p>
            </p:txBody>
          </p:sp>
          <p:sp>
            <p:nvSpPr>
              <p:cNvPr id="25" name="Triangle isocèle 22"/>
              <p:cNvSpPr/>
              <p:nvPr/>
            </p:nvSpPr>
            <p:spPr>
              <a:xfrm>
                <a:off x="5643570" y="4000504"/>
                <a:ext cx="357190" cy="214314"/>
              </a:xfrm>
              <a:prstGeom prst="triangle">
                <a:avLst/>
              </a:prstGeom>
              <a:solidFill>
                <a:srgbClr val="00B0F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C000"/>
                  </a:solidFill>
                  <a:cs typeface="Calibri" pitchFamily="34" charset="0"/>
                </a:endParaRPr>
              </a:p>
            </p:txBody>
          </p:sp>
          <p:sp>
            <p:nvSpPr>
              <p:cNvPr id="26" name="Parallélogramme 23"/>
              <p:cNvSpPr/>
              <p:nvPr/>
            </p:nvSpPr>
            <p:spPr>
              <a:xfrm>
                <a:off x="5000628" y="4000504"/>
                <a:ext cx="357190" cy="200020"/>
              </a:xfrm>
              <a:prstGeom prst="parallelogram">
                <a:avLst/>
              </a:prstGeom>
              <a:solidFill>
                <a:srgbClr val="FF0000"/>
              </a:solidFill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C000"/>
                  </a:solidFill>
                  <a:cs typeface="Calibri" pitchFamily="34" charset="0"/>
                </a:endParaRPr>
              </a:p>
            </p:txBody>
          </p:sp>
        </p:grpSp>
      </p:grpSp>
      <p:grpSp>
        <p:nvGrpSpPr>
          <p:cNvPr id="27" name="Groupe 36"/>
          <p:cNvGrpSpPr>
            <a:grpSpLocks/>
          </p:cNvGrpSpPr>
          <p:nvPr/>
        </p:nvGrpSpPr>
        <p:grpSpPr bwMode="auto">
          <a:xfrm>
            <a:off x="6286500" y="3663950"/>
            <a:ext cx="2438400" cy="2414588"/>
            <a:chOff x="6286500" y="2714625"/>
            <a:chExt cx="2492531" cy="2786063"/>
          </a:xfrm>
        </p:grpSpPr>
        <p:sp>
          <p:nvSpPr>
            <p:cNvPr id="28" name="Rectangle à coins arrondis 25"/>
            <p:cNvSpPr/>
            <p:nvPr/>
          </p:nvSpPr>
          <p:spPr bwMode="auto">
            <a:xfrm>
              <a:off x="6715125" y="2714625"/>
              <a:ext cx="2000250" cy="2786063"/>
            </a:xfrm>
            <a:prstGeom prst="roundRect">
              <a:avLst/>
            </a:prstGeom>
            <a:gradFill flip="none" rotWithShape="1">
              <a:gsLst>
                <a:gs pos="0">
                  <a:srgbClr val="1366A2">
                    <a:shade val="30000"/>
                    <a:satMod val="115000"/>
                  </a:srgbClr>
                </a:gs>
                <a:gs pos="50000">
                  <a:srgbClr val="1366A2">
                    <a:shade val="67500"/>
                    <a:satMod val="115000"/>
                  </a:srgbClr>
                </a:gs>
                <a:gs pos="100000">
                  <a:srgbClr val="1366A2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  <a:cs typeface="Calibri" pitchFamily="34" charset="0"/>
                </a:rPr>
                <a:t>Regenerate</a:t>
              </a:r>
              <a:endParaRPr lang="en-US" sz="200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pic>
          <p:nvPicPr>
            <p:cNvPr id="29" name="Picture 34" descr="folder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162" y="3424240"/>
              <a:ext cx="1004885" cy="100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6642256" y="4532574"/>
              <a:ext cx="2136775" cy="674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New</a:t>
              </a:r>
            </a:p>
            <a:p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Software Artifacts</a:t>
              </a:r>
            </a:p>
          </p:txBody>
        </p:sp>
        <p:sp>
          <p:nvSpPr>
            <p:cNvPr id="31" name="Flèche droite à entaille 28"/>
            <p:cNvSpPr/>
            <p:nvPr/>
          </p:nvSpPr>
          <p:spPr bwMode="auto">
            <a:xfrm>
              <a:off x="6286500" y="3857625"/>
              <a:ext cx="642938" cy="357188"/>
            </a:xfrm>
            <a:prstGeom prst="notchedRightArrow">
              <a:avLst/>
            </a:prstGeom>
            <a:solidFill>
              <a:srgbClr val="92D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accent6"/>
                </a:solidFill>
                <a:cs typeface="Calibri" pitchFamily="34" charset="0"/>
              </a:endParaRPr>
            </a:p>
          </p:txBody>
        </p:sp>
      </p:grp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258763" y="4554538"/>
            <a:ext cx="16700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latin typeface="Calibri" pitchFamily="34" charset="0"/>
              </a:rPr>
              <a:t>Legacy artifacts :</a:t>
            </a:r>
          </a:p>
          <a:p>
            <a:r>
              <a:rPr lang="en-US" dirty="0">
                <a:latin typeface="Calibri" pitchFamily="34" charset="0"/>
              </a:rPr>
              <a:t> - source code</a:t>
            </a:r>
          </a:p>
          <a:p>
            <a:r>
              <a:rPr lang="en-US" dirty="0">
                <a:latin typeface="Calibri" pitchFamily="34" charset="0"/>
              </a:rPr>
              <a:t> - configuration files </a:t>
            </a:r>
          </a:p>
          <a:p>
            <a:r>
              <a:rPr lang="en-US" dirty="0">
                <a:latin typeface="Calibri" pitchFamily="34" charset="0"/>
              </a:rPr>
              <a:t> - tests</a:t>
            </a:r>
          </a:p>
          <a:p>
            <a:r>
              <a:rPr lang="en-US" dirty="0">
                <a:latin typeface="Calibri" pitchFamily="34" charset="0"/>
              </a:rPr>
              <a:t> - databases</a:t>
            </a:r>
          </a:p>
          <a:p>
            <a:r>
              <a:rPr lang="en-US" dirty="0">
                <a:latin typeface="Calibri" pitchFamily="34" charset="0"/>
              </a:rPr>
              <a:t> - etc.</a:t>
            </a:r>
          </a:p>
          <a:p>
            <a:pPr>
              <a:buFontTx/>
              <a:buChar char="-"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6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Model-</a:t>
            </a:r>
            <a:r>
              <a:rPr lang="it-IT" dirty="0" err="1"/>
              <a:t>Driven</a:t>
            </a:r>
            <a:r>
              <a:rPr lang="it-IT" dirty="0"/>
              <a:t> </a:t>
            </a:r>
            <a:r>
              <a:rPr lang="it-IT" dirty="0" err="1"/>
              <a:t>Interoperability</a:t>
            </a:r>
            <a:r>
              <a:rPr lang="it-IT" dirty="0"/>
              <a:t>: </a:t>
            </a:r>
            <a:r>
              <a:rPr lang="it-IT" dirty="0" err="1"/>
              <a:t>Example</a:t>
            </a:r>
            <a:endParaRPr lang="en-IE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rot="10711955" flipH="1">
            <a:off x="2417914" y="4102188"/>
            <a:ext cx="13660" cy="53322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55423" y="4635500"/>
            <a:ext cx="1332000" cy="6905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600" dirty="0"/>
              <a:t>COBOL</a:t>
            </a:r>
            <a:r>
              <a:rPr lang="en-US" sz="2000" dirty="0"/>
              <a:t> </a:t>
            </a:r>
            <a:endParaRPr lang="en-US" dirty="0"/>
          </a:p>
          <a:p>
            <a:pPr algn="ctr" eaLnBrk="0" hangingPunct="0"/>
            <a:r>
              <a:rPr lang="en-US" b="1" dirty="0"/>
              <a:t>model</a:t>
            </a: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219200" y="4940300"/>
            <a:ext cx="533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1573560" y="2388969"/>
            <a:ext cx="139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Model discovery</a:t>
            </a:r>
            <a:endParaRPr lang="en-US" dirty="0"/>
          </a:p>
        </p:txBody>
      </p:sp>
      <p:cxnSp>
        <p:nvCxnSpPr>
          <p:cNvPr id="8" name="Straight Connector 21"/>
          <p:cNvCxnSpPr/>
          <p:nvPr/>
        </p:nvCxnSpPr>
        <p:spPr>
          <a:xfrm>
            <a:off x="3403602" y="2182292"/>
            <a:ext cx="0" cy="367240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be 8"/>
          <p:cNvSpPr/>
          <p:nvPr/>
        </p:nvSpPr>
        <p:spPr>
          <a:xfrm>
            <a:off x="0" y="4559300"/>
            <a:ext cx="1219200" cy="762000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COBOL </a:t>
            </a:r>
            <a:r>
              <a:rPr lang="en-US" b="1" dirty="0">
                <a:solidFill>
                  <a:schemeClr val="tx1"/>
                </a:solidFill>
              </a:rPr>
              <a:t>system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755423" y="3416300"/>
            <a:ext cx="1332000" cy="6905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600" dirty="0"/>
              <a:t>COBOL</a:t>
            </a:r>
            <a:r>
              <a:rPr lang="en-US" sz="2000" dirty="0"/>
              <a:t> </a:t>
            </a:r>
            <a:endParaRPr lang="en-US" dirty="0"/>
          </a:p>
          <a:p>
            <a:pPr algn="ctr" eaLnBrk="0" hangingPunct="0"/>
            <a:r>
              <a:rPr lang="en-US" b="1" dirty="0" err="1"/>
              <a:t>metamodel</a:t>
            </a:r>
            <a:endParaRPr lang="en-US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185333" y="458187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T2M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505200" y="2388969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Model understanding</a:t>
            </a:r>
            <a:endParaRPr lang="en-US" dirty="0"/>
          </a:p>
        </p:txBody>
      </p:sp>
      <p:cxnSp>
        <p:nvCxnSpPr>
          <p:cNvPr id="13" name="Straight Connector 21"/>
          <p:cNvCxnSpPr/>
          <p:nvPr/>
        </p:nvCxnSpPr>
        <p:spPr>
          <a:xfrm>
            <a:off x="5715000" y="2258492"/>
            <a:ext cx="0" cy="367240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867400" y="2388969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Model generation</a:t>
            </a:r>
            <a:endParaRPr lang="en-US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10000" y="4635500"/>
            <a:ext cx="1368000" cy="6905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600" dirty="0"/>
              <a:t>UML</a:t>
            </a:r>
            <a:endParaRPr lang="en-US" dirty="0"/>
          </a:p>
          <a:p>
            <a:pPr algn="ctr" eaLnBrk="0" hangingPunct="0"/>
            <a:r>
              <a:rPr lang="en-US" b="1" dirty="0"/>
              <a:t>models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3093156" y="4940300"/>
            <a:ext cx="720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846000" y="3416300"/>
            <a:ext cx="1332000" cy="6905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600" dirty="0"/>
              <a:t>UML</a:t>
            </a:r>
            <a:endParaRPr lang="en-US" dirty="0"/>
          </a:p>
          <a:p>
            <a:pPr algn="ctr" eaLnBrk="0" hangingPunct="0"/>
            <a:r>
              <a:rPr lang="en-US" b="1" dirty="0" err="1"/>
              <a:t>metamodel</a:t>
            </a:r>
            <a:endParaRPr lang="en-US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064935" y="458187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M2M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657600" y="55499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M2M (</a:t>
            </a:r>
            <a:r>
              <a:rPr lang="en-US" dirty="0" err="1"/>
              <a:t>refactorings</a:t>
            </a:r>
            <a:r>
              <a:rPr lang="en-US" dirty="0"/>
              <a:t>)</a:t>
            </a:r>
            <a:endParaRPr lang="fr-FR" dirty="0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096000" y="4635500"/>
            <a:ext cx="1224000" cy="6905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600" dirty="0"/>
              <a:t>Java</a:t>
            </a:r>
            <a:endParaRPr lang="en-US" dirty="0"/>
          </a:p>
          <a:p>
            <a:pPr algn="ctr" eaLnBrk="0" hangingPunct="0"/>
            <a:r>
              <a:rPr lang="en-US" b="1" dirty="0"/>
              <a:t>model</a:t>
            </a: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5178000" y="4940300"/>
            <a:ext cx="918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2" name="Cube 21"/>
          <p:cNvSpPr/>
          <p:nvPr/>
        </p:nvSpPr>
        <p:spPr>
          <a:xfrm>
            <a:off x="7905045" y="4559300"/>
            <a:ext cx="1219200" cy="762000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Java </a:t>
            </a:r>
            <a:r>
              <a:rPr lang="en-US" b="1" dirty="0">
                <a:solidFill>
                  <a:schemeClr val="tx1"/>
                </a:solidFill>
              </a:rPr>
              <a:t>system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6039555" y="3416300"/>
            <a:ext cx="1296000" cy="6905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600" dirty="0"/>
              <a:t>Java</a:t>
            </a:r>
            <a:endParaRPr lang="en-US" dirty="0"/>
          </a:p>
          <a:p>
            <a:pPr algn="ctr" eaLnBrk="0" hangingPunct="0"/>
            <a:r>
              <a:rPr lang="en-US" b="1" dirty="0" err="1"/>
              <a:t>metamodel</a:t>
            </a:r>
            <a:endParaRPr lang="en-US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5365044" y="458187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M2M</a:t>
            </a:r>
            <a:endParaRPr lang="fr-FR" dirty="0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7315200" y="4940300"/>
            <a:ext cx="609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6" name="ZoneTexte 25"/>
          <p:cNvSpPr txBox="1"/>
          <p:nvPr/>
        </p:nvSpPr>
        <p:spPr>
          <a:xfrm>
            <a:off x="7281333" y="458187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M2T</a:t>
            </a:r>
            <a:endParaRPr lang="fr-FR" dirty="0"/>
          </a:p>
        </p:txBody>
      </p:sp>
      <p:cxnSp>
        <p:nvCxnSpPr>
          <p:cNvPr id="27" name="Connecteur en angle 26"/>
          <p:cNvCxnSpPr>
            <a:endCxn id="15" idx="2"/>
          </p:cNvCxnSpPr>
          <p:nvPr/>
        </p:nvCxnSpPr>
        <p:spPr>
          <a:xfrm rot="10800000" flipV="1">
            <a:off x="4494000" y="5245099"/>
            <a:ext cx="684000" cy="80964"/>
          </a:xfrm>
          <a:prstGeom prst="bentConnector4">
            <a:avLst>
              <a:gd name="adj1" fmla="val -40549"/>
              <a:gd name="adj2" fmla="val 382348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ine 6"/>
          <p:cNvSpPr>
            <a:spLocks noChangeShapeType="1"/>
          </p:cNvSpPr>
          <p:nvPr/>
        </p:nvSpPr>
        <p:spPr bwMode="auto">
          <a:xfrm rot="10711955" flipH="1">
            <a:off x="4518825" y="4102188"/>
            <a:ext cx="13660" cy="53322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 rot="10711955" flipH="1">
            <a:off x="6682350" y="4095072"/>
            <a:ext cx="13660" cy="53322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788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895" y="1715767"/>
            <a:ext cx="8925879" cy="1583058"/>
          </a:xfrm>
        </p:spPr>
        <p:txBody>
          <a:bodyPr/>
          <a:lstStyle/>
          <a:p>
            <a:r>
              <a:rPr lang="it-IT" sz="4800" b="1" dirty="0"/>
              <a:t>Model-</a:t>
            </a:r>
            <a:r>
              <a:rPr lang="it-IT" sz="4800" b="1" dirty="0" err="1"/>
              <a:t>Driven</a:t>
            </a:r>
            <a:r>
              <a:rPr lang="it-IT" sz="4800" b="1" dirty="0"/>
              <a:t> Software </a:t>
            </a:r>
            <a:r>
              <a:rPr lang="it-IT" sz="4800" b="1" dirty="0" err="1"/>
              <a:t>Engineering</a:t>
            </a:r>
            <a:r>
              <a:rPr lang="it-IT" sz="4800" b="1" dirty="0"/>
              <a:t> in </a:t>
            </a:r>
            <a:r>
              <a:rPr lang="it-IT" sz="4800" b="1" dirty="0" err="1"/>
              <a:t>Practice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30920" y="3425928"/>
            <a:ext cx="5871953" cy="29238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/>
              <a:t>Marco Brambilla,</a:t>
            </a:r>
          </a:p>
          <a:p>
            <a:r>
              <a:rPr lang="it-IT" sz="2400" dirty="0"/>
              <a:t>Jordi </a:t>
            </a:r>
            <a:r>
              <a:rPr lang="it-IT" sz="2400" dirty="0" err="1"/>
              <a:t>Cabot</a:t>
            </a:r>
            <a:r>
              <a:rPr lang="it-IT" sz="2400" dirty="0"/>
              <a:t>,</a:t>
            </a:r>
          </a:p>
          <a:p>
            <a:r>
              <a:rPr lang="it-IT" sz="2400" dirty="0"/>
              <a:t>Manuel </a:t>
            </a:r>
            <a:r>
              <a:rPr lang="it-IT" sz="2400" dirty="0" err="1"/>
              <a:t>Wimmer</a:t>
            </a:r>
            <a:r>
              <a:rPr lang="it-IT" sz="2400" dirty="0"/>
              <a:t>.</a:t>
            </a:r>
            <a:br>
              <a:rPr lang="it-IT" sz="2400" dirty="0"/>
            </a:br>
            <a:r>
              <a:rPr lang="it-IT" sz="2400" dirty="0"/>
              <a:t>Morgan &amp; </a:t>
            </a:r>
            <a:r>
              <a:rPr lang="it-IT" sz="2400" dirty="0" err="1"/>
              <a:t>Claypool</a:t>
            </a:r>
            <a:r>
              <a:rPr lang="it-IT" sz="2400" dirty="0"/>
              <a:t>, USA, 2012.</a:t>
            </a:r>
          </a:p>
          <a:p>
            <a:endParaRPr lang="it-IT" sz="1600" dirty="0"/>
          </a:p>
          <a:p>
            <a:r>
              <a:rPr lang="it-IT" sz="2400" dirty="0">
                <a:hlinkClick r:id="rId3"/>
              </a:rPr>
              <a:t>www.mdse-book.com</a:t>
            </a:r>
            <a:endParaRPr lang="it-IT" sz="2400" dirty="0"/>
          </a:p>
          <a:p>
            <a:r>
              <a:rPr lang="it-IT" sz="2400" dirty="0">
                <a:hlinkClick r:id="rId4"/>
              </a:rPr>
              <a:t>www.morganclaypool.com</a:t>
            </a:r>
            <a:r>
              <a:rPr lang="it-IT" sz="2400" dirty="0"/>
              <a:t> </a:t>
            </a:r>
          </a:p>
          <a:p>
            <a:r>
              <a:rPr lang="it-IT" sz="2400" dirty="0"/>
              <a:t>o</a:t>
            </a:r>
            <a:r>
              <a:rPr lang="en-US" sz="2400" dirty="0"/>
              <a:t>r buy it at: </a:t>
            </a:r>
            <a:r>
              <a:rPr lang="en-US" sz="2400" dirty="0">
                <a:hlinkClick r:id="rId5"/>
              </a:rPr>
              <a:t>www.amazon.com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195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MDSE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applications</a:t>
            </a:r>
            <a:endParaRPr lang="en-I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5043" cy="4592512"/>
          </a:xfrm>
        </p:spPr>
        <p:txBody>
          <a:bodyPr/>
          <a:lstStyle/>
          <a:p>
            <a:r>
              <a:rPr lang="en-US" dirty="0"/>
              <a:t>MDD is just the tip of the iceberg</a:t>
            </a:r>
          </a:p>
          <a:p>
            <a:pPr lvl="1"/>
            <a:r>
              <a:rPr lang="en-US" dirty="0"/>
              <a:t>And MDA a specific “realization” of MDD when using OMG standards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740" y="1505458"/>
            <a:ext cx="3868700" cy="473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4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Three killer MDSE </a:t>
            </a:r>
            <a:r>
              <a:rPr lang="it-IT" dirty="0" err="1"/>
              <a:t>applications</a:t>
            </a:r>
            <a:endParaRPr lang="en-IE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34" y="1678702"/>
            <a:ext cx="1073566" cy="128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C900431573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89" y="1621740"/>
            <a:ext cx="1255301" cy="126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82624" y="1597025"/>
            <a:ext cx="1674813" cy="1295400"/>
            <a:chOff x="516" y="938"/>
            <a:chExt cx="1317" cy="946"/>
          </a:xfrm>
        </p:grpSpPr>
        <p:pic>
          <p:nvPicPr>
            <p:cNvPr id="6" name="Picture 10" descr="Creately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" y="938"/>
              <a:ext cx="891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 descr="MC900431646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" y="1206"/>
              <a:ext cx="678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4" descr="MC900432531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306" y="1897281"/>
            <a:ext cx="649069" cy="64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778000"/>
            <a:ext cx="968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Creately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80" y="4619159"/>
            <a:ext cx="1578960" cy="147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 descr="MC900431573[1]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41" y="3060700"/>
            <a:ext cx="1121398" cy="11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21" y="3281471"/>
            <a:ext cx="865079" cy="86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 descr="MC900433850[1]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32258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3" y="4764401"/>
            <a:ext cx="120018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7" descr="MC900431573[1]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90" y="4581058"/>
            <a:ext cx="1290974" cy="129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8" descr="MC900432618[1]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0384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40" y="4878074"/>
            <a:ext cx="742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28" y="4849499"/>
            <a:ext cx="715001" cy="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shema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67" y="4532249"/>
            <a:ext cx="1081013" cy="159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Creately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28" y="3182176"/>
            <a:ext cx="1608160" cy="150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5" descr="MC900431582[1]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37" y="4819029"/>
            <a:ext cx="1029942" cy="102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7108825" y="1724954"/>
            <a:ext cx="14763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7620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 defTabSz="7620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 defTabSz="7620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 defTabSz="7620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 defTabSz="7620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 b="1" dirty="0" err="1"/>
              <a:t>Code</a:t>
            </a:r>
            <a:endParaRPr lang="es-ES" sz="1600" b="1" dirty="0"/>
          </a:p>
          <a:p>
            <a:pPr eaLnBrk="1" hangingPunct="1">
              <a:spcBef>
                <a:spcPct val="50000"/>
              </a:spcBef>
            </a:pPr>
            <a:r>
              <a:rPr lang="es-ES" sz="1600" b="1" dirty="0" err="1"/>
              <a:t>Generation</a:t>
            </a:r>
            <a:endParaRPr lang="es-ES" sz="1600" b="1" dirty="0"/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6745287" y="3115468"/>
            <a:ext cx="18383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7620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 defTabSz="7620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 defTabSz="7620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 defTabSz="7620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 defTabSz="7620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 b="1" dirty="0"/>
              <a:t>Software</a:t>
            </a:r>
          </a:p>
          <a:p>
            <a:pPr eaLnBrk="1" hangingPunct="1">
              <a:spcBef>
                <a:spcPct val="50000"/>
              </a:spcBef>
            </a:pPr>
            <a:r>
              <a:rPr lang="es-ES" sz="1600" b="1" dirty="0" err="1"/>
              <a:t>Modernization</a:t>
            </a:r>
            <a:endParaRPr lang="es-ES" sz="1600" b="1" dirty="0"/>
          </a:p>
        </p:txBody>
      </p:sp>
      <p:sp>
        <p:nvSpPr>
          <p:cNvPr id="24" name="Text Box 41"/>
          <p:cNvSpPr txBox="1">
            <a:spLocks noChangeArrowheads="1"/>
          </p:cNvSpPr>
          <p:nvPr/>
        </p:nvSpPr>
        <p:spPr bwMode="auto">
          <a:xfrm>
            <a:off x="6988175" y="4290546"/>
            <a:ext cx="2886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7620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 defTabSz="7620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 defTabSz="7620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 defTabSz="7620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 defTabSz="7620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 b="1" dirty="0" err="1"/>
              <a:t>Systems</a:t>
            </a:r>
            <a:r>
              <a:rPr lang="es-ES" sz="1600" b="1" dirty="0"/>
              <a:t> </a:t>
            </a:r>
            <a:r>
              <a:rPr lang="es-ES" sz="1600" b="1" dirty="0" err="1"/>
              <a:t>interoperability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49478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Use Case1 – Model driven deveLopment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248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MDD </a:t>
            </a:r>
            <a:r>
              <a:rPr lang="it-IT" dirty="0" err="1"/>
              <a:t>contribution</a:t>
            </a:r>
            <a:r>
              <a:rPr lang="it-IT" dirty="0"/>
              <a:t>: </a:t>
            </a:r>
            <a:r>
              <a:rPr lang="it-IT" dirty="0" err="1"/>
              <a:t>Communication</a:t>
            </a:r>
            <a:endParaRPr lang="en-I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capture and organize the understanding of the system within a group of people</a:t>
            </a:r>
          </a:p>
          <a:p>
            <a:r>
              <a:rPr lang="en-US" dirty="0"/>
              <a:t>Models as </a:t>
            </a:r>
            <a:r>
              <a:rPr lang="en-US" i="1" dirty="0"/>
              <a:t>lingua franca</a:t>
            </a:r>
            <a:r>
              <a:rPr lang="en-US" dirty="0"/>
              <a:t> between actors from business and IT divisions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6565"/>
            <a:ext cx="9144000" cy="118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6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MDD </a:t>
            </a:r>
            <a:r>
              <a:rPr lang="it-IT" dirty="0" err="1"/>
              <a:t>contribution</a:t>
            </a:r>
            <a:r>
              <a:rPr lang="it-IT" dirty="0"/>
              <a:t>: Productivity</a:t>
            </a:r>
            <a:endParaRPr lang="en-I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MDD (semi)automates software development</a:t>
            </a:r>
          </a:p>
          <a:p>
            <a:r>
              <a:rPr lang="en-US" dirty="0"/>
              <a:t>In MDD, software is derived through a series of model-to-model transformations (possibly) ending with a model-to-text transformations that produces the final code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014788"/>
            <a:ext cx="99695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4078288"/>
            <a:ext cx="9953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4033838"/>
            <a:ext cx="99695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35 Grupo"/>
          <p:cNvGrpSpPr>
            <a:grpSpLocks/>
          </p:cNvGrpSpPr>
          <p:nvPr/>
        </p:nvGrpSpPr>
        <p:grpSpPr bwMode="auto">
          <a:xfrm>
            <a:off x="8104188" y="4310063"/>
            <a:ext cx="582612" cy="700087"/>
            <a:chOff x="8104106" y="2751026"/>
            <a:chExt cx="582694" cy="70071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106" y="2751026"/>
              <a:ext cx="582694" cy="700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10 Conector recto"/>
            <p:cNvCxnSpPr/>
            <p:nvPr/>
          </p:nvCxnSpPr>
          <p:spPr bwMode="auto">
            <a:xfrm>
              <a:off x="8156500" y="3017966"/>
              <a:ext cx="458853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11 Conector recto"/>
            <p:cNvCxnSpPr/>
            <p:nvPr/>
          </p:nvCxnSpPr>
          <p:spPr bwMode="auto">
            <a:xfrm>
              <a:off x="8156500" y="3102179"/>
              <a:ext cx="458853" cy="158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2 Conector recto"/>
            <p:cNvCxnSpPr/>
            <p:nvPr/>
          </p:nvCxnSpPr>
          <p:spPr bwMode="auto">
            <a:xfrm>
              <a:off x="8156500" y="3194337"/>
              <a:ext cx="458853" cy="158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3 Conector recto"/>
            <p:cNvCxnSpPr/>
            <p:nvPr/>
          </p:nvCxnSpPr>
          <p:spPr bwMode="auto">
            <a:xfrm>
              <a:off x="8156500" y="3286495"/>
              <a:ext cx="458853" cy="158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4 Conector recto"/>
            <p:cNvCxnSpPr/>
            <p:nvPr/>
          </p:nvCxnSpPr>
          <p:spPr bwMode="auto">
            <a:xfrm>
              <a:off x="8156500" y="3370709"/>
              <a:ext cx="458853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9888" y="4310063"/>
            <a:ext cx="560387" cy="515937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4330700"/>
            <a:ext cx="56038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21 Flecha derecha"/>
          <p:cNvSpPr/>
          <p:nvPr/>
        </p:nvSpPr>
        <p:spPr>
          <a:xfrm>
            <a:off x="1182688" y="4406900"/>
            <a:ext cx="457200" cy="2984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17" name="22 Flecha derecha"/>
          <p:cNvSpPr/>
          <p:nvPr/>
        </p:nvSpPr>
        <p:spPr>
          <a:xfrm>
            <a:off x="2217738" y="4452938"/>
            <a:ext cx="457200" cy="3000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18" name="23 Flecha derecha"/>
          <p:cNvSpPr/>
          <p:nvPr/>
        </p:nvSpPr>
        <p:spPr>
          <a:xfrm>
            <a:off x="3517900" y="4441825"/>
            <a:ext cx="457200" cy="2984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19" name="24 Flecha derecha"/>
          <p:cNvSpPr/>
          <p:nvPr/>
        </p:nvSpPr>
        <p:spPr>
          <a:xfrm>
            <a:off x="4781550" y="4441825"/>
            <a:ext cx="457200" cy="2984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20" name="25 CuadroTexto"/>
          <p:cNvSpPr txBox="1"/>
          <p:nvPr/>
        </p:nvSpPr>
        <p:spPr>
          <a:xfrm>
            <a:off x="96838" y="3368675"/>
            <a:ext cx="11874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Original model</a:t>
            </a:r>
            <a:endParaRPr lang="fr-FR" b="1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26 CuadroTexto"/>
          <p:cNvSpPr txBox="1"/>
          <p:nvPr/>
        </p:nvSpPr>
        <p:spPr>
          <a:xfrm>
            <a:off x="2359025" y="3432175"/>
            <a:ext cx="14636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1</a:t>
            </a:r>
            <a:r>
              <a:rPr lang="en-US" b="1" baseline="3000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st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refinement</a:t>
            </a:r>
            <a:endParaRPr lang="fr-FR" b="1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27 CuadroTexto"/>
          <p:cNvSpPr txBox="1"/>
          <p:nvPr/>
        </p:nvSpPr>
        <p:spPr>
          <a:xfrm>
            <a:off x="5049838" y="3387725"/>
            <a:ext cx="14382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n</a:t>
            </a:r>
            <a:r>
              <a:rPr lang="en-US" b="1" baseline="3000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th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refinement</a:t>
            </a:r>
            <a:endParaRPr lang="fr-FR" b="1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28 CuadroTexto"/>
          <p:cNvSpPr txBox="1">
            <a:spLocks noChangeArrowheads="1"/>
          </p:cNvSpPr>
          <p:nvPr/>
        </p:nvSpPr>
        <p:spPr bwMode="auto">
          <a:xfrm>
            <a:off x="1033463" y="5075238"/>
            <a:ext cx="1898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Model-to-model Transformation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4" name="29 CuadroTexto"/>
          <p:cNvSpPr txBox="1">
            <a:spLocks noChangeArrowheads="1"/>
          </p:cNvSpPr>
          <p:nvPr/>
        </p:nvSpPr>
        <p:spPr bwMode="auto">
          <a:xfrm>
            <a:off x="6257925" y="5075238"/>
            <a:ext cx="1898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Model-to-text Transformation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5" name="31 CuadroTexto"/>
          <p:cNvSpPr txBox="1"/>
          <p:nvPr/>
        </p:nvSpPr>
        <p:spPr>
          <a:xfrm>
            <a:off x="3784600" y="4086225"/>
            <a:ext cx="11874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...</a:t>
            </a:r>
            <a:endParaRPr lang="fr-FR" sz="5400" b="1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32 Flecha derecha"/>
          <p:cNvSpPr/>
          <p:nvPr/>
        </p:nvSpPr>
        <p:spPr>
          <a:xfrm>
            <a:off x="6196013" y="4441825"/>
            <a:ext cx="457200" cy="2984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27" name="33 Flecha derecha"/>
          <p:cNvSpPr/>
          <p:nvPr/>
        </p:nvSpPr>
        <p:spPr>
          <a:xfrm>
            <a:off x="7491413" y="4441825"/>
            <a:ext cx="457200" cy="2984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50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Executable</a:t>
            </a:r>
            <a:r>
              <a:rPr lang="it-IT" dirty="0"/>
              <a:t> </a:t>
            </a:r>
            <a:r>
              <a:rPr lang="it-IT" dirty="0" err="1"/>
              <a:t>models</a:t>
            </a:r>
            <a:endParaRPr lang="en-I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executable model is a model complete enough to be executable</a:t>
            </a:r>
          </a:p>
          <a:p>
            <a:r>
              <a:rPr lang="en-US" dirty="0"/>
              <a:t>From a theoretical point of view, a model is executable when </a:t>
            </a:r>
            <a:r>
              <a:rPr lang="en-US" b="1" dirty="0"/>
              <a:t>its operational semantics are fully specified</a:t>
            </a:r>
            <a:endParaRPr lang="en-US" dirty="0"/>
          </a:p>
          <a:p>
            <a:r>
              <a:rPr lang="en-US" dirty="0"/>
              <a:t> In practice, the </a:t>
            </a:r>
            <a:r>
              <a:rPr lang="en-US" dirty="0" err="1"/>
              <a:t>executability</a:t>
            </a:r>
            <a:r>
              <a:rPr lang="en-US" dirty="0"/>
              <a:t> of a model </a:t>
            </a:r>
            <a:r>
              <a:rPr lang="en-US" b="1" dirty="0"/>
              <a:t>may depend on the adopted execution engine </a:t>
            </a:r>
          </a:p>
          <a:p>
            <a:pPr lvl="1"/>
            <a:r>
              <a:rPr lang="en-US" dirty="0"/>
              <a:t>models which are not entirely specified but that can be executed by some advanced tools that are able to fill the gaps</a:t>
            </a:r>
          </a:p>
          <a:p>
            <a:pPr lvl="1"/>
            <a:r>
              <a:rPr lang="en-US" dirty="0"/>
              <a:t>Completely formalized models that cannot be executed because an appropriate execution engine is missing.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3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Smart vs </a:t>
            </a:r>
            <a:r>
              <a:rPr lang="it-IT" dirty="0" err="1"/>
              <a:t>dumb</a:t>
            </a:r>
            <a:r>
              <a:rPr lang="it-IT" dirty="0"/>
              <a:t> </a:t>
            </a:r>
            <a:r>
              <a:rPr lang="it-IT" dirty="0" err="1"/>
              <a:t>execution</a:t>
            </a:r>
            <a:r>
              <a:rPr lang="it-IT" dirty="0"/>
              <a:t> </a:t>
            </a:r>
            <a:r>
              <a:rPr lang="it-IT" dirty="0" err="1"/>
              <a:t>engines</a:t>
            </a:r>
            <a:endParaRPr lang="en-I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CRUD operation typically account for 80% of the overall software functionality</a:t>
            </a:r>
          </a:p>
          <a:p>
            <a:r>
              <a:rPr lang="en-US" dirty="0"/>
              <a:t>Huge spared effort through simple generation rules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3330"/>
            <a:ext cx="9153525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319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13</TotalTime>
  <Words>1008</Words>
  <Application>Microsoft Office PowerPoint</Application>
  <PresentationFormat>On-screen Show (4:3)</PresentationFormat>
  <Paragraphs>164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Verdana</vt:lpstr>
      <vt:lpstr>Clarity</vt:lpstr>
      <vt:lpstr>MDSE Use Cases</vt:lpstr>
      <vt:lpstr>MDSE goes far beyond code-generation</vt:lpstr>
      <vt:lpstr>MDSE has many applications</vt:lpstr>
      <vt:lpstr>Three killer MDSE applications</vt:lpstr>
      <vt:lpstr>Use Case1 – Model driven deveLopment</vt:lpstr>
      <vt:lpstr>MDD contribution: Communication</vt:lpstr>
      <vt:lpstr>MDD contribution: Productivity</vt:lpstr>
      <vt:lpstr>Executable models</vt:lpstr>
      <vt:lpstr>Smart vs dumb execution engines</vt:lpstr>
      <vt:lpstr>Executable models</vt:lpstr>
      <vt:lpstr>Executable models: 2 main approaches</vt:lpstr>
      <vt:lpstr>Code Generation</vt:lpstr>
      <vt:lpstr>Code Generation: Scope</vt:lpstr>
      <vt:lpstr>Code Generation: Benefits</vt:lpstr>
      <vt:lpstr>Code Generation: Partial Generation</vt:lpstr>
      <vt:lpstr>Code Generation: Turing test</vt:lpstr>
      <vt:lpstr>Model interpretation</vt:lpstr>
      <vt:lpstr>Generation and interpretation</vt:lpstr>
      <vt:lpstr>USE CASE2 – Systems interoperability</vt:lpstr>
      <vt:lpstr>Interoperability</vt:lpstr>
      <vt:lpstr>Model-Driven Interoperability </vt:lpstr>
      <vt:lpstr>MDI: Global schema </vt:lpstr>
      <vt:lpstr>USE CASE3 – Model driven reverse engineering</vt:lpstr>
      <vt:lpstr>Need for reverse engineering</vt:lpstr>
      <vt:lpstr>Model-driven reverse engineering </vt:lpstr>
      <vt:lpstr>Model-Driven Interoperability: Example</vt:lpstr>
      <vt:lpstr>Model-Driven Software Engineering in Practice</vt:lpstr>
    </vt:vector>
  </TitlesOfParts>
  <Company>Politecnico di MIlano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Brambilla</dc:creator>
  <cp:lastModifiedBy>Vladimir Dimitrieski</cp:lastModifiedBy>
  <cp:revision>30</cp:revision>
  <dcterms:created xsi:type="dcterms:W3CDTF">2012-09-27T09:57:11Z</dcterms:created>
  <dcterms:modified xsi:type="dcterms:W3CDTF">2021-02-25T08:21:58Z</dcterms:modified>
</cp:coreProperties>
</file>