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1"/>
  </p:notesMasterIdLst>
  <p:sldIdLst>
    <p:sldId id="256" r:id="rId2"/>
    <p:sldId id="261" r:id="rId3"/>
    <p:sldId id="262" r:id="rId4"/>
    <p:sldId id="293" r:id="rId5"/>
    <p:sldId id="264" r:id="rId6"/>
    <p:sldId id="265" r:id="rId7"/>
    <p:sldId id="266" r:id="rId8"/>
    <p:sldId id="267" r:id="rId9"/>
    <p:sldId id="269" r:id="rId10"/>
    <p:sldId id="270" r:id="rId11"/>
    <p:sldId id="271" r:id="rId12"/>
    <p:sldId id="272" r:id="rId13"/>
    <p:sldId id="273" r:id="rId14"/>
    <p:sldId id="292" r:id="rId15"/>
    <p:sldId id="294" r:id="rId16"/>
    <p:sldId id="295" r:id="rId17"/>
    <p:sldId id="296" r:id="rId18"/>
    <p:sldId id="297" r:id="rId19"/>
    <p:sldId id="26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40" autoAdjust="0"/>
  </p:normalViewPr>
  <p:slideViewPr>
    <p:cSldViewPr snapToGrid="0" snapToObjects="1"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247B8-52D3-E040-890F-3476E38F9812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23A9D-D4F6-D94A-AC79-4358DAC2A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116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23A9D-D4F6-D94A-AC79-4358DAC2A7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049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E00124-F944-4FB7-950C-84E7195ED03B}" type="slidenum">
              <a:rPr lang="en-AU" smtClean="0"/>
              <a:pPr/>
              <a:t>10</a:t>
            </a:fld>
            <a:endParaRPr lang="en-AU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D1D025-359D-48C9-AFB5-4DC3D52C6AE2}" type="slidenum">
              <a:rPr lang="en-AU" smtClean="0"/>
              <a:pPr/>
              <a:t>11</a:t>
            </a:fld>
            <a:endParaRPr lang="en-AU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endParaRPr lang="de-DE" dirty="0"/>
          </a:p>
        </p:txBody>
      </p:sp>
      <p:sp>
        <p:nvSpPr>
          <p:cNvPr id="5837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A285C1-AE58-40E6-8E6F-3965D177AB62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42E61F-B075-4474-A1B2-8B5B5E97783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06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AAFCFC-87AB-47EE-A95E-8450CF306B4D}" type="slidenum">
              <a:rPr lang="de-AT" smtClean="0"/>
              <a:pPr/>
              <a:t>14</a:t>
            </a:fld>
            <a:endParaRPr lang="de-A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06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AAFCFC-87AB-47EE-A95E-8450CF306B4D}" type="slidenum">
              <a:rPr lang="de-AT" smtClean="0"/>
              <a:pPr/>
              <a:t>15</a:t>
            </a:fld>
            <a:endParaRPr lang="de-A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06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AAFCFC-87AB-47EE-A95E-8450CF306B4D}" type="slidenum">
              <a:rPr lang="de-AT" smtClean="0"/>
              <a:pPr/>
              <a:t>16</a:t>
            </a:fld>
            <a:endParaRPr lang="de-A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06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AAFCFC-87AB-47EE-A95E-8450CF306B4D}" type="slidenum">
              <a:rPr lang="de-AT" smtClean="0"/>
              <a:pPr/>
              <a:t>17</a:t>
            </a:fld>
            <a:endParaRPr lang="de-A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06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AAFCFC-87AB-47EE-A95E-8450CF306B4D}" type="slidenum">
              <a:rPr lang="de-AT" smtClean="0"/>
              <a:pPr/>
              <a:t>18</a:t>
            </a:fld>
            <a:endParaRPr lang="de-A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23A9D-D4F6-D94A-AC79-4358DAC2A74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04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31F9CC-5099-46DB-9ED4-34B44A23850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82779" indent="-182779">
              <a:lnSpc>
                <a:spcPct val="68000"/>
              </a:lnSpc>
            </a:pPr>
            <a:endParaRPr lang="de-DE" sz="7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82779" indent="-182779">
              <a:lnSpc>
                <a:spcPct val="68000"/>
              </a:lnSpc>
            </a:pPr>
            <a:endParaRPr lang="de-DE" sz="7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9F32C1-FD8F-4DBB-B5F8-65CC2BA0EF8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46DB70-8CAD-4FEB-AC6E-C4BE102327F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C6076E-5F7C-4C6B-BF55-5BDA2A8A4EB9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6BF4C2-6D82-4A7A-959E-FC345CCED3B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F650C5-7AFC-4965-B64F-2AD4739B577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b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895" y="1371600"/>
            <a:ext cx="8925879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dirty="0" err="1" smtClean="0"/>
              <a:t>Chapter</a:t>
            </a:r>
            <a:r>
              <a:rPr lang="it-IT" dirty="0" smtClean="0"/>
              <a:t>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9895" y="1343062"/>
            <a:ext cx="6729831" cy="604249"/>
          </a:xfr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Chapter X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9895" y="3298825"/>
            <a:ext cx="8925879" cy="1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9781608458820 brambilla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929" y="3400108"/>
            <a:ext cx="2325845" cy="2870757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0" y="6363939"/>
            <a:ext cx="9144000" cy="4987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171249" y="3400108"/>
            <a:ext cx="65286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err="1" smtClean="0"/>
              <a:t>Teaching</a:t>
            </a:r>
            <a:r>
              <a:rPr lang="it-IT" sz="2000" dirty="0" smtClean="0"/>
              <a:t> </a:t>
            </a:r>
            <a:r>
              <a:rPr lang="it-IT" sz="2000" dirty="0" err="1" smtClean="0"/>
              <a:t>material</a:t>
            </a:r>
            <a:r>
              <a:rPr lang="it-IT" sz="2000" dirty="0" smtClean="0"/>
              <a:t> for the book</a:t>
            </a:r>
          </a:p>
          <a:p>
            <a:r>
              <a:rPr lang="it-IT" sz="2000" b="1" dirty="0" smtClean="0"/>
              <a:t>Model-</a:t>
            </a:r>
            <a:r>
              <a:rPr lang="it-IT" sz="2000" b="1" dirty="0" err="1" smtClean="0"/>
              <a:t>Driven</a:t>
            </a:r>
            <a:r>
              <a:rPr lang="it-IT" sz="2000" b="1" dirty="0" smtClean="0"/>
              <a:t> Software </a:t>
            </a:r>
            <a:r>
              <a:rPr lang="it-IT" sz="2000" b="1" dirty="0" err="1" smtClean="0"/>
              <a:t>Engineering</a:t>
            </a:r>
            <a:r>
              <a:rPr lang="it-IT" sz="2000" b="1" dirty="0" smtClean="0"/>
              <a:t> in </a:t>
            </a:r>
            <a:r>
              <a:rPr lang="it-IT" sz="2000" b="1" dirty="0" err="1" smtClean="0"/>
              <a:t>Practice</a:t>
            </a:r>
            <a:endParaRPr lang="it-IT" sz="2000" b="1" dirty="0" smtClean="0"/>
          </a:p>
          <a:p>
            <a:r>
              <a:rPr lang="it-IT" sz="2000" dirty="0" smtClean="0"/>
              <a:t>by Marco Brambilla, Jordi </a:t>
            </a:r>
            <a:r>
              <a:rPr lang="it-IT" sz="2000" dirty="0" err="1" smtClean="0"/>
              <a:t>Cabot</a:t>
            </a:r>
            <a:r>
              <a:rPr lang="it-IT" sz="2000" dirty="0" smtClean="0"/>
              <a:t>, Manuel </a:t>
            </a:r>
            <a:r>
              <a:rPr lang="it-IT" sz="2000" dirty="0" err="1" smtClean="0"/>
              <a:t>Wimmer</a:t>
            </a:r>
            <a:r>
              <a:rPr lang="it-IT" sz="2000" dirty="0" smtClean="0"/>
              <a:t>.</a:t>
            </a:r>
          </a:p>
          <a:p>
            <a:r>
              <a:rPr lang="it-IT" sz="2000" dirty="0" smtClean="0"/>
              <a:t>Morgan &amp; </a:t>
            </a:r>
            <a:r>
              <a:rPr lang="it-IT" sz="2000" dirty="0" err="1" smtClean="0"/>
              <a:t>Claypool</a:t>
            </a:r>
            <a:r>
              <a:rPr lang="it-IT" sz="2000" dirty="0" smtClean="0"/>
              <a:t>, USA, 2012.</a:t>
            </a:r>
            <a:endParaRPr lang="en-US" sz="2000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2996863" y="6407280"/>
            <a:ext cx="25830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b="1" dirty="0" err="1" smtClean="0">
                <a:solidFill>
                  <a:schemeClr val="bg1"/>
                </a:solidFill>
              </a:rPr>
              <a:t>www.mdse-book.com</a:t>
            </a:r>
            <a:endParaRPr lang="it-IT" sz="1800" b="1" dirty="0" smtClean="0">
              <a:solidFill>
                <a:schemeClr val="bg1"/>
              </a:solidFill>
            </a:endParaRPr>
          </a:p>
        </p:txBody>
      </p:sp>
      <p:pic>
        <p:nvPicPr>
          <p:cNvPr id="20" name="Picture 19" descr="morgan-claypool-logo.gi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06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895" y="1371600"/>
            <a:ext cx="8925879" cy="271201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dirty="0" smtClean="0"/>
              <a:t>Intermediate TITLE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9895" y="4083615"/>
            <a:ext cx="8925879" cy="1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0" y="6363939"/>
            <a:ext cx="9144000" cy="4987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2996863" y="6407280"/>
            <a:ext cx="25830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b="1" dirty="0" err="1" smtClean="0">
                <a:solidFill>
                  <a:schemeClr val="bg1"/>
                </a:solidFill>
              </a:rPr>
              <a:t>www.mdse-book.com</a:t>
            </a:r>
            <a:endParaRPr lang="it-IT" sz="1800" b="1" dirty="0" smtClean="0">
              <a:solidFill>
                <a:schemeClr val="bg1"/>
              </a:solidFill>
            </a:endParaRPr>
          </a:p>
        </p:txBody>
      </p:sp>
      <p:pic>
        <p:nvPicPr>
          <p:cNvPr id="7" name="Picture 6" descr="9781608458820 brambilla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011" y="5412977"/>
            <a:ext cx="1119764" cy="138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55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Click to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Click to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rgbClr val="CF68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Click to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dirty="0" smtClean="0"/>
              <a:t>Click to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rgbClr val="CF68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dirty="0" smtClean="0"/>
              <a:t>Click to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lie mit Untertitel und Bullet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80" y="152400"/>
            <a:ext cx="8534400" cy="41908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324000" y="571480"/>
            <a:ext cx="8534280" cy="357208"/>
          </a:xfrm>
        </p:spPr>
        <p:txBody>
          <a:bodyPr/>
          <a:lstStyle>
            <a:lvl1pPr>
              <a:buFontTx/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324000" y="1144800"/>
            <a:ext cx="8534280" cy="4713092"/>
          </a:xfr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SzPct val="100000"/>
              <a:buFont typeface="Wingdings" pitchFamily="2" charset="2"/>
              <a:buChar char="§"/>
              <a:defRPr/>
            </a:lvl2pPr>
            <a:lvl3pPr marL="1076325" indent="-190500">
              <a:buSzPct val="100000"/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4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Noch eine Testfußzeile</a:t>
            </a:r>
            <a:endParaRPr lang="de-DE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5"/>
          </p:nvPr>
        </p:nvSpPr>
        <p:spPr>
          <a:xfrm>
            <a:off x="7681879" y="6381328"/>
            <a:ext cx="1315721" cy="365125"/>
          </a:xfrm>
          <a:prstGeom prst="rect">
            <a:avLst/>
          </a:prstGeom>
          <a:ln/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4E573E72-0432-498F-A525-4B156C2FD69F}" type="slidenum">
              <a:rPr lang="de-DE" smtClean="0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6334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Click to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92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Click to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  <a:p>
            <a:pPr lvl="1"/>
            <a:r>
              <a:rPr lang="it-IT" dirty="0" smtClean="0"/>
              <a:t>Second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smtClean="0"/>
              <a:t>Third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363939"/>
            <a:ext cx="9144000" cy="4987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2688079" y="6398197"/>
            <a:ext cx="6002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Marco Brambilla, </a:t>
            </a:r>
            <a:r>
              <a:rPr lang="en-US" sz="1200" kern="1200" dirty="0" err="1" smtClean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Jordi</a:t>
            </a:r>
            <a:r>
              <a:rPr lang="en-US" sz="1200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Cabot, Manuel </a:t>
            </a:r>
            <a:r>
              <a:rPr lang="en-US" sz="1200" kern="1200" dirty="0" err="1" smtClean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Wimmer</a:t>
            </a:r>
            <a:r>
              <a:rPr lang="en-US" sz="1200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algn="r"/>
            <a:r>
              <a:rPr lang="en-US" sz="12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Model-Driven Software Engineering In Practice</a:t>
            </a:r>
            <a:r>
              <a:rPr lang="en-US" sz="1200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. Morgan &amp; Claypool 2012.</a:t>
            </a:r>
          </a:p>
        </p:txBody>
      </p:sp>
      <p:pic>
        <p:nvPicPr>
          <p:cNvPr id="11" name="Picture 10" descr="9781608458820 brambilla.jpg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671" y="6419593"/>
            <a:ext cx="338974" cy="41839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70" r:id="rId2"/>
    <p:sldLayoutId id="2147483962" r:id="rId3"/>
    <p:sldLayoutId id="2147483964" r:id="rId4"/>
    <p:sldLayoutId id="2147483965" r:id="rId5"/>
    <p:sldLayoutId id="2147483966" r:id="rId6"/>
    <p:sldLayoutId id="2147483968" r:id="rId7"/>
    <p:sldLayoutId id="2147483969" r:id="rId8"/>
    <p:sldLayoutId id="2147483971" r:id="rId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dse-book.co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amazon.com/gp/product/1608458822/ref=as_li_tf_tl?ie=UTF8&amp;camp=1789&amp;creative=9325&amp;creativeASIN=1608458822&amp;linkCode=as2&amp;tag=marbramoddris-20" TargetMode="External"/><Relationship Id="rId4" Type="http://schemas.openxmlformats.org/officeDocument/2006/relationships/hyperlink" Target="http://www.morganclaypool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INTRODUCTION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#1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4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Motivation</a:t>
            </a:r>
          </a:p>
        </p:txBody>
      </p:sp>
      <p:sp>
        <p:nvSpPr>
          <p:cNvPr id="21507" name="Textplatzhalt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err="1" smtClean="0">
                <a:solidFill>
                  <a:srgbClr val="7F7F7F"/>
                </a:solidFill>
              </a:rPr>
              <a:t>Constructive</a:t>
            </a:r>
            <a:r>
              <a:rPr lang="de-DE" dirty="0" smtClean="0">
                <a:solidFill>
                  <a:srgbClr val="7F7F7F"/>
                </a:solidFill>
              </a:rPr>
              <a:t> </a:t>
            </a:r>
            <a:r>
              <a:rPr lang="de-DE" dirty="0" err="1" smtClean="0">
                <a:solidFill>
                  <a:srgbClr val="7F7F7F"/>
                </a:solidFill>
              </a:rPr>
              <a:t>models</a:t>
            </a:r>
            <a:r>
              <a:rPr lang="de-DE" dirty="0" smtClean="0">
                <a:solidFill>
                  <a:srgbClr val="7F7F7F"/>
                </a:solidFill>
              </a:rPr>
              <a:t> (</a:t>
            </a:r>
            <a:r>
              <a:rPr lang="en-US" dirty="0" smtClean="0">
                <a:solidFill>
                  <a:srgbClr val="7F7F7F"/>
                </a:solidFill>
              </a:rPr>
              <a:t>Example: Electrical Engineering</a:t>
            </a:r>
            <a:r>
              <a:rPr lang="de-DE" dirty="0" smtClean="0">
                <a:solidFill>
                  <a:srgbClr val="7F7F7F"/>
                </a:solidFill>
              </a:rPr>
              <a:t>)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320999" y="5893147"/>
            <a:ext cx="23067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dirty="0" smtClean="0"/>
              <a:t>[Slide </a:t>
            </a:r>
            <a:r>
              <a:rPr lang="de-DE" sz="1200" dirty="0" err="1" smtClean="0"/>
              <a:t>by</a:t>
            </a:r>
            <a:r>
              <a:rPr lang="de-DE" sz="1200" dirty="0" smtClean="0"/>
              <a:t> Bernhard </a:t>
            </a:r>
            <a:r>
              <a:rPr lang="de-DE" sz="1200" dirty="0" err="1"/>
              <a:t>Rumpe</a:t>
            </a:r>
            <a:r>
              <a:rPr lang="de-DE" sz="1200" dirty="0"/>
              <a:t>]</a:t>
            </a:r>
          </a:p>
        </p:txBody>
      </p:sp>
      <p:pic>
        <p:nvPicPr>
          <p:cNvPr id="2151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6443" y="1181447"/>
            <a:ext cx="7172325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898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Motivation</a:t>
            </a:r>
            <a:endParaRPr lang="en-US" sz="1700" smtClean="0"/>
          </a:p>
        </p:txBody>
      </p:sp>
      <p:sp>
        <p:nvSpPr>
          <p:cNvPr id="22531" name="Textplatzhalt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err="1" smtClean="0">
                <a:solidFill>
                  <a:srgbClr val="7F7F7F"/>
                </a:solidFill>
              </a:rPr>
              <a:t>Declarative</a:t>
            </a:r>
            <a:r>
              <a:rPr lang="de-DE" dirty="0" smtClean="0">
                <a:solidFill>
                  <a:srgbClr val="7F7F7F"/>
                </a:solidFill>
              </a:rPr>
              <a:t> </a:t>
            </a:r>
            <a:r>
              <a:rPr lang="de-DE" dirty="0" err="1" smtClean="0">
                <a:solidFill>
                  <a:srgbClr val="7F7F7F"/>
                </a:solidFill>
              </a:rPr>
              <a:t>models</a:t>
            </a:r>
            <a:r>
              <a:rPr lang="de-DE" dirty="0" smtClean="0">
                <a:solidFill>
                  <a:srgbClr val="7F7F7F"/>
                </a:solidFill>
              </a:rPr>
              <a:t> (</a:t>
            </a:r>
            <a:r>
              <a:rPr lang="de-DE" dirty="0" err="1" smtClean="0">
                <a:solidFill>
                  <a:srgbClr val="7F7F7F"/>
                </a:solidFill>
              </a:rPr>
              <a:t>Example</a:t>
            </a:r>
            <a:r>
              <a:rPr lang="de-DE" dirty="0" smtClean="0">
                <a:solidFill>
                  <a:srgbClr val="7F7F7F"/>
                </a:solidFill>
              </a:rPr>
              <a:t>: </a:t>
            </a:r>
            <a:r>
              <a:rPr lang="en-US" dirty="0" smtClean="0">
                <a:solidFill>
                  <a:srgbClr val="7F7F7F"/>
                </a:solidFill>
              </a:rPr>
              <a:t>Astronomy)</a:t>
            </a:r>
            <a:endParaRPr lang="de-DE" dirty="0" smtClean="0">
              <a:solidFill>
                <a:srgbClr val="7F7F7F"/>
              </a:solidFill>
            </a:endParaRPr>
          </a:p>
        </p:txBody>
      </p:sp>
      <p:sp>
        <p:nvSpPr>
          <p:cNvPr id="22532" name="Textplatzhalt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Heliocentric model by </a:t>
            </a:r>
            <a:r>
              <a:rPr lang="en-US" dirty="0" err="1" smtClean="0"/>
              <a:t>Kopernikus</a:t>
            </a:r>
            <a:endParaRPr lang="de-DE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830512"/>
            <a:ext cx="4539586" cy="4334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9249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Motivation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Application area of modeling</a:t>
            </a:r>
          </a:p>
        </p:txBody>
      </p:sp>
      <p:sp>
        <p:nvSpPr>
          <p:cNvPr id="23556" name="Textplatzhalter 10"/>
          <p:cNvSpPr>
            <a:spLocks noGrp="1"/>
          </p:cNvSpPr>
          <p:nvPr>
            <p:ph type="body" sz="quarter" idx="13"/>
          </p:nvPr>
        </p:nvSpPr>
        <p:spPr>
          <a:xfrm>
            <a:off x="1571625" y="1144588"/>
            <a:ext cx="7286625" cy="4713287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Models as drafts</a:t>
            </a:r>
          </a:p>
          <a:p>
            <a:pPr lvl="1"/>
            <a:r>
              <a:rPr lang="en-US" dirty="0" smtClean="0"/>
              <a:t>Communication of ideas and alternatives</a:t>
            </a:r>
          </a:p>
          <a:p>
            <a:pPr lvl="1"/>
            <a:r>
              <a:rPr lang="en-US" dirty="0" smtClean="0"/>
              <a:t>Objective: modeling per se</a:t>
            </a:r>
          </a:p>
          <a:p>
            <a:pPr lvl="1"/>
            <a:endParaRPr lang="en-US" dirty="0" smtClean="0"/>
          </a:p>
          <a:p>
            <a:r>
              <a:rPr lang="en-US" b="1" i="1" dirty="0" smtClean="0"/>
              <a:t>Models as guidelines</a:t>
            </a:r>
          </a:p>
          <a:p>
            <a:pPr lvl="1"/>
            <a:r>
              <a:rPr lang="en-US" dirty="0" smtClean="0"/>
              <a:t>Design decisions are documented</a:t>
            </a:r>
          </a:p>
          <a:p>
            <a:pPr lvl="1"/>
            <a:r>
              <a:rPr lang="en-US" dirty="0" smtClean="0"/>
              <a:t>Objective: instructions for implementation </a:t>
            </a:r>
          </a:p>
          <a:p>
            <a:pPr lvl="1"/>
            <a:endParaRPr lang="en-US" dirty="0" smtClean="0"/>
          </a:p>
          <a:p>
            <a:r>
              <a:rPr lang="en-US" b="1" i="1" dirty="0" smtClean="0"/>
              <a:t>Models as programs</a:t>
            </a:r>
          </a:p>
          <a:p>
            <a:pPr lvl="1"/>
            <a:r>
              <a:rPr lang="en-US" dirty="0" smtClean="0"/>
              <a:t>Applications are generated automatically</a:t>
            </a:r>
          </a:p>
          <a:p>
            <a:pPr lvl="1"/>
            <a:r>
              <a:rPr lang="en-US" dirty="0" smtClean="0"/>
              <a:t>Objective: models are source code and vice versa</a:t>
            </a:r>
          </a:p>
          <a:p>
            <a:endParaRPr lang="de-DE" dirty="0" smtClean="0"/>
          </a:p>
        </p:txBody>
      </p:sp>
      <p:sp>
        <p:nvSpPr>
          <p:cNvPr id="23557" name="Rectangle 9"/>
          <p:cNvSpPr>
            <a:spLocks noChangeArrowheads="1"/>
          </p:cNvSpPr>
          <p:nvPr/>
        </p:nvSpPr>
        <p:spPr bwMode="auto">
          <a:xfrm>
            <a:off x="411163" y="4451350"/>
            <a:ext cx="6608762" cy="225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Clr>
                <a:srgbClr val="FF9900"/>
              </a:buClr>
              <a:buSzPct val="80000"/>
              <a:buFont typeface="Wingdings" pitchFamily="2" charset="2"/>
              <a:buChar char="n"/>
            </a:pPr>
            <a:endParaRPr lang="de-DE" sz="2000"/>
          </a:p>
        </p:txBody>
      </p:sp>
      <p:sp>
        <p:nvSpPr>
          <p:cNvPr id="23558" name="AutoShape 47"/>
          <p:cNvSpPr>
            <a:spLocks noChangeArrowheads="1"/>
          </p:cNvSpPr>
          <p:nvPr/>
        </p:nvSpPr>
        <p:spPr bwMode="auto">
          <a:xfrm rot="5400000">
            <a:off x="-655637" y="2727325"/>
            <a:ext cx="3500437" cy="76041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236 h 21600"/>
              <a:gd name="T14" fmla="*/ 20086 w 21600"/>
              <a:gd name="T15" fmla="*/ 1636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8661" y="0"/>
                </a:moveTo>
                <a:lnTo>
                  <a:pt x="18661" y="5236"/>
                </a:lnTo>
                <a:lnTo>
                  <a:pt x="3375" y="5236"/>
                </a:lnTo>
                <a:lnTo>
                  <a:pt x="3375" y="16364"/>
                </a:lnTo>
                <a:lnTo>
                  <a:pt x="18661" y="16364"/>
                </a:lnTo>
                <a:lnTo>
                  <a:pt x="18661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236"/>
                </a:moveTo>
                <a:lnTo>
                  <a:pt x="1350" y="16364"/>
                </a:lnTo>
                <a:lnTo>
                  <a:pt x="2700" y="16364"/>
                </a:lnTo>
                <a:lnTo>
                  <a:pt x="2700" y="5236"/>
                </a:lnTo>
                <a:close/>
              </a:path>
              <a:path w="21600" h="21600">
                <a:moveTo>
                  <a:pt x="0" y="5236"/>
                </a:moveTo>
                <a:lnTo>
                  <a:pt x="0" y="16364"/>
                </a:lnTo>
                <a:lnTo>
                  <a:pt x="675" y="16364"/>
                </a:lnTo>
                <a:lnTo>
                  <a:pt x="675" y="5236"/>
                </a:lnTo>
                <a:close/>
              </a:path>
            </a:pathLst>
          </a:cu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81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3559" name="Textfeld 5"/>
          <p:cNvSpPr txBox="1">
            <a:spLocks noChangeArrowheads="1"/>
          </p:cNvSpPr>
          <p:nvPr/>
        </p:nvSpPr>
        <p:spPr bwMode="auto">
          <a:xfrm>
            <a:off x="1000125" y="1000125"/>
            <a:ext cx="5699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b="1" i="1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852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Motivation</a:t>
            </a:r>
            <a:endParaRPr lang="de-DE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F7F7F"/>
                </a:solidFill>
              </a:rPr>
              <a:t>Increasing abstraction in software development</a:t>
            </a:r>
            <a:endParaRPr lang="de-DE" dirty="0" smtClean="0">
              <a:solidFill>
                <a:srgbClr val="7F7F7F"/>
              </a:solidFill>
            </a:endParaRPr>
          </a:p>
        </p:txBody>
      </p:sp>
      <p:sp>
        <p:nvSpPr>
          <p:cNvPr id="24580" name="Textplatzhalt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The </a:t>
            </a:r>
            <a:r>
              <a:rPr lang="de-DE" b="1" dirty="0" err="1" smtClean="0"/>
              <a:t>used</a:t>
            </a:r>
            <a:r>
              <a:rPr lang="de-DE" b="1" dirty="0" smtClean="0"/>
              <a:t> </a:t>
            </a:r>
            <a:r>
              <a:rPr lang="de-DE" b="1" dirty="0" err="1" smtClean="0"/>
              <a:t>artifacts</a:t>
            </a:r>
            <a:r>
              <a:rPr lang="de-DE" b="1" dirty="0" smtClean="0"/>
              <a:t> </a:t>
            </a:r>
            <a:r>
              <a:rPr lang="de-DE" b="1" dirty="0" err="1" smtClean="0"/>
              <a:t>of</a:t>
            </a:r>
            <a:r>
              <a:rPr lang="de-DE" b="1" dirty="0" smtClean="0"/>
              <a:t> </a:t>
            </a:r>
            <a:r>
              <a:rPr lang="de-DE" b="1" dirty="0" err="1" smtClean="0"/>
              <a:t>software</a:t>
            </a:r>
            <a:r>
              <a:rPr lang="de-DE" b="1" dirty="0" smtClean="0"/>
              <a:t> </a:t>
            </a:r>
            <a:r>
              <a:rPr lang="de-DE" b="1" dirty="0" err="1" smtClean="0"/>
              <a:t>development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slowly</a:t>
            </a:r>
            <a:r>
              <a:rPr lang="de-DE" dirty="0" smtClean="0"/>
              <a:t> </a:t>
            </a:r>
            <a:r>
              <a:rPr lang="de-DE" dirty="0" err="1" smtClean="0"/>
              <a:t>converge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concepts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endParaRPr lang="de-DE" dirty="0" smtClean="0"/>
          </a:p>
          <a:p>
            <a:pPr eaLnBrk="1" hangingPunct="1">
              <a:buNone/>
            </a:pPr>
            <a:r>
              <a:rPr lang="de-DE" dirty="0" smtClean="0"/>
              <a:t>	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b="1" dirty="0" err="1" smtClean="0"/>
              <a:t>application</a:t>
            </a:r>
            <a:r>
              <a:rPr lang="de-DE" b="1" dirty="0" smtClean="0"/>
              <a:t> </a:t>
            </a:r>
            <a:r>
              <a:rPr lang="de-DE" b="1" dirty="0" err="1" smtClean="0"/>
              <a:t>area</a:t>
            </a:r>
            <a:endParaRPr lang="de-DE" dirty="0" smtClean="0"/>
          </a:p>
          <a:p>
            <a:pPr eaLnBrk="1" hangingPunct="1"/>
            <a:endParaRPr lang="de-AT" dirty="0" smtClean="0"/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352425" y="1981200"/>
            <a:ext cx="8382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9900"/>
              </a:buClr>
              <a:buSzPct val="80000"/>
              <a:buFont typeface="Wingdings" pitchFamily="2" charset="2"/>
              <a:buNone/>
            </a:pPr>
            <a:endParaRPr lang="de-DE" sz="2000"/>
          </a:p>
        </p:txBody>
      </p:sp>
      <p:grpSp>
        <p:nvGrpSpPr>
          <p:cNvPr id="24582" name="Gruppieren 17"/>
          <p:cNvGrpSpPr>
            <a:grpSpLocks/>
          </p:cNvGrpSpPr>
          <p:nvPr/>
        </p:nvGrpSpPr>
        <p:grpSpPr bwMode="auto">
          <a:xfrm>
            <a:off x="563563" y="1649413"/>
            <a:ext cx="8159750" cy="4038600"/>
            <a:chOff x="492125" y="1214422"/>
            <a:chExt cx="8159750" cy="4038600"/>
          </a:xfrm>
        </p:grpSpPr>
        <p:sp>
          <p:nvSpPr>
            <p:cNvPr id="24585" name="Line 5"/>
            <p:cNvSpPr>
              <a:spLocks noChangeShapeType="1"/>
            </p:cNvSpPr>
            <p:nvPr/>
          </p:nvSpPr>
          <p:spPr bwMode="auto">
            <a:xfrm flipV="1">
              <a:off x="1547813" y="1824022"/>
              <a:ext cx="5345112" cy="2895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2166" name="Rectangle 6"/>
            <p:cNvSpPr>
              <a:spLocks noChangeArrowheads="1"/>
            </p:cNvSpPr>
            <p:nvPr/>
          </p:nvSpPr>
          <p:spPr bwMode="auto">
            <a:xfrm>
              <a:off x="492125" y="4719622"/>
              <a:ext cx="1970087" cy="533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de-DE" sz="1400">
                  <a:latin typeface="Arial" charset="0"/>
                </a:rPr>
                <a:t>Assembler (001001)</a:t>
              </a:r>
            </a:p>
          </p:txBody>
        </p:sp>
        <p:sp>
          <p:nvSpPr>
            <p:cNvPr id="92167" name="Rectangle 7"/>
            <p:cNvSpPr>
              <a:spLocks noChangeArrowheads="1"/>
            </p:cNvSpPr>
            <p:nvPr/>
          </p:nvSpPr>
          <p:spPr bwMode="auto">
            <a:xfrm>
              <a:off x="1125537" y="4033822"/>
              <a:ext cx="2836863" cy="533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de-DE" sz="1400" dirty="0">
                  <a:latin typeface="Arial" charset="0"/>
                </a:rPr>
                <a:t>Assembler </a:t>
              </a:r>
              <a:r>
                <a:rPr lang="de-DE" sz="1400" dirty="0" err="1" smtClean="0">
                  <a:latin typeface="Arial" charset="0"/>
                </a:rPr>
                <a:t>and</a:t>
              </a:r>
              <a:r>
                <a:rPr lang="de-DE" sz="1400" dirty="0" smtClean="0">
                  <a:latin typeface="Arial" charset="0"/>
                </a:rPr>
                <a:t> </a:t>
              </a:r>
              <a:r>
                <a:rPr lang="de-DE" sz="1400" dirty="0" err="1" smtClean="0">
                  <a:latin typeface="Arial" charset="0"/>
                </a:rPr>
                <a:t>mnemonic</a:t>
              </a:r>
              <a:r>
                <a:rPr lang="de-DE" sz="1400" dirty="0" smtClean="0">
                  <a:latin typeface="Arial" charset="0"/>
                </a:rPr>
                <a:t> </a:t>
              </a:r>
              <a:endParaRPr lang="de-DE" sz="1400" dirty="0">
                <a:latin typeface="Arial" charset="0"/>
              </a:endParaRPr>
            </a:p>
            <a:p>
              <a:pPr algn="ctr" eaLnBrk="0" hangingPunct="0">
                <a:defRPr/>
              </a:pPr>
              <a:r>
                <a:rPr lang="de-DE" sz="1400" dirty="0" err="1" smtClean="0">
                  <a:latin typeface="Arial" charset="0"/>
                </a:rPr>
                <a:t>abbreviations</a:t>
              </a:r>
              <a:r>
                <a:rPr lang="de-DE" sz="1400" dirty="0" smtClean="0">
                  <a:latin typeface="Arial" charset="0"/>
                </a:rPr>
                <a:t> </a:t>
              </a:r>
              <a:r>
                <a:rPr lang="de-DE" sz="1400" dirty="0">
                  <a:latin typeface="Arial" charset="0"/>
                </a:rPr>
                <a:t>(MV, ADD, GET)</a:t>
              </a:r>
            </a:p>
          </p:txBody>
        </p:sp>
        <p:sp>
          <p:nvSpPr>
            <p:cNvPr id="92168" name="Rectangle 8"/>
            <p:cNvSpPr>
              <a:spLocks noChangeArrowheads="1"/>
            </p:cNvSpPr>
            <p:nvPr/>
          </p:nvSpPr>
          <p:spPr bwMode="auto">
            <a:xfrm>
              <a:off x="2320925" y="3348022"/>
              <a:ext cx="2673350" cy="533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de-DE" sz="1400" dirty="0" err="1" smtClean="0">
                  <a:latin typeface="Arial" charset="0"/>
                </a:rPr>
                <a:t>Procedural</a:t>
              </a:r>
              <a:r>
                <a:rPr lang="de-DE" sz="1400" dirty="0" smtClean="0">
                  <a:latin typeface="Arial" charset="0"/>
                </a:rPr>
                <a:t> </a:t>
              </a:r>
              <a:r>
                <a:rPr lang="de-DE" sz="1400" dirty="0" err="1" smtClean="0">
                  <a:latin typeface="Arial" charset="0"/>
                </a:rPr>
                <a:t>constructs</a:t>
              </a:r>
              <a:endParaRPr lang="de-DE" sz="1400" dirty="0">
                <a:latin typeface="Arial" charset="0"/>
              </a:endParaRPr>
            </a:p>
            <a:p>
              <a:pPr algn="ctr" eaLnBrk="0" hangingPunct="0">
                <a:defRPr/>
              </a:pPr>
              <a:r>
                <a:rPr lang="de-DE" sz="1400" dirty="0">
                  <a:latin typeface="Arial" charset="0"/>
                </a:rPr>
                <a:t>(</a:t>
              </a:r>
              <a:r>
                <a:rPr lang="de-DE" sz="1400" dirty="0" err="1">
                  <a:latin typeface="Arial" charset="0"/>
                </a:rPr>
                <a:t>while</a:t>
              </a:r>
              <a:r>
                <a:rPr lang="de-DE" sz="1400" dirty="0">
                  <a:latin typeface="Arial" charset="0"/>
                </a:rPr>
                <a:t>, </a:t>
              </a:r>
              <a:r>
                <a:rPr lang="de-DE" sz="1400" dirty="0" err="1">
                  <a:latin typeface="Arial" charset="0"/>
                </a:rPr>
                <a:t>case</a:t>
              </a:r>
              <a:r>
                <a:rPr lang="de-DE" sz="1400" dirty="0">
                  <a:latin typeface="Arial" charset="0"/>
                </a:rPr>
                <a:t>, </a:t>
              </a:r>
              <a:r>
                <a:rPr lang="de-DE" sz="1400" dirty="0" err="1">
                  <a:latin typeface="Arial" charset="0"/>
                </a:rPr>
                <a:t>if</a:t>
              </a:r>
              <a:r>
                <a:rPr lang="de-DE" sz="1400" dirty="0">
                  <a:latin typeface="Arial" charset="0"/>
                </a:rPr>
                <a:t>)</a:t>
              </a:r>
            </a:p>
          </p:txBody>
        </p:sp>
        <p:sp>
          <p:nvSpPr>
            <p:cNvPr id="92169" name="Rectangle 9"/>
            <p:cNvSpPr>
              <a:spLocks noChangeArrowheads="1"/>
            </p:cNvSpPr>
            <p:nvPr/>
          </p:nvSpPr>
          <p:spPr bwMode="auto">
            <a:xfrm>
              <a:off x="3798887" y="2662222"/>
              <a:ext cx="2906713" cy="533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de-DE" sz="1400" dirty="0" smtClean="0">
                  <a:latin typeface="Arial" charset="0"/>
                </a:rPr>
                <a:t>Libraries (GUI, </a:t>
              </a:r>
              <a:r>
                <a:rPr lang="de-DE" sz="1400" dirty="0" err="1" smtClean="0">
                  <a:latin typeface="Arial" charset="0"/>
                </a:rPr>
                <a:t>lists</a:t>
              </a:r>
              <a:r>
                <a:rPr lang="de-DE" sz="1400" dirty="0" smtClean="0">
                  <a:latin typeface="Arial" charset="0"/>
                </a:rPr>
                <a:t>)</a:t>
              </a:r>
              <a:endParaRPr lang="de-DE" sz="1400" dirty="0">
                <a:latin typeface="Arial" charset="0"/>
              </a:endParaRPr>
            </a:p>
          </p:txBody>
        </p:sp>
        <p:sp>
          <p:nvSpPr>
            <p:cNvPr id="92170" name="Rectangle 10"/>
            <p:cNvSpPr>
              <a:spLocks noChangeArrowheads="1"/>
            </p:cNvSpPr>
            <p:nvPr/>
          </p:nvSpPr>
          <p:spPr bwMode="auto">
            <a:xfrm>
              <a:off x="4648200" y="1976422"/>
              <a:ext cx="3567112" cy="533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de-DE" sz="1400" dirty="0" smtClean="0">
                  <a:latin typeface="Arial" charset="0"/>
                </a:rPr>
                <a:t>Components </a:t>
              </a:r>
              <a:r>
                <a:rPr lang="de-DE" sz="1400" dirty="0">
                  <a:latin typeface="Arial" charset="0"/>
                </a:rPr>
                <a:t>(</a:t>
              </a:r>
              <a:r>
                <a:rPr lang="de-DE" sz="1400" dirty="0" err="1">
                  <a:latin typeface="Arial" charset="0"/>
                </a:rPr>
                <a:t>provided</a:t>
              </a:r>
              <a:r>
                <a:rPr lang="de-DE" sz="1400" dirty="0">
                  <a:latin typeface="Arial" charset="0"/>
                </a:rPr>
                <a:t>/</a:t>
              </a:r>
              <a:r>
                <a:rPr lang="de-DE" sz="1400" dirty="0" err="1">
                  <a:latin typeface="Arial" charset="0"/>
                </a:rPr>
                <a:t>required</a:t>
              </a:r>
              <a:r>
                <a:rPr lang="de-DE" sz="1400" dirty="0">
                  <a:latin typeface="Arial" charset="0"/>
                </a:rPr>
                <a:t> </a:t>
              </a:r>
              <a:r>
                <a:rPr lang="de-DE" sz="1400" dirty="0" err="1">
                  <a:latin typeface="Arial" charset="0"/>
                </a:rPr>
                <a:t>interface</a:t>
              </a:r>
              <a:r>
                <a:rPr lang="de-DE" sz="1400" dirty="0">
                  <a:latin typeface="Arial" charset="0"/>
                </a:rPr>
                <a:t>)</a:t>
              </a:r>
            </a:p>
          </p:txBody>
        </p:sp>
        <p:sp>
          <p:nvSpPr>
            <p:cNvPr id="92171" name="Rectangle 11"/>
            <p:cNvSpPr>
              <a:spLocks noChangeArrowheads="1"/>
            </p:cNvSpPr>
            <p:nvPr/>
          </p:nvSpPr>
          <p:spPr bwMode="auto">
            <a:xfrm>
              <a:off x="5978525" y="1214422"/>
              <a:ext cx="2673350" cy="533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de-DE" sz="1400" dirty="0" smtClean="0">
                  <a:latin typeface="Arial" charset="0"/>
                </a:rPr>
                <a:t>Business </a:t>
              </a:r>
              <a:r>
                <a:rPr lang="de-DE" sz="1400" dirty="0" err="1" smtClean="0">
                  <a:latin typeface="Arial" charset="0"/>
                </a:rPr>
                <a:t>objects</a:t>
              </a:r>
              <a:endParaRPr lang="de-DE" sz="1400" dirty="0">
                <a:latin typeface="Arial" charset="0"/>
              </a:endParaRPr>
            </a:p>
            <a:p>
              <a:pPr algn="ctr" eaLnBrk="0" hangingPunct="0">
                <a:defRPr/>
              </a:pPr>
              <a:r>
                <a:rPr lang="de-DE" sz="1400" dirty="0" smtClean="0">
                  <a:latin typeface="Arial" charset="0"/>
                </a:rPr>
                <a:t>(</a:t>
              </a:r>
              <a:r>
                <a:rPr lang="de-DE" sz="1400" dirty="0" err="1" smtClean="0">
                  <a:latin typeface="Arial" charset="0"/>
                </a:rPr>
                <a:t>course</a:t>
              </a:r>
              <a:r>
                <a:rPr lang="de-DE" sz="1400" dirty="0" smtClean="0">
                  <a:latin typeface="Arial" charset="0"/>
                </a:rPr>
                <a:t>, </a:t>
              </a:r>
              <a:r>
                <a:rPr lang="de-DE" sz="1400" dirty="0" err="1" smtClean="0">
                  <a:latin typeface="Arial" charset="0"/>
                </a:rPr>
                <a:t>account</a:t>
              </a:r>
              <a:r>
                <a:rPr lang="de-DE" sz="1400" dirty="0" smtClean="0">
                  <a:latin typeface="Arial" charset="0"/>
                </a:rPr>
                <a:t>, </a:t>
              </a:r>
              <a:r>
                <a:rPr lang="de-DE" sz="1400" dirty="0" err="1" smtClean="0">
                  <a:latin typeface="Arial" charset="0"/>
                </a:rPr>
                <a:t>customer</a:t>
              </a:r>
              <a:r>
                <a:rPr lang="de-DE" sz="1400" dirty="0" smtClean="0">
                  <a:latin typeface="Arial" charset="0"/>
                </a:rPr>
                <a:t>)</a:t>
              </a:r>
              <a:endParaRPr lang="de-DE" sz="1400" dirty="0">
                <a:latin typeface="Arial" charset="0"/>
              </a:endParaRPr>
            </a:p>
          </p:txBody>
        </p:sp>
      </p:grpSp>
      <p:sp>
        <p:nvSpPr>
          <p:cNvPr id="24583" name="Text Box 13"/>
          <p:cNvSpPr txBox="1">
            <a:spLocks noChangeArrowheads="1"/>
          </p:cNvSpPr>
          <p:nvPr/>
        </p:nvSpPr>
        <p:spPr bwMode="auto">
          <a:xfrm>
            <a:off x="244475" y="5857875"/>
            <a:ext cx="24697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dirty="0" smtClean="0"/>
              <a:t>[Illustration </a:t>
            </a:r>
            <a:r>
              <a:rPr lang="de-DE" sz="1200" dirty="0" err="1" smtClean="0"/>
              <a:t>by</a:t>
            </a:r>
            <a:r>
              <a:rPr lang="de-DE" sz="1200" dirty="0" smtClean="0"/>
              <a:t> Volker </a:t>
            </a:r>
            <a:r>
              <a:rPr lang="de-DE" sz="1200" dirty="0" err="1"/>
              <a:t>Gruhn</a:t>
            </a:r>
            <a:r>
              <a:rPr lang="de-DE" sz="12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8077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Structure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book</a:t>
            </a:r>
            <a:endParaRPr lang="de-DE" dirty="0" smtClean="0"/>
          </a:p>
        </p:txBody>
      </p:sp>
      <p:sp>
        <p:nvSpPr>
          <p:cNvPr id="44035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PART 1: MDSE Foundations</a:t>
            </a:r>
          </a:p>
          <a:p>
            <a:endParaRPr lang="en-US" dirty="0" smtClean="0"/>
          </a:p>
        </p:txBody>
      </p:sp>
      <p:sp>
        <p:nvSpPr>
          <p:cNvPr id="44036" name="Textplatzhalt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smtClean="0"/>
              <a:t>1 </a:t>
            </a:r>
            <a:r>
              <a:rPr lang="en-US" b="1" dirty="0"/>
              <a:t>Introduction </a:t>
            </a:r>
            <a:endParaRPr lang="en-US" dirty="0"/>
          </a:p>
          <a:p>
            <a:r>
              <a:rPr lang="en-US" dirty="0"/>
              <a:t>1.1 Purpose and Use of Models </a:t>
            </a:r>
          </a:p>
          <a:p>
            <a:r>
              <a:rPr lang="en-US" dirty="0"/>
              <a:t>1.2 Modeling for Software Development </a:t>
            </a:r>
          </a:p>
          <a:p>
            <a:r>
              <a:rPr lang="en-US" dirty="0"/>
              <a:t>1.3 How to Read this Book </a:t>
            </a:r>
            <a:endParaRPr lang="en-US" dirty="0" smtClean="0"/>
          </a:p>
          <a:p>
            <a:endParaRPr lang="en-US" dirty="0"/>
          </a:p>
          <a:p>
            <a:r>
              <a:rPr lang="en-US" b="1" dirty="0"/>
              <a:t>2 MDSE Principles </a:t>
            </a:r>
            <a:endParaRPr lang="en-US" dirty="0"/>
          </a:p>
          <a:p>
            <a:r>
              <a:rPr lang="en-US" dirty="0"/>
              <a:t>2.1 MDSE Basics </a:t>
            </a:r>
          </a:p>
          <a:p>
            <a:r>
              <a:rPr lang="en-US" dirty="0"/>
              <a:t>2.2 Lost in Acronyms: The MD* Jungle </a:t>
            </a:r>
          </a:p>
          <a:p>
            <a:r>
              <a:rPr lang="en-US" dirty="0"/>
              <a:t>2.3 Overview of the MDSE Methodology </a:t>
            </a:r>
          </a:p>
          <a:p>
            <a:r>
              <a:rPr lang="en-US" dirty="0"/>
              <a:t>2.3.1 Overall Vision </a:t>
            </a:r>
          </a:p>
          <a:p>
            <a:r>
              <a:rPr lang="en-US" dirty="0"/>
              <a:t>2.3.2 Target of MDSE: Domains, </a:t>
            </a:r>
            <a:r>
              <a:rPr lang="en-US" dirty="0" err="1"/>
              <a:t>Platforms,Technical</a:t>
            </a:r>
            <a:r>
              <a:rPr lang="en-US" dirty="0"/>
              <a:t> Spaces, and Scenarios </a:t>
            </a:r>
          </a:p>
          <a:p>
            <a:r>
              <a:rPr lang="en-US" dirty="0"/>
              <a:t>2.3.3 Modeling Languages </a:t>
            </a:r>
          </a:p>
          <a:p>
            <a:r>
              <a:rPr lang="en-US" dirty="0"/>
              <a:t>2.3.4 </a:t>
            </a:r>
            <a:r>
              <a:rPr lang="en-US" dirty="0" err="1"/>
              <a:t>Metamodeling</a:t>
            </a:r>
            <a:r>
              <a:rPr lang="en-US" dirty="0"/>
              <a:t> </a:t>
            </a:r>
          </a:p>
          <a:p>
            <a:r>
              <a:rPr lang="en-US" dirty="0"/>
              <a:t>2.3.5 Transformations </a:t>
            </a:r>
          </a:p>
          <a:p>
            <a:r>
              <a:rPr lang="en-US" dirty="0"/>
              <a:t>2.3.6 Model Classification </a:t>
            </a:r>
          </a:p>
          <a:p>
            <a:r>
              <a:rPr lang="en-US" dirty="0"/>
              <a:t>2.4 MDSE Adoption in Industry </a:t>
            </a:r>
          </a:p>
          <a:p>
            <a:r>
              <a:rPr lang="en-US" dirty="0"/>
              <a:t>2.5 Tool Support </a:t>
            </a:r>
          </a:p>
          <a:p>
            <a:r>
              <a:rPr lang="en-US" dirty="0"/>
              <a:t>2.5.1 Drawing Tools </a:t>
            </a:r>
            <a:r>
              <a:rPr lang="en-US" dirty="0" err="1"/>
              <a:t>vs</a:t>
            </a:r>
            <a:r>
              <a:rPr lang="en-US" dirty="0"/>
              <a:t> Modeling Tools </a:t>
            </a:r>
          </a:p>
          <a:p>
            <a:r>
              <a:rPr lang="en-US" dirty="0"/>
              <a:t>2.5.2 Model-Based </a:t>
            </a:r>
            <a:r>
              <a:rPr lang="en-US" dirty="0" err="1"/>
              <a:t>vs</a:t>
            </a:r>
            <a:r>
              <a:rPr lang="en-US" dirty="0"/>
              <a:t> Programming-Based MDSE Tools </a:t>
            </a:r>
          </a:p>
          <a:p>
            <a:r>
              <a:rPr lang="en-US" dirty="0"/>
              <a:t>2.5.3 Eclipse and EMF </a:t>
            </a:r>
          </a:p>
          <a:p>
            <a:r>
              <a:rPr lang="en-US" dirty="0"/>
              <a:t>2.6 Criticisms of MDSE </a:t>
            </a:r>
          </a:p>
        </p:txBody>
      </p:sp>
    </p:spTree>
    <p:extLst>
      <p:ext uri="{BB962C8B-B14F-4D97-AF65-F5344CB8AC3E}">
        <p14:creationId xmlns:p14="http://schemas.microsoft.com/office/powerpoint/2010/main" val="149280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Structure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book</a:t>
            </a:r>
            <a:endParaRPr lang="de-DE" dirty="0" smtClean="0"/>
          </a:p>
        </p:txBody>
      </p:sp>
      <p:sp>
        <p:nvSpPr>
          <p:cNvPr id="44035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PART 1: MDSE Foundations (continued)</a:t>
            </a:r>
          </a:p>
          <a:p>
            <a:endParaRPr lang="en-US" dirty="0" smtClean="0"/>
          </a:p>
        </p:txBody>
      </p:sp>
      <p:sp>
        <p:nvSpPr>
          <p:cNvPr id="44036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324000" y="967285"/>
            <a:ext cx="8534280" cy="5559586"/>
          </a:xfrm>
        </p:spPr>
        <p:txBody>
          <a:bodyPr>
            <a:normAutofit fontScale="55000" lnSpcReduction="20000"/>
          </a:bodyPr>
          <a:lstStyle/>
          <a:p>
            <a:endParaRPr lang="en-US" b="1" dirty="0" smtClean="0"/>
          </a:p>
          <a:p>
            <a:r>
              <a:rPr lang="en-US" b="1" dirty="0" smtClean="0"/>
              <a:t>3 </a:t>
            </a:r>
            <a:r>
              <a:rPr lang="en-US" b="1" dirty="0"/>
              <a:t>MDSE Use Cases </a:t>
            </a:r>
            <a:endParaRPr lang="en-US" dirty="0"/>
          </a:p>
          <a:p>
            <a:r>
              <a:rPr lang="en-US" dirty="0"/>
              <a:t>3.1 Automating Software Development </a:t>
            </a:r>
          </a:p>
          <a:p>
            <a:r>
              <a:rPr lang="en-US" dirty="0"/>
              <a:t>3.1.1 Code Generation </a:t>
            </a:r>
          </a:p>
          <a:p>
            <a:r>
              <a:rPr lang="en-US" dirty="0"/>
              <a:t>3.1.2 Model Interpretation </a:t>
            </a:r>
          </a:p>
          <a:p>
            <a:r>
              <a:rPr lang="en-US" dirty="0"/>
              <a:t>3.1.3 Combining Code Generation and Model Interpretation </a:t>
            </a:r>
          </a:p>
          <a:p>
            <a:r>
              <a:rPr lang="en-US" dirty="0"/>
              <a:t>3.2 System Interoperability </a:t>
            </a:r>
          </a:p>
          <a:p>
            <a:r>
              <a:rPr lang="en-US" dirty="0"/>
              <a:t>3.3 Reverse Engineering </a:t>
            </a:r>
            <a:endParaRPr lang="en-US" dirty="0" smtClean="0"/>
          </a:p>
          <a:p>
            <a:endParaRPr lang="en-US" dirty="0"/>
          </a:p>
          <a:p>
            <a:r>
              <a:rPr lang="en-US" b="1" dirty="0"/>
              <a:t>4 Model-Driven Architecture (MDA) </a:t>
            </a:r>
            <a:endParaRPr lang="en-US" dirty="0"/>
          </a:p>
          <a:p>
            <a:r>
              <a:rPr lang="en-US" dirty="0"/>
              <a:t>4.1 MDA Definitions and Assumptions </a:t>
            </a:r>
          </a:p>
          <a:p>
            <a:r>
              <a:rPr lang="en-US" dirty="0"/>
              <a:t>4.2 The Modeling Levels: CIM, PIM, PSM </a:t>
            </a:r>
          </a:p>
          <a:p>
            <a:r>
              <a:rPr lang="en-US" dirty="0"/>
              <a:t>4.3 Mappings </a:t>
            </a:r>
          </a:p>
          <a:p>
            <a:r>
              <a:rPr lang="en-US" dirty="0"/>
              <a:t>4.4 General Purpose and Domain-Specific Languages in MDA </a:t>
            </a:r>
          </a:p>
          <a:p>
            <a:r>
              <a:rPr lang="en-US" dirty="0"/>
              <a:t>4.5 Architecture-Driven Modernization </a:t>
            </a:r>
            <a:endParaRPr lang="en-US" dirty="0" smtClean="0"/>
          </a:p>
          <a:p>
            <a:endParaRPr lang="en-US" dirty="0"/>
          </a:p>
          <a:p>
            <a:r>
              <a:rPr lang="en-US" b="1" dirty="0"/>
              <a:t>5 Integration of MDSE in your Development Process </a:t>
            </a:r>
            <a:endParaRPr lang="en-US" dirty="0"/>
          </a:p>
          <a:p>
            <a:r>
              <a:rPr lang="en-US" dirty="0"/>
              <a:t>5.1 Introducing MDSE in your Software Development Process </a:t>
            </a:r>
          </a:p>
          <a:p>
            <a:r>
              <a:rPr lang="en-US" dirty="0"/>
              <a:t>5.1.1 Pains and Gains of Software Modeling </a:t>
            </a:r>
          </a:p>
          <a:p>
            <a:r>
              <a:rPr lang="en-US" dirty="0"/>
              <a:t>5.1.2 Socio-Technical Congruence of the Development Process </a:t>
            </a:r>
          </a:p>
          <a:p>
            <a:r>
              <a:rPr lang="en-US" dirty="0"/>
              <a:t>5.2 Traditional Development Processes and MDSE </a:t>
            </a:r>
          </a:p>
          <a:p>
            <a:r>
              <a:rPr lang="en-US" dirty="0"/>
              <a:t>5.3 Agile and MDSE </a:t>
            </a:r>
          </a:p>
          <a:p>
            <a:r>
              <a:rPr lang="en-US" dirty="0"/>
              <a:t>5.4 Domain-Driven Design and MDSE </a:t>
            </a:r>
          </a:p>
          <a:p>
            <a:r>
              <a:rPr lang="en-US" dirty="0"/>
              <a:t>5.5 Test-Driven Development and MDSE </a:t>
            </a:r>
          </a:p>
          <a:p>
            <a:r>
              <a:rPr lang="en-US" dirty="0"/>
              <a:t>5.5.1 Model-Driven Testing </a:t>
            </a:r>
          </a:p>
          <a:p>
            <a:r>
              <a:rPr lang="en-US" dirty="0"/>
              <a:t>5.5.2 Test-Driven Modeling 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89552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Structure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book</a:t>
            </a:r>
            <a:endParaRPr lang="de-DE" dirty="0" smtClean="0"/>
          </a:p>
        </p:txBody>
      </p:sp>
      <p:sp>
        <p:nvSpPr>
          <p:cNvPr id="44035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PART 1: MDSE Foundations (continued)</a:t>
            </a:r>
          </a:p>
          <a:p>
            <a:endParaRPr lang="en-US" dirty="0" smtClean="0"/>
          </a:p>
        </p:txBody>
      </p:sp>
      <p:sp>
        <p:nvSpPr>
          <p:cNvPr id="44036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324000" y="1144799"/>
            <a:ext cx="8534280" cy="5327459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/>
              <a:t>6 </a:t>
            </a:r>
            <a:r>
              <a:rPr lang="en-US" b="1" dirty="0"/>
              <a:t>Modeling Languages at a Glance </a:t>
            </a:r>
            <a:endParaRPr lang="en-US" dirty="0"/>
          </a:p>
          <a:p>
            <a:r>
              <a:rPr lang="en-US" dirty="0"/>
              <a:t>6.1 Anatomy of Modeling Languages </a:t>
            </a:r>
          </a:p>
          <a:p>
            <a:r>
              <a:rPr lang="en-US" dirty="0"/>
              <a:t>6.2 General Purpose </a:t>
            </a:r>
            <a:r>
              <a:rPr lang="en-US" dirty="0" err="1"/>
              <a:t>vs</a:t>
            </a:r>
            <a:r>
              <a:rPr lang="en-US" dirty="0"/>
              <a:t> Domain-Specific Modeling Languages </a:t>
            </a:r>
          </a:p>
          <a:p>
            <a:r>
              <a:rPr lang="en-US" dirty="0"/>
              <a:t>6.3 General-Purpose Modeling: The Case of UML </a:t>
            </a:r>
          </a:p>
          <a:p>
            <a:r>
              <a:rPr lang="nl-NL" dirty="0" smtClean="0"/>
              <a:t>6.4 </a:t>
            </a:r>
            <a:r>
              <a:rPr lang="nl-NL" dirty="0"/>
              <a:t>UML </a:t>
            </a:r>
            <a:r>
              <a:rPr lang="nl-NL" dirty="0" err="1"/>
              <a:t>Extensibility</a:t>
            </a:r>
            <a:r>
              <a:rPr lang="nl-NL" dirty="0"/>
              <a:t>: The </a:t>
            </a:r>
            <a:r>
              <a:rPr lang="nl-NL" dirty="0" err="1"/>
              <a:t>MiddleWay</a:t>
            </a:r>
            <a:r>
              <a:rPr lang="nl-NL" dirty="0"/>
              <a:t> </a:t>
            </a:r>
            <a:r>
              <a:rPr lang="nl-NL" dirty="0" err="1"/>
              <a:t>Between</a:t>
            </a:r>
            <a:r>
              <a:rPr lang="nl-NL" dirty="0"/>
              <a:t> GPL </a:t>
            </a:r>
            <a:r>
              <a:rPr lang="nl-NL" dirty="0" err="1"/>
              <a:t>and</a:t>
            </a:r>
            <a:r>
              <a:rPr lang="nl-NL" dirty="0"/>
              <a:t> DSL </a:t>
            </a:r>
          </a:p>
          <a:p>
            <a:r>
              <a:rPr lang="nl-NL" dirty="0" smtClean="0"/>
              <a:t>6.5 </a:t>
            </a:r>
            <a:r>
              <a:rPr lang="nl-NL" dirty="0" err="1"/>
              <a:t>Overview</a:t>
            </a:r>
            <a:r>
              <a:rPr lang="nl-NL" dirty="0"/>
              <a:t> on </a:t>
            </a:r>
            <a:r>
              <a:rPr lang="nl-NL" dirty="0" err="1"/>
              <a:t>DSLs</a:t>
            </a:r>
            <a:r>
              <a:rPr lang="nl-NL" dirty="0"/>
              <a:t> (Domain </a:t>
            </a:r>
            <a:r>
              <a:rPr lang="nl-NL" dirty="0" err="1"/>
              <a:t>Specific</a:t>
            </a:r>
            <a:r>
              <a:rPr lang="nl-NL" dirty="0"/>
              <a:t> </a:t>
            </a:r>
            <a:r>
              <a:rPr lang="nl-NL" dirty="0" err="1"/>
              <a:t>Languages</a:t>
            </a:r>
            <a:r>
              <a:rPr lang="nl-NL" dirty="0"/>
              <a:t>)</a:t>
            </a:r>
          </a:p>
          <a:p>
            <a:r>
              <a:rPr lang="nl-NL" dirty="0"/>
              <a:t>6.5.1 </a:t>
            </a:r>
            <a:r>
              <a:rPr lang="nl-NL" dirty="0" err="1"/>
              <a:t>Principles</a:t>
            </a:r>
            <a:r>
              <a:rPr lang="nl-NL" dirty="0"/>
              <a:t> of </a:t>
            </a:r>
            <a:r>
              <a:rPr lang="nl-NL" dirty="0" err="1"/>
              <a:t>DSLs</a:t>
            </a:r>
            <a:r>
              <a:rPr lang="nl-NL" dirty="0"/>
              <a:t> </a:t>
            </a:r>
          </a:p>
          <a:p>
            <a:r>
              <a:rPr lang="nl-NL" dirty="0"/>
              <a:t>6.5.2 </a:t>
            </a:r>
            <a:r>
              <a:rPr lang="nl-NL" dirty="0" err="1"/>
              <a:t>Some</a:t>
            </a:r>
            <a:r>
              <a:rPr lang="nl-NL" dirty="0"/>
              <a:t> </a:t>
            </a:r>
            <a:r>
              <a:rPr lang="nl-NL" dirty="0" err="1"/>
              <a:t>Examples</a:t>
            </a:r>
            <a:r>
              <a:rPr lang="nl-NL" dirty="0"/>
              <a:t> of </a:t>
            </a:r>
            <a:r>
              <a:rPr lang="nl-NL" dirty="0" err="1"/>
              <a:t>DSLs</a:t>
            </a:r>
            <a:r>
              <a:rPr lang="nl-NL" dirty="0"/>
              <a:t> </a:t>
            </a:r>
          </a:p>
          <a:p>
            <a:r>
              <a:rPr lang="nl-NL" dirty="0"/>
              <a:t>6.6 </a:t>
            </a:r>
            <a:r>
              <a:rPr lang="nl-NL" dirty="0" err="1"/>
              <a:t>Defining</a:t>
            </a:r>
            <a:r>
              <a:rPr lang="nl-NL" dirty="0"/>
              <a:t> </a:t>
            </a:r>
            <a:r>
              <a:rPr lang="nl-NL" dirty="0" err="1"/>
              <a:t>Modeling</a:t>
            </a:r>
            <a:r>
              <a:rPr lang="nl-NL" dirty="0"/>
              <a:t> </a:t>
            </a:r>
            <a:r>
              <a:rPr lang="nl-NL" dirty="0" err="1"/>
              <a:t>Constraints</a:t>
            </a:r>
            <a:r>
              <a:rPr lang="nl-NL" dirty="0"/>
              <a:t> (OCL) </a:t>
            </a:r>
            <a:endParaRPr lang="nl-NL" dirty="0" smtClean="0"/>
          </a:p>
          <a:p>
            <a:endParaRPr lang="nl-NL" dirty="0"/>
          </a:p>
          <a:p>
            <a:pPr>
              <a:buNone/>
            </a:pPr>
            <a:endParaRPr lang="nl-NL" sz="2900" b="1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29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PART </a:t>
            </a:r>
            <a:r>
              <a:rPr lang="nl-NL" sz="29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2: MDSE </a:t>
            </a:r>
            <a:r>
              <a:rPr lang="nl-NL" sz="29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Technologies</a:t>
            </a:r>
            <a:endParaRPr lang="nl-NL" b="1" dirty="0" smtClean="0"/>
          </a:p>
          <a:p>
            <a:endParaRPr lang="nl-NL" b="1" dirty="0"/>
          </a:p>
          <a:p>
            <a:r>
              <a:rPr lang="nl-NL" b="1" dirty="0"/>
              <a:t>7 Developing </a:t>
            </a:r>
            <a:r>
              <a:rPr lang="sr-Latn-RS" b="1" dirty="0" smtClean="0"/>
              <a:t>Y</a:t>
            </a:r>
            <a:r>
              <a:rPr lang="nl-NL" b="1" dirty="0" smtClean="0"/>
              <a:t>our</a:t>
            </a:r>
            <a:r>
              <a:rPr lang="sr-Latn-RS" b="1" dirty="0" smtClean="0"/>
              <a:t> </a:t>
            </a:r>
            <a:r>
              <a:rPr lang="nl-NL" b="1" dirty="0" smtClean="0"/>
              <a:t>Own </a:t>
            </a:r>
            <a:r>
              <a:rPr lang="nl-NL" b="1" dirty="0"/>
              <a:t>Modeling Language </a:t>
            </a:r>
            <a:endParaRPr lang="nl-NL" dirty="0"/>
          </a:p>
          <a:p>
            <a:r>
              <a:rPr lang="nl-NL" dirty="0"/>
              <a:t>7.1 Metamodel-Centric Language Design </a:t>
            </a:r>
          </a:p>
          <a:p>
            <a:r>
              <a:rPr lang="nl-NL" dirty="0"/>
              <a:t>7.1.1 Abstract Syntax </a:t>
            </a:r>
          </a:p>
          <a:p>
            <a:r>
              <a:rPr lang="nl-NL" dirty="0"/>
              <a:t>7.1.2 Concrete Syntax </a:t>
            </a:r>
          </a:p>
          <a:p>
            <a:r>
              <a:rPr lang="nl-NL" dirty="0"/>
              <a:t>7.1.3 Language </a:t>
            </a:r>
            <a:r>
              <a:rPr lang="nl-NL" dirty="0" err="1"/>
              <a:t>Ingredients</a:t>
            </a:r>
            <a:r>
              <a:rPr lang="nl-NL" dirty="0"/>
              <a:t> at a </a:t>
            </a:r>
            <a:r>
              <a:rPr lang="nl-NL" dirty="0" err="1"/>
              <a:t>Glance</a:t>
            </a:r>
            <a:r>
              <a:rPr lang="nl-NL" dirty="0"/>
              <a:t> </a:t>
            </a:r>
          </a:p>
          <a:p>
            <a:r>
              <a:rPr lang="nl-NL" dirty="0"/>
              <a:t>7.2 </a:t>
            </a:r>
            <a:r>
              <a:rPr lang="nl-NL" dirty="0" err="1"/>
              <a:t>Example</a:t>
            </a:r>
            <a:r>
              <a:rPr lang="nl-NL" dirty="0"/>
              <a:t> DSML: </a:t>
            </a:r>
            <a:r>
              <a:rPr lang="nl-NL" dirty="0" err="1"/>
              <a:t>sWML</a:t>
            </a:r>
            <a:r>
              <a:rPr lang="nl-NL" dirty="0"/>
              <a:t> </a:t>
            </a:r>
          </a:p>
          <a:p>
            <a:r>
              <a:rPr lang="nl-NL" dirty="0"/>
              <a:t>7.3 Abstract Syntax Development </a:t>
            </a:r>
          </a:p>
          <a:p>
            <a:r>
              <a:rPr lang="nl-NL" dirty="0"/>
              <a:t>7.3.1 Metamodel Development </a:t>
            </a:r>
            <a:r>
              <a:rPr lang="nl-NL" dirty="0" err="1"/>
              <a:t>Process</a:t>
            </a:r>
            <a:r>
              <a:rPr lang="nl-NL" dirty="0"/>
              <a:t> </a:t>
            </a:r>
          </a:p>
          <a:p>
            <a:r>
              <a:rPr lang="nl-NL" dirty="0"/>
              <a:t>7.3.2 </a:t>
            </a:r>
            <a:r>
              <a:rPr lang="nl-NL" dirty="0" err="1"/>
              <a:t>Metamodeling</a:t>
            </a:r>
            <a:r>
              <a:rPr lang="nl-NL" dirty="0"/>
              <a:t> in </a:t>
            </a:r>
            <a:r>
              <a:rPr lang="nl-NL" dirty="0" err="1"/>
              <a:t>Eclipse</a:t>
            </a:r>
            <a:r>
              <a:rPr lang="nl-NL" dirty="0"/>
              <a:t> </a:t>
            </a:r>
          </a:p>
          <a:p>
            <a:r>
              <a:rPr lang="nl-NL" dirty="0"/>
              <a:t>7.4 Concrete Syntax Development </a:t>
            </a:r>
          </a:p>
          <a:p>
            <a:r>
              <a:rPr lang="nl-NL" dirty="0"/>
              <a:t>7.4.1 </a:t>
            </a:r>
            <a:r>
              <a:rPr lang="nl-NL" dirty="0" err="1"/>
              <a:t>Graphical</a:t>
            </a:r>
            <a:r>
              <a:rPr lang="nl-NL" dirty="0"/>
              <a:t> Concrete Syntax (GCS) </a:t>
            </a:r>
          </a:p>
          <a:p>
            <a:r>
              <a:rPr lang="nl-NL" dirty="0"/>
              <a:t>7.4.2 </a:t>
            </a:r>
            <a:r>
              <a:rPr lang="nl-NL" dirty="0" err="1"/>
              <a:t>Textual</a:t>
            </a:r>
            <a:r>
              <a:rPr lang="nl-NL" dirty="0"/>
              <a:t> Concrete Syntax (TCS) 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89552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Structure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book</a:t>
            </a:r>
            <a:endParaRPr lang="de-DE" dirty="0" smtClean="0"/>
          </a:p>
        </p:txBody>
      </p:sp>
      <p:sp>
        <p:nvSpPr>
          <p:cNvPr id="44035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b="1" dirty="0"/>
              <a:t>PART 2: MDSE Technologies (continued)</a:t>
            </a:r>
          </a:p>
          <a:p>
            <a:endParaRPr lang="en-US" dirty="0" smtClean="0"/>
          </a:p>
        </p:txBody>
      </p:sp>
      <p:sp>
        <p:nvSpPr>
          <p:cNvPr id="44036" name="Textplatzhalt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NL" b="1" dirty="0" smtClean="0"/>
              <a:t>8 </a:t>
            </a:r>
            <a:r>
              <a:rPr lang="nl-NL" b="1" dirty="0" smtClean="0"/>
              <a:t>Model-to-Model</a:t>
            </a:r>
            <a:r>
              <a:rPr lang="sr-Latn-RS" b="1" dirty="0" smtClean="0"/>
              <a:t> </a:t>
            </a:r>
            <a:r>
              <a:rPr lang="nl-NL" b="1" dirty="0" smtClean="0"/>
              <a:t>Transformations </a:t>
            </a:r>
            <a:endParaRPr lang="nl-NL" dirty="0"/>
          </a:p>
          <a:p>
            <a:r>
              <a:rPr lang="nl-NL" dirty="0"/>
              <a:t>8.1 Model </a:t>
            </a:r>
            <a:r>
              <a:rPr lang="nl-NL" dirty="0" err="1"/>
              <a:t>Transformations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their</a:t>
            </a:r>
            <a:r>
              <a:rPr lang="nl-NL" dirty="0"/>
              <a:t> </a:t>
            </a:r>
            <a:r>
              <a:rPr lang="nl-NL" dirty="0" err="1"/>
              <a:t>Classification</a:t>
            </a:r>
            <a:r>
              <a:rPr lang="nl-NL" dirty="0"/>
              <a:t> </a:t>
            </a:r>
          </a:p>
          <a:p>
            <a:r>
              <a:rPr lang="nl-NL" dirty="0"/>
              <a:t>8.2 </a:t>
            </a:r>
            <a:r>
              <a:rPr lang="nl-NL" dirty="0" err="1"/>
              <a:t>Exogenous</a:t>
            </a:r>
            <a:r>
              <a:rPr lang="nl-NL" dirty="0"/>
              <a:t>, Out-</a:t>
            </a:r>
            <a:r>
              <a:rPr lang="nl-NL" dirty="0" err="1"/>
              <a:t>Place</a:t>
            </a:r>
            <a:r>
              <a:rPr lang="nl-NL" dirty="0"/>
              <a:t> </a:t>
            </a:r>
            <a:r>
              <a:rPr lang="nl-NL" dirty="0" err="1"/>
              <a:t>Transformations</a:t>
            </a:r>
            <a:r>
              <a:rPr lang="nl-NL" dirty="0"/>
              <a:t> </a:t>
            </a:r>
          </a:p>
          <a:p>
            <a:r>
              <a:rPr lang="nl-NL" dirty="0"/>
              <a:t>8.3 </a:t>
            </a:r>
            <a:r>
              <a:rPr lang="nl-NL" dirty="0" err="1"/>
              <a:t>Endogenous</a:t>
            </a:r>
            <a:r>
              <a:rPr lang="nl-NL" dirty="0"/>
              <a:t>, In-</a:t>
            </a:r>
            <a:r>
              <a:rPr lang="nl-NL" dirty="0" err="1"/>
              <a:t>Place</a:t>
            </a:r>
            <a:r>
              <a:rPr lang="nl-NL" dirty="0"/>
              <a:t> </a:t>
            </a:r>
            <a:r>
              <a:rPr lang="nl-NL" dirty="0" err="1"/>
              <a:t>Transformations</a:t>
            </a:r>
            <a:r>
              <a:rPr lang="nl-NL" dirty="0"/>
              <a:t> </a:t>
            </a:r>
          </a:p>
          <a:p>
            <a:r>
              <a:rPr lang="nl-NL" dirty="0"/>
              <a:t>8.4 Mastering Model </a:t>
            </a:r>
            <a:r>
              <a:rPr lang="nl-NL" dirty="0" err="1"/>
              <a:t>Transformations</a:t>
            </a:r>
            <a:r>
              <a:rPr lang="nl-NL" dirty="0"/>
              <a:t> </a:t>
            </a:r>
          </a:p>
          <a:p>
            <a:r>
              <a:rPr lang="nl-NL" dirty="0"/>
              <a:t>8.4.1 </a:t>
            </a:r>
            <a:r>
              <a:rPr lang="nl-NL" dirty="0" err="1"/>
              <a:t>Divide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Conquer</a:t>
            </a:r>
            <a:r>
              <a:rPr lang="nl-NL" dirty="0"/>
              <a:t>: Model </a:t>
            </a:r>
            <a:r>
              <a:rPr lang="nl-NL" dirty="0" err="1"/>
              <a:t>Transformation</a:t>
            </a:r>
            <a:r>
              <a:rPr lang="nl-NL" dirty="0"/>
              <a:t> </a:t>
            </a:r>
            <a:r>
              <a:rPr lang="nl-NL" dirty="0" err="1"/>
              <a:t>Chains</a:t>
            </a:r>
            <a:r>
              <a:rPr lang="nl-NL" dirty="0"/>
              <a:t> </a:t>
            </a:r>
          </a:p>
          <a:p>
            <a:r>
              <a:rPr lang="nl-NL" dirty="0"/>
              <a:t>8.4.2 HOT: </a:t>
            </a:r>
            <a:r>
              <a:rPr lang="nl-NL" dirty="0" err="1"/>
              <a:t>Everything</a:t>
            </a:r>
            <a:r>
              <a:rPr lang="nl-NL" dirty="0"/>
              <a:t> is a Model, Even </a:t>
            </a:r>
            <a:r>
              <a:rPr lang="nl-NL" dirty="0" err="1"/>
              <a:t>Transformations</a:t>
            </a:r>
            <a:r>
              <a:rPr lang="nl-NL" dirty="0"/>
              <a:t>! </a:t>
            </a:r>
          </a:p>
          <a:p>
            <a:r>
              <a:rPr lang="nl-NL" dirty="0"/>
              <a:t>8.4.3 Beyond Batch: </a:t>
            </a:r>
            <a:r>
              <a:rPr lang="nl-NL" dirty="0" err="1"/>
              <a:t>Incremental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Lazy</a:t>
            </a:r>
            <a:r>
              <a:rPr lang="nl-NL" dirty="0"/>
              <a:t> </a:t>
            </a:r>
            <a:r>
              <a:rPr lang="nl-NL" dirty="0" err="1"/>
              <a:t>Transformations</a:t>
            </a:r>
            <a:r>
              <a:rPr lang="nl-NL" dirty="0"/>
              <a:t> </a:t>
            </a:r>
          </a:p>
          <a:p>
            <a:r>
              <a:rPr lang="nl-NL" dirty="0"/>
              <a:t>8.4.4 Bi-</a:t>
            </a:r>
            <a:r>
              <a:rPr lang="nl-NL" dirty="0" err="1"/>
              <a:t>Directional</a:t>
            </a:r>
            <a:r>
              <a:rPr lang="nl-NL" dirty="0"/>
              <a:t> Model </a:t>
            </a:r>
            <a:r>
              <a:rPr lang="nl-NL" dirty="0" err="1"/>
              <a:t>Transformations</a:t>
            </a:r>
            <a:r>
              <a:rPr lang="nl-NL" dirty="0"/>
              <a:t> </a:t>
            </a:r>
            <a:endParaRPr lang="nl-NL" dirty="0" smtClean="0"/>
          </a:p>
          <a:p>
            <a:endParaRPr lang="nl-NL" dirty="0"/>
          </a:p>
          <a:p>
            <a:r>
              <a:rPr lang="nl-NL" b="1" dirty="0"/>
              <a:t>9 </a:t>
            </a:r>
            <a:r>
              <a:rPr lang="nl-NL" b="1" dirty="0" smtClean="0"/>
              <a:t>Model-to-Text</a:t>
            </a:r>
            <a:r>
              <a:rPr lang="sr-Latn-RS" b="1" smtClean="0"/>
              <a:t> </a:t>
            </a:r>
            <a:r>
              <a:rPr lang="nl-NL" b="1" smtClean="0"/>
              <a:t>Transformations</a:t>
            </a:r>
            <a:r>
              <a:rPr lang="nl-NL" smtClean="0"/>
              <a:t> </a:t>
            </a:r>
            <a:endParaRPr lang="nl-NL" dirty="0"/>
          </a:p>
          <a:p>
            <a:r>
              <a:rPr lang="nl-NL" dirty="0"/>
              <a:t>9.1 Basics of Model-</a:t>
            </a:r>
            <a:r>
              <a:rPr lang="nl-NL" dirty="0" err="1"/>
              <a:t>Driven</a:t>
            </a:r>
            <a:r>
              <a:rPr lang="nl-NL" dirty="0"/>
              <a:t> Code </a:t>
            </a:r>
            <a:r>
              <a:rPr lang="nl-NL" dirty="0" err="1"/>
              <a:t>Generation</a:t>
            </a:r>
            <a:r>
              <a:rPr lang="nl-NL" dirty="0"/>
              <a:t> </a:t>
            </a:r>
          </a:p>
          <a:p>
            <a:r>
              <a:rPr lang="nl-NL" dirty="0"/>
              <a:t>9.2 Code </a:t>
            </a:r>
            <a:r>
              <a:rPr lang="nl-NL" dirty="0" err="1"/>
              <a:t>Generation</a:t>
            </a:r>
            <a:r>
              <a:rPr lang="nl-NL" dirty="0"/>
              <a:t> Through Programming </a:t>
            </a:r>
            <a:r>
              <a:rPr lang="nl-NL" dirty="0" err="1"/>
              <a:t>Languages</a:t>
            </a:r>
            <a:r>
              <a:rPr lang="nl-NL" dirty="0"/>
              <a:t> </a:t>
            </a:r>
          </a:p>
          <a:p>
            <a:r>
              <a:rPr lang="nl-NL" dirty="0"/>
              <a:t>9.3 Code </a:t>
            </a:r>
            <a:r>
              <a:rPr lang="nl-NL" dirty="0" err="1"/>
              <a:t>Generation</a:t>
            </a:r>
            <a:r>
              <a:rPr lang="nl-NL" dirty="0"/>
              <a:t> Through M2T </a:t>
            </a:r>
            <a:r>
              <a:rPr lang="nl-NL" dirty="0" err="1"/>
              <a:t>Transformation</a:t>
            </a:r>
            <a:r>
              <a:rPr lang="nl-NL" dirty="0"/>
              <a:t> </a:t>
            </a:r>
            <a:r>
              <a:rPr lang="nl-NL" dirty="0" err="1"/>
              <a:t>Languages</a:t>
            </a:r>
            <a:r>
              <a:rPr lang="nl-NL" dirty="0"/>
              <a:t> </a:t>
            </a:r>
          </a:p>
          <a:p>
            <a:r>
              <a:rPr lang="nl-NL" dirty="0"/>
              <a:t>9.3.1 Benefits of M2T </a:t>
            </a:r>
            <a:r>
              <a:rPr lang="nl-NL" dirty="0" err="1"/>
              <a:t>Transformation</a:t>
            </a:r>
            <a:r>
              <a:rPr lang="nl-NL" dirty="0"/>
              <a:t> </a:t>
            </a:r>
            <a:r>
              <a:rPr lang="nl-NL" dirty="0" err="1"/>
              <a:t>Languages</a:t>
            </a:r>
            <a:r>
              <a:rPr lang="nl-NL" dirty="0"/>
              <a:t> </a:t>
            </a:r>
          </a:p>
          <a:p>
            <a:r>
              <a:rPr lang="nl-NL" dirty="0"/>
              <a:t>9.3.2 Template-</a:t>
            </a:r>
            <a:r>
              <a:rPr lang="nl-NL" dirty="0" err="1"/>
              <a:t>Based</a:t>
            </a:r>
            <a:r>
              <a:rPr lang="nl-NL" dirty="0"/>
              <a:t> </a:t>
            </a:r>
            <a:r>
              <a:rPr lang="nl-NL" dirty="0" err="1"/>
              <a:t>Transformation</a:t>
            </a:r>
            <a:r>
              <a:rPr lang="nl-NL" dirty="0"/>
              <a:t> </a:t>
            </a:r>
            <a:r>
              <a:rPr lang="nl-NL" dirty="0" err="1"/>
              <a:t>Languages</a:t>
            </a:r>
            <a:r>
              <a:rPr lang="nl-NL" dirty="0"/>
              <a:t>: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Overview</a:t>
            </a:r>
            <a:r>
              <a:rPr lang="nl-NL" dirty="0"/>
              <a:t> </a:t>
            </a:r>
          </a:p>
          <a:p>
            <a:r>
              <a:rPr lang="nl-NL" dirty="0"/>
              <a:t>9.3.3 </a:t>
            </a:r>
            <a:r>
              <a:rPr lang="nl-NL" dirty="0" err="1"/>
              <a:t>Acceleo</a:t>
            </a:r>
            <a:r>
              <a:rPr lang="nl-NL" dirty="0"/>
              <a:t>: An </a:t>
            </a:r>
            <a:r>
              <a:rPr lang="nl-NL" dirty="0" err="1"/>
              <a:t>Implementation</a:t>
            </a:r>
            <a:r>
              <a:rPr lang="nl-NL" dirty="0"/>
              <a:t> of the M2T </a:t>
            </a:r>
            <a:r>
              <a:rPr lang="nl-NL" dirty="0" err="1"/>
              <a:t>Transformation</a:t>
            </a:r>
            <a:r>
              <a:rPr lang="nl-NL" dirty="0"/>
              <a:t> Standard </a:t>
            </a:r>
          </a:p>
          <a:p>
            <a:r>
              <a:rPr lang="nl-NL" dirty="0"/>
              <a:t>9.4 Mastering Code </a:t>
            </a:r>
            <a:r>
              <a:rPr lang="nl-NL" dirty="0" err="1"/>
              <a:t>Generation</a:t>
            </a:r>
            <a:r>
              <a:rPr lang="nl-NL" dirty="0"/>
              <a:t> </a:t>
            </a:r>
          </a:p>
          <a:p>
            <a:r>
              <a:rPr lang="nl-NL" dirty="0"/>
              <a:t>9.5 </a:t>
            </a:r>
            <a:r>
              <a:rPr lang="nl-NL" dirty="0" err="1"/>
              <a:t>Excursus</a:t>
            </a:r>
            <a:r>
              <a:rPr lang="nl-NL" dirty="0"/>
              <a:t>: Code </a:t>
            </a:r>
            <a:r>
              <a:rPr lang="nl-NL" dirty="0" err="1"/>
              <a:t>Generation</a:t>
            </a:r>
            <a:r>
              <a:rPr lang="nl-NL" dirty="0"/>
              <a:t> Through M2M </a:t>
            </a:r>
            <a:r>
              <a:rPr lang="nl-NL" dirty="0" err="1"/>
              <a:t>Transformations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TCS 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4320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Structure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book</a:t>
            </a:r>
            <a:endParaRPr lang="de-DE" dirty="0" smtClean="0"/>
          </a:p>
        </p:txBody>
      </p:sp>
      <p:sp>
        <p:nvSpPr>
          <p:cNvPr id="44035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b="1" dirty="0"/>
              <a:t>PART 2: MDSE Technologies (continued)</a:t>
            </a:r>
          </a:p>
          <a:p>
            <a:endParaRPr lang="en-US" dirty="0" smtClean="0"/>
          </a:p>
        </p:txBody>
      </p:sp>
      <p:sp>
        <p:nvSpPr>
          <p:cNvPr id="44036" name="Textplatzhalt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b="1" dirty="0" smtClean="0"/>
              <a:t>10 </a:t>
            </a:r>
            <a:r>
              <a:rPr lang="nl-NL" b="1" dirty="0"/>
              <a:t>Managing Models</a:t>
            </a:r>
            <a:r>
              <a:rPr lang="nl-NL" dirty="0"/>
              <a:t> </a:t>
            </a:r>
          </a:p>
          <a:p>
            <a:r>
              <a:rPr lang="nl-NL" dirty="0"/>
              <a:t>10.1 Model </a:t>
            </a:r>
            <a:r>
              <a:rPr lang="nl-NL" dirty="0" err="1"/>
              <a:t>Interchange</a:t>
            </a:r>
            <a:r>
              <a:rPr lang="nl-NL" dirty="0"/>
              <a:t> </a:t>
            </a:r>
          </a:p>
          <a:p>
            <a:r>
              <a:rPr lang="nl-NL" dirty="0"/>
              <a:t>10.2 Model </a:t>
            </a:r>
            <a:r>
              <a:rPr lang="nl-NL" dirty="0" err="1"/>
              <a:t>Persistence</a:t>
            </a:r>
            <a:r>
              <a:rPr lang="nl-NL" dirty="0"/>
              <a:t> </a:t>
            </a:r>
          </a:p>
          <a:p>
            <a:r>
              <a:rPr lang="nl-NL" dirty="0"/>
              <a:t>10.3 Model </a:t>
            </a:r>
            <a:r>
              <a:rPr lang="nl-NL" dirty="0" err="1"/>
              <a:t>Comparison</a:t>
            </a:r>
            <a:r>
              <a:rPr lang="nl-NL" dirty="0"/>
              <a:t> </a:t>
            </a:r>
          </a:p>
          <a:p>
            <a:r>
              <a:rPr lang="nl-NL" dirty="0"/>
              <a:t>10.4 Model </a:t>
            </a:r>
            <a:r>
              <a:rPr lang="nl-NL" dirty="0" err="1"/>
              <a:t>Versioning</a:t>
            </a:r>
            <a:r>
              <a:rPr lang="nl-NL" dirty="0"/>
              <a:t> </a:t>
            </a:r>
          </a:p>
          <a:p>
            <a:r>
              <a:rPr lang="nl-NL" dirty="0"/>
              <a:t>10.5 Model Co-</a:t>
            </a:r>
            <a:r>
              <a:rPr lang="nl-NL" dirty="0" err="1"/>
              <a:t>Evolution</a:t>
            </a:r>
            <a:r>
              <a:rPr lang="nl-NL" dirty="0"/>
              <a:t> </a:t>
            </a:r>
          </a:p>
          <a:p>
            <a:r>
              <a:rPr lang="nl-NL" dirty="0"/>
              <a:t>10.6 Global Model Management </a:t>
            </a:r>
          </a:p>
          <a:p>
            <a:r>
              <a:rPr lang="nl-NL" dirty="0"/>
              <a:t>10.7 Model </a:t>
            </a:r>
            <a:r>
              <a:rPr lang="nl-NL" dirty="0" err="1"/>
              <a:t>Quality</a:t>
            </a:r>
            <a:r>
              <a:rPr lang="nl-NL" dirty="0"/>
              <a:t> </a:t>
            </a:r>
          </a:p>
          <a:p>
            <a:r>
              <a:rPr lang="nl-NL" dirty="0"/>
              <a:t>10.7.1 </a:t>
            </a:r>
            <a:r>
              <a:rPr lang="nl-NL" dirty="0" err="1"/>
              <a:t>Verifying</a:t>
            </a:r>
            <a:r>
              <a:rPr lang="nl-NL" dirty="0"/>
              <a:t> </a:t>
            </a:r>
            <a:r>
              <a:rPr lang="nl-NL" dirty="0" err="1"/>
              <a:t>Models</a:t>
            </a:r>
            <a:r>
              <a:rPr lang="nl-NL" dirty="0"/>
              <a:t> </a:t>
            </a:r>
          </a:p>
          <a:p>
            <a:r>
              <a:rPr lang="nl-NL" dirty="0"/>
              <a:t>10.7.2 </a:t>
            </a:r>
            <a:r>
              <a:rPr lang="nl-NL" dirty="0" err="1"/>
              <a:t>Testing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Validating</a:t>
            </a:r>
            <a:r>
              <a:rPr lang="nl-NL" dirty="0"/>
              <a:t> </a:t>
            </a:r>
            <a:r>
              <a:rPr lang="nl-NL" dirty="0" err="1"/>
              <a:t>Models</a:t>
            </a:r>
            <a:r>
              <a:rPr lang="nl-NL" dirty="0"/>
              <a:t> </a:t>
            </a:r>
          </a:p>
          <a:p>
            <a:r>
              <a:rPr lang="nl-NL" dirty="0"/>
              <a:t>10.8 </a:t>
            </a:r>
            <a:r>
              <a:rPr lang="nl-NL" dirty="0" err="1"/>
              <a:t>Collaborative</a:t>
            </a:r>
            <a:r>
              <a:rPr lang="nl-NL" dirty="0"/>
              <a:t> </a:t>
            </a:r>
            <a:r>
              <a:rPr lang="nl-NL" dirty="0" err="1"/>
              <a:t>Modeling</a:t>
            </a:r>
            <a:r>
              <a:rPr lang="nl-NL" dirty="0"/>
              <a:t> </a:t>
            </a:r>
            <a:endParaRPr lang="nl-NL" dirty="0" smtClean="0"/>
          </a:p>
          <a:p>
            <a:endParaRPr lang="nl-NL" dirty="0"/>
          </a:p>
          <a:p>
            <a:r>
              <a:rPr lang="nl-NL" b="1" dirty="0"/>
              <a:t>11 Summary </a:t>
            </a:r>
            <a:endParaRPr lang="nl-NL" dirty="0"/>
          </a:p>
          <a:p>
            <a:endParaRPr lang="nl-NL" dirty="0"/>
          </a:p>
          <a:p>
            <a:r>
              <a:rPr lang="nl-NL" dirty="0" err="1"/>
              <a:t>Bibliography</a:t>
            </a:r>
            <a:r>
              <a:rPr lang="nl-NL" dirty="0"/>
              <a:t> </a:t>
            </a:r>
          </a:p>
          <a:p>
            <a:endParaRPr lang="nl-NL" dirty="0"/>
          </a:p>
          <a:p>
            <a:r>
              <a:rPr lang="nl-NL" dirty="0" err="1"/>
              <a:t>Authors</a:t>
            </a:r>
            <a:r>
              <a:rPr lang="nl-NL" dirty="0"/>
              <a:t>’ </a:t>
            </a:r>
            <a:r>
              <a:rPr lang="nl-NL" dirty="0" err="1"/>
              <a:t>Biographies</a:t>
            </a:r>
            <a:r>
              <a:rPr lang="nl-NL" dirty="0"/>
              <a:t>	</a:t>
            </a:r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96548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895" y="1715767"/>
            <a:ext cx="8925879" cy="1583058"/>
          </a:xfrm>
        </p:spPr>
        <p:txBody>
          <a:bodyPr/>
          <a:lstStyle/>
          <a:p>
            <a:r>
              <a:rPr lang="it-IT" sz="4800" b="1" dirty="0"/>
              <a:t>Model-</a:t>
            </a:r>
            <a:r>
              <a:rPr lang="it-IT" sz="4800" b="1" dirty="0" err="1"/>
              <a:t>Driven</a:t>
            </a:r>
            <a:r>
              <a:rPr lang="it-IT" sz="4800" b="1" dirty="0"/>
              <a:t> Software </a:t>
            </a:r>
            <a:r>
              <a:rPr lang="it-IT" sz="4800" b="1" dirty="0" err="1"/>
              <a:t>Engineering</a:t>
            </a:r>
            <a:r>
              <a:rPr lang="it-IT" sz="4800" b="1" dirty="0"/>
              <a:t> in </a:t>
            </a:r>
            <a:r>
              <a:rPr lang="it-IT" sz="4800" b="1" dirty="0" err="1" smtClean="0"/>
              <a:t>Practice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30920" y="3425928"/>
            <a:ext cx="5871953" cy="292387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 smtClean="0"/>
              <a:t>Marco </a:t>
            </a:r>
            <a:r>
              <a:rPr lang="it-IT" sz="2400" dirty="0"/>
              <a:t>Brambilla</a:t>
            </a:r>
            <a:r>
              <a:rPr lang="it-IT" sz="2400" dirty="0" smtClean="0"/>
              <a:t>,</a:t>
            </a:r>
          </a:p>
          <a:p>
            <a:r>
              <a:rPr lang="it-IT" sz="2400" dirty="0" smtClean="0"/>
              <a:t>Jordi </a:t>
            </a:r>
            <a:r>
              <a:rPr lang="it-IT" sz="2400" dirty="0" err="1"/>
              <a:t>Cabot</a:t>
            </a:r>
            <a:r>
              <a:rPr lang="it-IT" sz="2400" dirty="0" smtClean="0"/>
              <a:t>,</a:t>
            </a:r>
          </a:p>
          <a:p>
            <a:r>
              <a:rPr lang="it-IT" sz="2400" dirty="0" smtClean="0"/>
              <a:t>Manuel </a:t>
            </a:r>
            <a:r>
              <a:rPr lang="it-IT" sz="2400" dirty="0" err="1"/>
              <a:t>Wimmer</a:t>
            </a:r>
            <a:r>
              <a:rPr lang="it-IT" sz="2400" dirty="0"/>
              <a:t>.</a:t>
            </a:r>
            <a:br>
              <a:rPr lang="it-IT" sz="2400" dirty="0"/>
            </a:br>
            <a:r>
              <a:rPr lang="it-IT" sz="2400" dirty="0"/>
              <a:t>Morgan &amp; </a:t>
            </a:r>
            <a:r>
              <a:rPr lang="it-IT" sz="2400" dirty="0" err="1"/>
              <a:t>Claypool</a:t>
            </a:r>
            <a:r>
              <a:rPr lang="it-IT" sz="2400" dirty="0"/>
              <a:t>, USA, 2012</a:t>
            </a:r>
            <a:r>
              <a:rPr lang="it-IT" sz="2400" dirty="0" smtClean="0"/>
              <a:t>.</a:t>
            </a:r>
          </a:p>
          <a:p>
            <a:endParaRPr lang="it-IT" sz="1600" dirty="0"/>
          </a:p>
          <a:p>
            <a:r>
              <a:rPr lang="it-IT" sz="2400" dirty="0" smtClean="0">
                <a:hlinkClick r:id="rId3"/>
              </a:rPr>
              <a:t>www.mdse-book.com</a:t>
            </a:r>
            <a:endParaRPr lang="it-IT" sz="2400" dirty="0" smtClean="0"/>
          </a:p>
          <a:p>
            <a:r>
              <a:rPr lang="it-IT" sz="2400" dirty="0" smtClean="0">
                <a:hlinkClick r:id="rId4"/>
              </a:rPr>
              <a:t>www.morganclaypool.com</a:t>
            </a:r>
            <a:r>
              <a:rPr lang="it-IT" sz="2400" dirty="0" smtClean="0"/>
              <a:t> </a:t>
            </a:r>
          </a:p>
          <a:p>
            <a:r>
              <a:rPr lang="it-IT" sz="2400" dirty="0" smtClean="0"/>
              <a:t>o</a:t>
            </a:r>
            <a:r>
              <a:rPr lang="en-US" sz="2400" dirty="0" smtClean="0"/>
              <a:t>r buy it at: </a:t>
            </a:r>
            <a:r>
              <a:rPr lang="en-US" sz="2400" dirty="0" smtClean="0">
                <a:hlinkClick r:id="rId5"/>
              </a:rPr>
              <a:t>www.amazon.com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19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mtClean="0"/>
              <a:t>Contents</a:t>
            </a:r>
            <a:endParaRPr lang="en-US" dirty="0" smtClean="0"/>
          </a:p>
        </p:txBody>
      </p:sp>
      <p:sp>
        <p:nvSpPr>
          <p:cNvPr id="13316" name="Textplatzhalt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Human cognitive processes</a:t>
            </a:r>
          </a:p>
          <a:p>
            <a:r>
              <a:rPr lang="en-US" dirty="0" smtClean="0"/>
              <a:t>Models</a:t>
            </a:r>
          </a:p>
          <a:p>
            <a:r>
              <a:rPr lang="en-US" dirty="0" smtClean="0"/>
              <a:t>Structure of the book</a:t>
            </a:r>
          </a:p>
          <a:p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429233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2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Abstraction and human mind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human mind </a:t>
            </a:r>
            <a:r>
              <a:rPr lang="en-US" dirty="0" smtClean="0"/>
              <a:t>continuously </a:t>
            </a:r>
            <a:r>
              <a:rPr lang="en-US" dirty="0"/>
              <a:t>re-works reality by applying cognitive </a:t>
            </a:r>
            <a:r>
              <a:rPr lang="en-US" dirty="0" smtClean="0"/>
              <a:t>processes</a:t>
            </a:r>
          </a:p>
          <a:p>
            <a:endParaRPr lang="en-US" dirty="0" smtClean="0"/>
          </a:p>
          <a:p>
            <a:r>
              <a:rPr lang="en-US" b="1" dirty="0" smtClean="0"/>
              <a:t>Abstraction:</a:t>
            </a:r>
            <a:r>
              <a:rPr lang="en-US" dirty="0" smtClean="0"/>
              <a:t> </a:t>
            </a:r>
            <a:r>
              <a:rPr lang="en-US" dirty="0"/>
              <a:t>capability </a:t>
            </a:r>
            <a:r>
              <a:rPr lang="en-US" dirty="0" smtClean="0"/>
              <a:t>of finding </a:t>
            </a:r>
            <a:r>
              <a:rPr lang="en-US" dirty="0"/>
              <a:t>the commonality in many different </a:t>
            </a:r>
            <a:r>
              <a:rPr lang="en-US" dirty="0" smtClean="0"/>
              <a:t>observations:</a:t>
            </a:r>
          </a:p>
          <a:p>
            <a:pPr lvl="1"/>
            <a:r>
              <a:rPr lang="en-US" dirty="0" smtClean="0"/>
              <a:t>generalize </a:t>
            </a:r>
            <a:r>
              <a:rPr lang="en-US" dirty="0"/>
              <a:t>specific features of real objects (generalization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classify </a:t>
            </a:r>
            <a:r>
              <a:rPr lang="en-US" dirty="0"/>
              <a:t>the objects into coherent clusters (classification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aggregate </a:t>
            </a:r>
            <a:r>
              <a:rPr lang="en-US" dirty="0"/>
              <a:t>objects into more complex ones (aggregation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Model: </a:t>
            </a:r>
            <a:r>
              <a:rPr lang="en-US" dirty="0" smtClean="0"/>
              <a:t>a </a:t>
            </a:r>
            <a:r>
              <a:rPr lang="en-US" dirty="0"/>
              <a:t>simplified or partial representation of reality, defined in order to accomplish a task or to </a:t>
            </a:r>
            <a:r>
              <a:rPr lang="en-US" dirty="0" smtClean="0"/>
              <a:t>reach an agreement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14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2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Models</a:t>
            </a:r>
            <a:endParaRPr lang="de-DE" dirty="0"/>
          </a:p>
        </p:txBody>
      </p:sp>
      <p:sp>
        <p:nvSpPr>
          <p:cNvPr id="2322435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rgbClr val="7F7F7F"/>
                </a:solidFill>
              </a:rPr>
              <a:t>What is a model?</a:t>
            </a:r>
            <a:endParaRPr lang="de-DE" dirty="0" smtClean="0">
              <a:solidFill>
                <a:srgbClr val="7F7F7F"/>
              </a:solidFill>
            </a:endParaRP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871725"/>
              </p:ext>
            </p:extLst>
          </p:nvPr>
        </p:nvGraphicFramePr>
        <p:xfrm>
          <a:off x="1071538" y="3581498"/>
          <a:ext cx="7286676" cy="165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61740"/>
                <a:gridCol w="47249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i="0" noProof="0" dirty="0" smtClean="0"/>
                        <a:t>Mapping</a:t>
                      </a:r>
                      <a:r>
                        <a:rPr lang="en-US" b="1" i="0" baseline="0" noProof="0" dirty="0" smtClean="0"/>
                        <a:t> Feature</a:t>
                      </a:r>
                      <a:endParaRPr lang="en-US" b="1" i="0" noProof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 model is based on</a:t>
                      </a:r>
                      <a:r>
                        <a:rPr lang="en-US" baseline="0" noProof="0" dirty="0" smtClean="0"/>
                        <a:t> an original (=system)</a:t>
                      </a:r>
                      <a:endParaRPr lang="en-US" noProof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noProof="0" dirty="0" smtClean="0"/>
                        <a:t>Reduction Feature</a:t>
                      </a:r>
                      <a:endParaRPr lang="en-US" b="1" i="0" noProof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 model</a:t>
                      </a:r>
                      <a:r>
                        <a:rPr lang="en-US" baseline="0" noProof="0" dirty="0" smtClean="0"/>
                        <a:t> only reflects a (relevant) selection of the original‘s properties</a:t>
                      </a:r>
                      <a:endParaRPr lang="en-US" noProof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noProof="0" dirty="0" smtClean="0"/>
                        <a:t>Pragmatic</a:t>
                      </a:r>
                      <a:r>
                        <a:rPr lang="en-US" b="1" i="0" baseline="0" noProof="0" dirty="0" smtClean="0"/>
                        <a:t> Feature</a:t>
                      </a:r>
                      <a:endParaRPr lang="en-US" b="1" i="0" noProof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 model needs to</a:t>
                      </a:r>
                      <a:r>
                        <a:rPr lang="en-US" baseline="0" noProof="0" dirty="0" smtClean="0"/>
                        <a:t> be usable in place of an original with respect to some purpose</a:t>
                      </a:r>
                      <a:endParaRPr lang="en-US" noProof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Rechteck 9"/>
          <p:cNvSpPr>
            <a:spLocks noChangeArrowheads="1"/>
          </p:cNvSpPr>
          <p:nvPr/>
        </p:nvSpPr>
        <p:spPr bwMode="auto">
          <a:xfrm>
            <a:off x="5264696" y="1509807"/>
            <a:ext cx="2214562" cy="1000125"/>
          </a:xfrm>
          <a:prstGeom prst="rect">
            <a:avLst/>
          </a:prstGeom>
          <a:solidFill>
            <a:srgbClr val="6666FF"/>
          </a:solidFill>
          <a:ln w="19050" algn="ctr">
            <a:solidFill>
              <a:srgbClr val="000099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de-DE" sz="3600" b="0">
                <a:solidFill>
                  <a:schemeClr val="bg1"/>
                </a:solidFill>
                <a:latin typeface="Myriad Roman"/>
              </a:rPr>
              <a:t>Model</a:t>
            </a:r>
          </a:p>
        </p:txBody>
      </p:sp>
      <p:sp>
        <p:nvSpPr>
          <p:cNvPr id="18" name="AutoShape 7" descr="40%"/>
          <p:cNvSpPr>
            <a:spLocks noChangeArrowheads="1"/>
          </p:cNvSpPr>
          <p:nvPr/>
        </p:nvSpPr>
        <p:spPr bwMode="auto">
          <a:xfrm>
            <a:off x="1835696" y="938307"/>
            <a:ext cx="2286000" cy="2143125"/>
          </a:xfrm>
          <a:prstGeom prst="cloudCallout">
            <a:avLst>
              <a:gd name="adj1" fmla="val 40000"/>
              <a:gd name="adj2" fmla="val -3833"/>
            </a:avLst>
          </a:prstGeom>
          <a:solidFill>
            <a:srgbClr val="CCCCFF"/>
          </a:solidFill>
          <a:ln w="12700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lnSpc>
                <a:spcPct val="80000"/>
              </a:lnSpc>
            </a:pPr>
            <a:endParaRPr lang="de-DE" sz="1600" b="0">
              <a:latin typeface="Myriad Roman"/>
            </a:endParaRPr>
          </a:p>
          <a:p>
            <a:pPr eaLnBrk="0" hangingPunct="0">
              <a:lnSpc>
                <a:spcPct val="80000"/>
              </a:lnSpc>
            </a:pPr>
            <a:endParaRPr lang="de-DE" sz="1600" b="0">
              <a:latin typeface="Myriad Roman"/>
            </a:endParaRPr>
          </a:p>
          <a:p>
            <a:pPr eaLnBrk="0" hangingPunct="0">
              <a:lnSpc>
                <a:spcPct val="80000"/>
              </a:lnSpc>
            </a:pPr>
            <a:endParaRPr lang="de-DE" sz="1600" b="0">
              <a:latin typeface="Myriad Roman"/>
            </a:endParaRPr>
          </a:p>
          <a:p>
            <a:pPr eaLnBrk="0" hangingPunct="0">
              <a:lnSpc>
                <a:spcPct val="80000"/>
              </a:lnSpc>
            </a:pPr>
            <a:endParaRPr lang="de-DE" sz="1600" b="0">
              <a:latin typeface="Myriad Roman"/>
            </a:endParaRPr>
          </a:p>
          <a:p>
            <a:pPr algn="ctr" eaLnBrk="0" hangingPunct="0"/>
            <a:endParaRPr lang="de-AT" sz="1600" b="0">
              <a:latin typeface="Myriad Roman"/>
            </a:endParaRPr>
          </a:p>
        </p:txBody>
      </p:sp>
      <p:sp>
        <p:nvSpPr>
          <p:cNvPr id="19" name="AutoShape 92"/>
          <p:cNvSpPr>
            <a:spLocks noChangeArrowheads="1"/>
          </p:cNvSpPr>
          <p:nvPr/>
        </p:nvSpPr>
        <p:spPr bwMode="auto">
          <a:xfrm flipH="1">
            <a:off x="3835946" y="1652682"/>
            <a:ext cx="1785937" cy="711200"/>
          </a:xfrm>
          <a:custGeom>
            <a:avLst/>
            <a:gdLst>
              <a:gd name="T0" fmla="*/ 1339462 w 21600"/>
              <a:gd name="T1" fmla="*/ 0 h 21600"/>
              <a:gd name="T2" fmla="*/ 0 w 21600"/>
              <a:gd name="T3" fmla="*/ 355600 h 21600"/>
              <a:gd name="T4" fmla="*/ 1339462 w 21600"/>
              <a:gd name="T5" fmla="*/ 711200 h 21600"/>
              <a:gd name="T6" fmla="*/ 1785950 w 21600"/>
              <a:gd name="T7" fmla="*/ 355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0">
            <a:gsLst>
              <a:gs pos="0">
                <a:srgbClr val="CCCCFF"/>
              </a:gs>
              <a:gs pos="100000">
                <a:srgbClr val="6666FF"/>
              </a:gs>
            </a:gsLst>
            <a:lin ang="0" scaled="1"/>
          </a:gra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DE" sz="1800" b="0">
                <a:solidFill>
                  <a:schemeClr val="bg1"/>
                </a:solidFill>
                <a:latin typeface="Myriad Roman"/>
              </a:rPr>
              <a:t>represents</a:t>
            </a:r>
            <a:endParaRPr lang="de-AT" sz="1800" b="0">
              <a:solidFill>
                <a:schemeClr val="bg1"/>
              </a:solidFill>
              <a:latin typeface="Myriad Roman"/>
            </a:endParaRPr>
          </a:p>
        </p:txBody>
      </p:sp>
      <p:sp>
        <p:nvSpPr>
          <p:cNvPr id="20" name="Text Box 91"/>
          <p:cNvSpPr txBox="1">
            <a:spLocks noChangeArrowheads="1"/>
          </p:cNvSpPr>
          <p:nvPr/>
        </p:nvSpPr>
        <p:spPr bwMode="auto">
          <a:xfrm>
            <a:off x="2183358" y="1724120"/>
            <a:ext cx="1724025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de-DE" sz="3600" b="0" dirty="0">
                <a:latin typeface="Myriad Roman"/>
              </a:rPr>
              <a:t>System</a:t>
            </a:r>
            <a:endParaRPr lang="de-AT" b="0" dirty="0">
              <a:latin typeface="Myriad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1538" y="5380335"/>
            <a:ext cx="77867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Purposes:</a:t>
            </a:r>
            <a:r>
              <a:rPr lang="en-US" dirty="0" smtClean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descriptive purposes</a:t>
            </a:r>
            <a:endParaRPr lang="en-US" b="1" dirty="0" smtClean="0"/>
          </a:p>
          <a:p>
            <a:pPr marL="285750" indent="-285750">
              <a:buFont typeface="Arial"/>
              <a:buChar char="•"/>
            </a:pPr>
            <a:r>
              <a:rPr lang="en-US" dirty="0"/>
              <a:t>p</a:t>
            </a:r>
            <a:r>
              <a:rPr lang="en-US" dirty="0" smtClean="0"/>
              <a:t>rescriptive purposes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86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Motivation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F7F7F"/>
                </a:solidFill>
              </a:rPr>
              <a:t>What is Model Engineering?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Model as the </a:t>
            </a:r>
            <a:r>
              <a:rPr lang="en-US" b="1" dirty="0" smtClean="0"/>
              <a:t>central artifact </a:t>
            </a:r>
            <a:r>
              <a:rPr lang="en-US" dirty="0" smtClean="0"/>
              <a:t>of software development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Related terms</a:t>
            </a:r>
          </a:p>
          <a:p>
            <a:pPr lvl="1" eaLnBrk="1" hangingPunct="1">
              <a:defRPr/>
            </a:pPr>
            <a:r>
              <a:rPr lang="en-US" dirty="0" smtClean="0"/>
              <a:t>Model Driven Engineering (MDE), </a:t>
            </a:r>
          </a:p>
          <a:p>
            <a:pPr lvl="1" eaLnBrk="1" hangingPunct="1">
              <a:defRPr/>
            </a:pPr>
            <a:r>
              <a:rPr lang="en-US" dirty="0" smtClean="0"/>
              <a:t>Model Driven [Software] Development (MDD/MDSD),</a:t>
            </a:r>
          </a:p>
          <a:p>
            <a:pPr lvl="1" eaLnBrk="1" hangingPunct="1">
              <a:defRPr/>
            </a:pPr>
            <a:r>
              <a:rPr lang="en-US" dirty="0" smtClean="0"/>
              <a:t>Model Driven Architecture (MDA)</a:t>
            </a:r>
          </a:p>
          <a:p>
            <a:pPr lvl="1" eaLnBrk="1" hangingPunct="1">
              <a:defRPr/>
            </a:pPr>
            <a:r>
              <a:rPr lang="en-US" dirty="0" smtClean="0"/>
              <a:t>Model Integrated Computing (MIC)</a:t>
            </a:r>
          </a:p>
          <a:p>
            <a:pPr eaLnBrk="1" hangingPunct="1">
              <a:defRPr/>
            </a:pPr>
            <a:endParaRPr lang="de-AT" dirty="0"/>
          </a:p>
        </p:txBody>
      </p:sp>
      <p:grpSp>
        <p:nvGrpSpPr>
          <p:cNvPr id="15365" name="Gruppieren 22"/>
          <p:cNvGrpSpPr>
            <a:grpSpLocks/>
          </p:cNvGrpSpPr>
          <p:nvPr/>
        </p:nvGrpSpPr>
        <p:grpSpPr bwMode="auto">
          <a:xfrm>
            <a:off x="928688" y="1552575"/>
            <a:ext cx="6767512" cy="2376488"/>
            <a:chOff x="1258888" y="1844675"/>
            <a:chExt cx="6767512" cy="2376488"/>
          </a:xfrm>
        </p:grpSpPr>
        <p:sp>
          <p:nvSpPr>
            <p:cNvPr id="15368" name="Text Box 4"/>
            <p:cNvSpPr txBox="1">
              <a:spLocks noChangeArrowheads="1"/>
            </p:cNvSpPr>
            <p:nvPr/>
          </p:nvSpPr>
          <p:spPr bwMode="auto">
            <a:xfrm>
              <a:off x="4047494" y="2817813"/>
              <a:ext cx="1042273" cy="40011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2000" b="1" dirty="0" smtClean="0"/>
                <a:t>Model</a:t>
              </a:r>
              <a:endParaRPr lang="de-DE" sz="2000" b="1" dirty="0"/>
            </a:p>
          </p:txBody>
        </p:sp>
        <p:sp>
          <p:nvSpPr>
            <p:cNvPr id="15369" name="AutoShape 7"/>
            <p:cNvSpPr>
              <a:spLocks noChangeArrowheads="1"/>
            </p:cNvSpPr>
            <p:nvPr/>
          </p:nvSpPr>
          <p:spPr bwMode="auto">
            <a:xfrm>
              <a:off x="5938838" y="2420938"/>
              <a:ext cx="2016125" cy="36036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dirty="0"/>
                <a:t>Rapid </a:t>
              </a:r>
              <a:r>
                <a:rPr lang="de-DE" dirty="0" err="1"/>
                <a:t>p</a:t>
              </a:r>
              <a:r>
                <a:rPr lang="de-DE" dirty="0" err="1" smtClean="0"/>
                <a:t>rototyping</a:t>
              </a:r>
              <a:endParaRPr lang="de-DE" dirty="0"/>
            </a:p>
          </p:txBody>
        </p:sp>
        <p:sp>
          <p:nvSpPr>
            <p:cNvPr id="15370" name="AutoShape 8"/>
            <p:cNvSpPr>
              <a:spLocks noChangeArrowheads="1"/>
            </p:cNvSpPr>
            <p:nvPr/>
          </p:nvSpPr>
          <p:spPr bwMode="auto">
            <a:xfrm>
              <a:off x="3562350" y="1844675"/>
              <a:ext cx="2016125" cy="360363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dirty="0" err="1" smtClean="0"/>
                <a:t>Static</a:t>
              </a:r>
              <a:r>
                <a:rPr lang="de-DE" dirty="0" smtClean="0"/>
                <a:t> </a:t>
              </a:r>
              <a:r>
                <a:rPr lang="de-DE" dirty="0" err="1" smtClean="0"/>
                <a:t>analysis</a:t>
              </a:r>
              <a:endParaRPr lang="de-DE" dirty="0"/>
            </a:p>
          </p:txBody>
        </p:sp>
        <p:sp>
          <p:nvSpPr>
            <p:cNvPr id="15371" name="AutoShape 9"/>
            <p:cNvSpPr>
              <a:spLocks noChangeArrowheads="1"/>
            </p:cNvSpPr>
            <p:nvPr/>
          </p:nvSpPr>
          <p:spPr bwMode="auto">
            <a:xfrm>
              <a:off x="6010275" y="3357563"/>
              <a:ext cx="2016125" cy="36036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dirty="0" smtClean="0"/>
                <a:t>Code </a:t>
              </a:r>
              <a:r>
                <a:rPr lang="de-DE" dirty="0" err="1" smtClean="0"/>
                <a:t>generation</a:t>
              </a:r>
              <a:endParaRPr lang="de-DE" dirty="0"/>
            </a:p>
          </p:txBody>
        </p:sp>
        <p:sp>
          <p:nvSpPr>
            <p:cNvPr id="15372" name="AutoShape 10"/>
            <p:cNvSpPr>
              <a:spLocks noChangeArrowheads="1"/>
            </p:cNvSpPr>
            <p:nvPr/>
          </p:nvSpPr>
          <p:spPr bwMode="auto">
            <a:xfrm>
              <a:off x="3348038" y="3860800"/>
              <a:ext cx="2447925" cy="360363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dirty="0" err="1" smtClean="0"/>
                <a:t>Automated</a:t>
              </a:r>
              <a:r>
                <a:rPr lang="de-DE" dirty="0" smtClean="0"/>
                <a:t> </a:t>
              </a:r>
              <a:r>
                <a:rPr lang="de-DE" dirty="0" err="1" smtClean="0"/>
                <a:t>testing</a:t>
              </a:r>
              <a:endParaRPr lang="de-DE" dirty="0"/>
            </a:p>
          </p:txBody>
        </p:sp>
        <p:sp>
          <p:nvSpPr>
            <p:cNvPr id="15373" name="AutoShape 11"/>
            <p:cNvSpPr>
              <a:spLocks noChangeArrowheads="1"/>
            </p:cNvSpPr>
            <p:nvPr/>
          </p:nvSpPr>
          <p:spPr bwMode="auto">
            <a:xfrm>
              <a:off x="1258888" y="3213100"/>
              <a:ext cx="1871662" cy="50482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/>
                <a:t>Refactoring/</a:t>
              </a:r>
              <a:br>
                <a:rPr lang="de-DE"/>
              </a:br>
              <a:r>
                <a:rPr lang="de-DE"/>
                <a:t>Transformation</a:t>
              </a:r>
            </a:p>
          </p:txBody>
        </p:sp>
        <p:sp>
          <p:nvSpPr>
            <p:cNvPr id="15374" name="AutoShape 12"/>
            <p:cNvSpPr>
              <a:spLocks noChangeArrowheads="1"/>
            </p:cNvSpPr>
            <p:nvPr/>
          </p:nvSpPr>
          <p:spPr bwMode="auto">
            <a:xfrm>
              <a:off x="1258888" y="2420938"/>
              <a:ext cx="1871662" cy="36036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dirty="0" err="1" smtClean="0"/>
                <a:t>Documentation</a:t>
              </a:r>
              <a:endParaRPr lang="de-DE" dirty="0"/>
            </a:p>
          </p:txBody>
        </p:sp>
        <p:cxnSp>
          <p:nvCxnSpPr>
            <p:cNvPr id="15375" name="AutoShape 14"/>
            <p:cNvCxnSpPr>
              <a:cxnSpLocks noChangeShapeType="1"/>
              <a:stCxn id="15368" idx="0"/>
              <a:endCxn id="15370" idx="2"/>
            </p:cNvCxnSpPr>
            <p:nvPr/>
          </p:nvCxnSpPr>
          <p:spPr bwMode="auto">
            <a:xfrm rot="5400000" flipH="1" flipV="1">
              <a:off x="4263135" y="2510535"/>
              <a:ext cx="612775" cy="17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15376" name="AutoShape 15"/>
            <p:cNvCxnSpPr>
              <a:cxnSpLocks noChangeShapeType="1"/>
              <a:stCxn id="15369" idx="1"/>
              <a:endCxn id="15368" idx="3"/>
            </p:cNvCxnSpPr>
            <p:nvPr/>
          </p:nvCxnSpPr>
          <p:spPr bwMode="auto">
            <a:xfrm rot="10800000" flipV="1">
              <a:off x="5089768" y="2601118"/>
              <a:ext cx="849071" cy="41674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15377" name="AutoShape 16"/>
            <p:cNvCxnSpPr>
              <a:cxnSpLocks noChangeShapeType="1"/>
              <a:stCxn id="15371" idx="1"/>
              <a:endCxn id="15368" idx="3"/>
            </p:cNvCxnSpPr>
            <p:nvPr/>
          </p:nvCxnSpPr>
          <p:spPr bwMode="auto">
            <a:xfrm rot="10800000">
              <a:off x="5089767" y="3017868"/>
              <a:ext cx="920508" cy="51987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15378" name="AutoShape 17"/>
            <p:cNvCxnSpPr>
              <a:cxnSpLocks noChangeShapeType="1"/>
              <a:stCxn id="15372" idx="0"/>
              <a:endCxn id="15368" idx="2"/>
            </p:cNvCxnSpPr>
            <p:nvPr/>
          </p:nvCxnSpPr>
          <p:spPr bwMode="auto">
            <a:xfrm rot="16200000" flipV="1">
              <a:off x="4248878" y="3537677"/>
              <a:ext cx="642877" cy="337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15379" name="AutoShape 18"/>
            <p:cNvCxnSpPr>
              <a:cxnSpLocks noChangeShapeType="1"/>
              <a:stCxn id="15373" idx="3"/>
              <a:endCxn id="15368" idx="1"/>
            </p:cNvCxnSpPr>
            <p:nvPr/>
          </p:nvCxnSpPr>
          <p:spPr bwMode="auto">
            <a:xfrm flipV="1">
              <a:off x="3130550" y="3017868"/>
              <a:ext cx="916944" cy="44764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15380" name="AutoShape 19"/>
            <p:cNvCxnSpPr>
              <a:cxnSpLocks noChangeShapeType="1"/>
              <a:stCxn id="15368" idx="1"/>
              <a:endCxn id="15374" idx="3"/>
            </p:cNvCxnSpPr>
            <p:nvPr/>
          </p:nvCxnSpPr>
          <p:spPr bwMode="auto">
            <a:xfrm rot="10800000">
              <a:off x="3130550" y="2601120"/>
              <a:ext cx="916944" cy="41674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</p:grpSp>
      <p:sp>
        <p:nvSpPr>
          <p:cNvPr id="15366" name="Text Box 20"/>
          <p:cNvSpPr txBox="1">
            <a:spLocks noChangeArrowheads="1"/>
          </p:cNvSpPr>
          <p:nvPr/>
        </p:nvSpPr>
        <p:spPr bwMode="auto">
          <a:xfrm>
            <a:off x="265113" y="5809962"/>
            <a:ext cx="276575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dirty="0" smtClean="0"/>
              <a:t>[Illustration </a:t>
            </a:r>
            <a:r>
              <a:rPr lang="de-DE" sz="1200" dirty="0" err="1" smtClean="0"/>
              <a:t>by</a:t>
            </a:r>
            <a:r>
              <a:rPr lang="de-DE" sz="1200" dirty="0" smtClean="0"/>
              <a:t> Bernhard </a:t>
            </a:r>
            <a:r>
              <a:rPr lang="de-DE" sz="1200" dirty="0" err="1"/>
              <a:t>Rumpe</a:t>
            </a:r>
            <a:r>
              <a:rPr lang="de-DE" sz="12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6350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Motivation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F7F7F"/>
                </a:solidFill>
              </a:rPr>
              <a:t>Why Model Engineering?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Increasing </a:t>
            </a:r>
            <a:r>
              <a:rPr lang="en-US" b="1" dirty="0" smtClean="0"/>
              <a:t>complexity</a:t>
            </a:r>
            <a:r>
              <a:rPr lang="en-US" dirty="0" smtClean="0"/>
              <a:t> of software</a:t>
            </a:r>
          </a:p>
          <a:p>
            <a:pPr lvl="1" eaLnBrk="1" hangingPunct="1">
              <a:defRPr/>
            </a:pPr>
            <a:r>
              <a:rPr lang="en-US" dirty="0" smtClean="0"/>
              <a:t>Increasing basic requirements, e.g., adaptable GUIs, security, network capabilities, …</a:t>
            </a:r>
          </a:p>
          <a:p>
            <a:pPr lvl="1" eaLnBrk="1" hangingPunct="1">
              <a:defRPr/>
            </a:pPr>
            <a:r>
              <a:rPr lang="en-US" dirty="0" smtClean="0"/>
              <a:t>Complex infrastructures, e.g., operating system APIs, language libraries, application frameworks</a:t>
            </a:r>
          </a:p>
          <a:p>
            <a:pPr eaLnBrk="1" hangingPunct="1">
              <a:defRPr/>
            </a:pPr>
            <a:r>
              <a:rPr lang="en-US" dirty="0" smtClean="0"/>
              <a:t>Software for </a:t>
            </a:r>
            <a:r>
              <a:rPr lang="en-US" b="1" dirty="0" smtClean="0"/>
              <a:t>specific devices</a:t>
            </a:r>
          </a:p>
          <a:p>
            <a:pPr lvl="1" eaLnBrk="1" hangingPunct="1">
              <a:defRPr/>
            </a:pPr>
            <a:r>
              <a:rPr lang="en-US" dirty="0" smtClean="0"/>
              <a:t>Web browser, mobile phone, navigation system, video player, etc.</a:t>
            </a:r>
          </a:p>
          <a:p>
            <a:pPr eaLnBrk="1" hangingPunct="1">
              <a:defRPr/>
            </a:pPr>
            <a:r>
              <a:rPr lang="en-US" b="1" dirty="0" smtClean="0"/>
              <a:t>Technological progress …</a:t>
            </a:r>
          </a:p>
          <a:p>
            <a:pPr lvl="1" eaLnBrk="1" hangingPunct="1">
              <a:defRPr/>
            </a:pPr>
            <a:r>
              <a:rPr lang="en-US" dirty="0" smtClean="0"/>
              <a:t>Integration of different technologies and legacy systems, migration to new technologies</a:t>
            </a:r>
          </a:p>
          <a:p>
            <a:pPr eaLnBrk="1" hangingPunct="1">
              <a:defRPr/>
            </a:pPr>
            <a:r>
              <a:rPr lang="en-US" dirty="0" smtClean="0"/>
              <a:t>… leads to </a:t>
            </a:r>
            <a:r>
              <a:rPr lang="en-US" b="1" dirty="0" smtClean="0"/>
              <a:t>problems</a:t>
            </a:r>
            <a:r>
              <a:rPr lang="en-US" dirty="0" smtClean="0"/>
              <a:t> with software development</a:t>
            </a:r>
          </a:p>
          <a:p>
            <a:pPr lvl="1" eaLnBrk="1" hangingPunct="1">
              <a:defRPr/>
            </a:pPr>
            <a:r>
              <a:rPr lang="en-US" dirty="0" smtClean="0"/>
              <a:t>Software finished too late</a:t>
            </a:r>
          </a:p>
          <a:p>
            <a:pPr lvl="1" eaLnBrk="1" hangingPunct="1">
              <a:defRPr/>
            </a:pPr>
            <a:r>
              <a:rPr lang="en-US" dirty="0" smtClean="0"/>
              <a:t>Wrong functionality realized</a:t>
            </a:r>
          </a:p>
          <a:p>
            <a:pPr lvl="1" eaLnBrk="1" hangingPunct="1">
              <a:defRPr/>
            </a:pPr>
            <a:r>
              <a:rPr lang="en-US" dirty="0" smtClean="0"/>
              <a:t>Software is poorly documented/commented</a:t>
            </a:r>
          </a:p>
          <a:p>
            <a:pPr lvl="1" eaLnBrk="1" hangingPunct="1">
              <a:defRPr/>
            </a:pPr>
            <a:r>
              <a:rPr lang="en-US" dirty="0" smtClean="0"/>
              <a:t>and can not be further developed, e.g., when the technical environment changes, business model/ requirements change, etc.</a:t>
            </a:r>
          </a:p>
          <a:p>
            <a:pPr eaLnBrk="1" hangingPunct="1">
              <a:defRPr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4232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Motivation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F7F7F"/>
                </a:solidFill>
              </a:rPr>
              <a:t>Why Model Engineering?</a:t>
            </a:r>
          </a:p>
        </p:txBody>
      </p:sp>
      <p:sp>
        <p:nvSpPr>
          <p:cNvPr id="17413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324000" y="928688"/>
            <a:ext cx="8534280" cy="4929204"/>
          </a:xfrm>
        </p:spPr>
        <p:txBody>
          <a:bodyPr/>
          <a:lstStyle/>
          <a:p>
            <a:pPr eaLnBrk="1" hangingPunct="1"/>
            <a:r>
              <a:rPr lang="en-US" b="1" dirty="0" smtClean="0"/>
              <a:t>Quality problems </a:t>
            </a:r>
            <a:r>
              <a:rPr lang="en-US" dirty="0" smtClean="0"/>
              <a:t>in software development</a:t>
            </a:r>
          </a:p>
          <a:p>
            <a:pPr eaLnBrk="1" hangingPunct="1"/>
            <a:endParaRPr lang="de-AT" dirty="0" smtClean="0"/>
          </a:p>
        </p:txBody>
      </p:sp>
      <p:pic>
        <p:nvPicPr>
          <p:cNvPr id="9" name="Grafik 8" descr="Bild1_en.jpg"/>
          <p:cNvPicPr>
            <a:picLocks noChangeAspect="1"/>
          </p:cNvPicPr>
          <p:nvPr/>
        </p:nvPicPr>
        <p:blipFill>
          <a:blip r:embed="rId3" cstate="print"/>
          <a:srcRect l="619" t="440" r="719" b="772"/>
          <a:stretch>
            <a:fillRect/>
          </a:stretch>
        </p:blipFill>
        <p:spPr>
          <a:xfrm>
            <a:off x="467544" y="1378251"/>
            <a:ext cx="7774026" cy="4956593"/>
          </a:xfrm>
          <a:prstGeom prst="rect">
            <a:avLst/>
          </a:prstGeom>
        </p:spPr>
      </p:pic>
      <p:sp>
        <p:nvSpPr>
          <p:cNvPr id="17417" name="Text Box 6"/>
          <p:cNvSpPr txBox="1">
            <a:spLocks noChangeArrowheads="1"/>
          </p:cNvSpPr>
          <p:nvPr/>
        </p:nvSpPr>
        <p:spPr bwMode="auto">
          <a:xfrm>
            <a:off x="4751512" y="152400"/>
            <a:ext cx="43924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200" dirty="0"/>
              <a:t>[</a:t>
            </a:r>
            <a:r>
              <a:rPr lang="de-DE" sz="1200" dirty="0" err="1"/>
              <a:t>Balzert</a:t>
            </a:r>
            <a:r>
              <a:rPr lang="de-DE" sz="1200" dirty="0"/>
              <a:t>, H.: Lehrbuch der Softwaretechnik: </a:t>
            </a:r>
            <a:br>
              <a:rPr lang="de-DE" sz="1200" dirty="0"/>
            </a:br>
            <a:r>
              <a:rPr lang="de-DE" sz="1200" dirty="0"/>
              <a:t>Software-Entwicklung, Spektrum, Akad. Verlag, 1996] </a:t>
            </a: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357188" y="6536377"/>
            <a:ext cx="23404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dirty="0" smtClean="0"/>
              <a:t>[Slide </a:t>
            </a:r>
            <a:r>
              <a:rPr lang="de-DE" sz="1200" dirty="0" err="1" smtClean="0"/>
              <a:t>by</a:t>
            </a:r>
            <a:r>
              <a:rPr lang="de-DE" sz="1200" dirty="0" smtClean="0"/>
              <a:t> Bernhard </a:t>
            </a:r>
            <a:r>
              <a:rPr lang="de-DE" sz="1200" dirty="0" err="1"/>
              <a:t>Rumpe</a:t>
            </a:r>
            <a:r>
              <a:rPr lang="de-DE" sz="12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61599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Motivation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F7F7F"/>
                </a:solidFill>
              </a:rPr>
              <a:t>Why Model Engineering?</a:t>
            </a:r>
          </a:p>
        </p:txBody>
      </p:sp>
      <p:sp>
        <p:nvSpPr>
          <p:cNvPr id="18436" name="Textplatzhalter 6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Traditional </a:t>
            </a:r>
            <a:r>
              <a:rPr lang="en-US" dirty="0" smtClean="0"/>
              <a:t>usage of models in software development</a:t>
            </a:r>
          </a:p>
          <a:p>
            <a:pPr lvl="1" eaLnBrk="1" hangingPunct="1"/>
            <a:r>
              <a:rPr lang="en-US" b="1" dirty="0" smtClean="0"/>
              <a:t>Communication</a:t>
            </a:r>
            <a:r>
              <a:rPr lang="en-US" dirty="0" smtClean="0"/>
              <a:t> with </a:t>
            </a:r>
            <a:r>
              <a:rPr lang="en-US" smtClean="0"/>
              <a:t>customers and users </a:t>
            </a:r>
            <a:r>
              <a:rPr lang="en-US" dirty="0" smtClean="0"/>
              <a:t>(requirement specification, prototypes)</a:t>
            </a:r>
          </a:p>
          <a:p>
            <a:pPr lvl="1" eaLnBrk="1" hangingPunct="1"/>
            <a:r>
              <a:rPr lang="en-US" dirty="0" smtClean="0"/>
              <a:t>Support for software design, capturing of the </a:t>
            </a:r>
            <a:r>
              <a:rPr lang="en-US" b="1" dirty="0" smtClean="0"/>
              <a:t>intention</a:t>
            </a:r>
          </a:p>
          <a:p>
            <a:pPr lvl="1" eaLnBrk="1" hangingPunct="1"/>
            <a:r>
              <a:rPr lang="en-US" b="1" dirty="0" smtClean="0"/>
              <a:t>Task specification </a:t>
            </a:r>
            <a:r>
              <a:rPr lang="en-US" dirty="0" smtClean="0"/>
              <a:t>for programming</a:t>
            </a:r>
          </a:p>
          <a:p>
            <a:pPr lvl="1" eaLnBrk="1" hangingPunct="1"/>
            <a:r>
              <a:rPr lang="en-US" b="1" dirty="0" smtClean="0"/>
              <a:t>Code visualization</a:t>
            </a:r>
            <a:r>
              <a:rPr lang="en-US" dirty="0" smtClean="0"/>
              <a:t>, for example in </a:t>
            </a:r>
            <a:r>
              <a:rPr lang="en-US" dirty="0" err="1" smtClean="0"/>
              <a:t>TogetherJ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What is the </a:t>
            </a:r>
            <a:r>
              <a:rPr lang="en-US" b="1" dirty="0" smtClean="0"/>
              <a:t>difference</a:t>
            </a:r>
            <a:r>
              <a:rPr lang="en-US" dirty="0" smtClean="0"/>
              <a:t> to Model Engineering?</a:t>
            </a:r>
          </a:p>
          <a:p>
            <a:pPr eaLnBrk="1" hangingPunct="1"/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172965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Motivation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quarter" idx="12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F7F7F"/>
                </a:solidFill>
              </a:rPr>
              <a:t>Usage of models</a:t>
            </a:r>
          </a:p>
        </p:txBody>
      </p:sp>
      <p:sp>
        <p:nvSpPr>
          <p:cNvPr id="20484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1144588"/>
            <a:ext cx="8534400" cy="2570162"/>
          </a:xfrm>
        </p:spPr>
        <p:txBody>
          <a:bodyPr>
            <a:normAutofit/>
          </a:bodyPr>
          <a:lstStyle/>
          <a:p>
            <a:pPr eaLnBrk="1" hangingPunct="1"/>
            <a:r>
              <a:rPr lang="de-DE" dirty="0" smtClean="0"/>
              <a:t>Do not </a:t>
            </a:r>
            <a:r>
              <a:rPr lang="de-DE" dirty="0" err="1" smtClean="0"/>
              <a:t>apply</a:t>
            </a:r>
            <a:r>
              <a:rPr lang="de-DE" dirty="0" smtClean="0"/>
              <a:t> </a:t>
            </a:r>
            <a:r>
              <a:rPr lang="de-DE" dirty="0" err="1" smtClean="0"/>
              <a:t>models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long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not </a:t>
            </a:r>
            <a:r>
              <a:rPr lang="de-DE" dirty="0" err="1" smtClean="0"/>
              <a:t>checked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underlying</a:t>
            </a:r>
            <a:r>
              <a:rPr lang="de-DE" dirty="0" smtClean="0"/>
              <a:t> </a:t>
            </a:r>
            <a:r>
              <a:rPr lang="de-DE" b="1" dirty="0" err="1" smtClean="0"/>
              <a:t>simplifications</a:t>
            </a:r>
            <a:r>
              <a:rPr lang="de-DE" b="1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evaluated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 smtClean="0"/>
              <a:t> </a:t>
            </a:r>
            <a:r>
              <a:rPr lang="de-DE" b="1" dirty="0" err="1" smtClean="0"/>
              <a:t>practicability</a:t>
            </a:r>
            <a:r>
              <a:rPr lang="de-DE" dirty="0" smtClean="0"/>
              <a:t>.</a:t>
            </a:r>
          </a:p>
          <a:p>
            <a:pPr eaLnBrk="1" hangingPunct="1"/>
            <a:endParaRPr lang="de-DE" dirty="0" smtClean="0"/>
          </a:p>
          <a:p>
            <a:pPr eaLnBrk="1" hangingPunct="1"/>
            <a:r>
              <a:rPr lang="de-DE" dirty="0" smtClean="0"/>
              <a:t>Never </a:t>
            </a:r>
            <a:r>
              <a:rPr lang="de-DE" dirty="0" err="1" smtClean="0"/>
              <a:t>mistake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b="1" dirty="0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b="1" dirty="0" err="1" smtClean="0"/>
              <a:t>reality</a:t>
            </a:r>
            <a:r>
              <a:rPr lang="de-DE" dirty="0" smtClean="0"/>
              <a:t>.</a:t>
            </a:r>
          </a:p>
          <a:p>
            <a:pPr lvl="1" eaLnBrk="1" hangingPunct="1"/>
            <a:r>
              <a:rPr lang="de-DE" dirty="0" smtClean="0"/>
              <a:t>Attention: </a:t>
            </a:r>
            <a:r>
              <a:rPr lang="de-DE" dirty="0" err="1" smtClean="0"/>
              <a:t>abstraction</a:t>
            </a:r>
            <a:r>
              <a:rPr lang="de-DE" dirty="0" smtClean="0"/>
              <a:t>, </a:t>
            </a:r>
            <a:r>
              <a:rPr lang="de-DE" dirty="0" err="1" smtClean="0"/>
              <a:t>abbreviation</a:t>
            </a:r>
            <a:r>
              <a:rPr lang="de-DE" dirty="0" smtClean="0"/>
              <a:t>, </a:t>
            </a:r>
            <a:r>
              <a:rPr lang="de-DE" dirty="0" err="1" smtClean="0"/>
              <a:t>approximation</a:t>
            </a:r>
            <a:r>
              <a:rPr lang="de-DE" dirty="0" smtClean="0"/>
              <a:t>, </a:t>
            </a:r>
            <a:r>
              <a:rPr lang="de-DE" dirty="0" err="1" smtClean="0"/>
              <a:t>visualization</a:t>
            </a:r>
            <a:r>
              <a:rPr lang="de-DE" dirty="0" smtClean="0"/>
              <a:t>, …</a:t>
            </a:r>
          </a:p>
          <a:p>
            <a:pPr lvl="1" eaLnBrk="1" hangingPunct="1"/>
            <a:endParaRPr lang="de-DE" dirty="0" smtClean="0"/>
          </a:p>
          <a:p>
            <a:pPr eaLnBrk="1" hangingPunct="1">
              <a:buFont typeface="Wingdings" pitchFamily="2" charset="2"/>
              <a:buNone/>
            </a:pPr>
            <a:endParaRPr lang="de-AT" dirty="0" smtClean="0"/>
          </a:p>
        </p:txBody>
      </p:sp>
      <p:pic>
        <p:nvPicPr>
          <p:cNvPr id="2048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25" y="3495669"/>
            <a:ext cx="3578983" cy="259762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grpSp>
        <p:nvGrpSpPr>
          <p:cNvPr id="14" name="Gruppieren 13"/>
          <p:cNvGrpSpPr/>
          <p:nvPr/>
        </p:nvGrpSpPr>
        <p:grpSpPr>
          <a:xfrm>
            <a:off x="5543736" y="3322617"/>
            <a:ext cx="2674558" cy="2813060"/>
            <a:chOff x="5286375" y="3592512"/>
            <a:chExt cx="3060700" cy="3103082"/>
          </a:xfrm>
        </p:grpSpPr>
        <p:pic>
          <p:nvPicPr>
            <p:cNvPr id="20488" name="Picture 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286375" y="3592512"/>
              <a:ext cx="3060700" cy="3103081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10" name="Textfeld 9"/>
            <p:cNvSpPr txBox="1"/>
            <p:nvPr/>
          </p:nvSpPr>
          <p:spPr>
            <a:xfrm>
              <a:off x="5298257" y="3601281"/>
              <a:ext cx="2313747" cy="4074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AT" b="1" dirty="0" err="1" smtClean="0">
                  <a:latin typeface="Times New Roman" pitchFamily="18" charset="0"/>
                  <a:cs typeface="Times New Roman" pitchFamily="18" charset="0"/>
                </a:rPr>
                <a:t>chlorine</a:t>
              </a:r>
              <a:r>
                <a:rPr lang="de-AT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de-AT" b="1" dirty="0" err="1" smtClean="0">
                  <a:latin typeface="Times New Roman" pitchFamily="18" charset="0"/>
                  <a:cs typeface="Times New Roman" pitchFamily="18" charset="0"/>
                </a:rPr>
                <a:t>atom</a:t>
              </a:r>
              <a:endParaRPr lang="de-AT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feld 10"/>
            <p:cNvSpPr txBox="1"/>
            <p:nvPr/>
          </p:nvSpPr>
          <p:spPr>
            <a:xfrm>
              <a:off x="5292080" y="6184081"/>
              <a:ext cx="1656184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AT" b="1" dirty="0" err="1" smtClean="0">
                  <a:latin typeface="Times New Roman" pitchFamily="18" charset="0"/>
                  <a:cs typeface="Times New Roman" pitchFamily="18" charset="0"/>
                </a:rPr>
                <a:t>electron</a:t>
              </a:r>
              <a:r>
                <a:rPr lang="de-AT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de-AT" b="1" dirty="0" err="1" smtClean="0">
                  <a:latin typeface="Times New Roman" pitchFamily="18" charset="0"/>
                  <a:cs typeface="Times New Roman" pitchFamily="18" charset="0"/>
                </a:rPr>
                <a:t>shell</a:t>
              </a:r>
              <a:endParaRPr lang="de-AT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7153707" y="3882534"/>
              <a:ext cx="1155988" cy="4074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AT" b="1" dirty="0" err="1" smtClean="0">
                  <a:latin typeface="Times New Roman" pitchFamily="18" charset="0"/>
                  <a:cs typeface="Times New Roman" pitchFamily="18" charset="0"/>
                </a:rPr>
                <a:t>electron</a:t>
              </a:r>
              <a:endParaRPr lang="de-AT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257269" y="6049263"/>
              <a:ext cx="1059147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AT" b="1" dirty="0" err="1" smtClean="0">
                  <a:latin typeface="Times New Roman" pitchFamily="18" charset="0"/>
                  <a:cs typeface="Times New Roman" pitchFamily="18" charset="0"/>
                </a:rPr>
                <a:t>atom</a:t>
              </a:r>
              <a:r>
                <a:rPr lang="de-AT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de-AT" b="1" dirty="0" err="1" smtClean="0">
                  <a:latin typeface="Times New Roman" pitchFamily="18" charset="0"/>
                  <a:cs typeface="Times New Roman" pitchFamily="18" charset="0"/>
                </a:rPr>
                <a:t>nucleus</a:t>
              </a:r>
              <a:endParaRPr lang="de-AT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525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64</TotalTime>
  <Words>713</Words>
  <Application>Microsoft Office PowerPoint</Application>
  <PresentationFormat>On-screen Show (4:3)</PresentationFormat>
  <Paragraphs>272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Clarity</vt:lpstr>
      <vt:lpstr>INTRODUCTION</vt:lpstr>
      <vt:lpstr>Introduction</vt:lpstr>
      <vt:lpstr>Abstraction and human mind</vt:lpstr>
      <vt:lpstr>Models</vt:lpstr>
      <vt:lpstr>Motivation</vt:lpstr>
      <vt:lpstr>Motivation</vt:lpstr>
      <vt:lpstr>Motivation</vt:lpstr>
      <vt:lpstr>Motivation </vt:lpstr>
      <vt:lpstr>Motivation</vt:lpstr>
      <vt:lpstr>Motivation</vt:lpstr>
      <vt:lpstr>Motivation</vt:lpstr>
      <vt:lpstr>Motivation</vt:lpstr>
      <vt:lpstr>Motivation</vt:lpstr>
      <vt:lpstr>Structure of the book</vt:lpstr>
      <vt:lpstr>Structure of the book</vt:lpstr>
      <vt:lpstr>Structure of the book</vt:lpstr>
      <vt:lpstr>Structure of the book</vt:lpstr>
      <vt:lpstr>Structure of the book</vt:lpstr>
      <vt:lpstr>Model-Driven Software Engineering in Practice</vt:lpstr>
    </vt:vector>
  </TitlesOfParts>
  <Company>Politecnico di MIlano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 Brambilla</dc:creator>
  <cp:lastModifiedBy>Vladimir Dimitrieski</cp:lastModifiedBy>
  <cp:revision>21</cp:revision>
  <dcterms:created xsi:type="dcterms:W3CDTF">2012-09-27T09:57:11Z</dcterms:created>
  <dcterms:modified xsi:type="dcterms:W3CDTF">2014-03-05T11:01:48Z</dcterms:modified>
</cp:coreProperties>
</file>