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6"/>
  </p:notesMasterIdLst>
  <p:sldIdLst>
    <p:sldId id="256" r:id="rId2"/>
    <p:sldId id="261" r:id="rId3"/>
    <p:sldId id="346" r:id="rId4"/>
    <p:sldId id="347" r:id="rId5"/>
    <p:sldId id="345" r:id="rId6"/>
    <p:sldId id="269" r:id="rId7"/>
    <p:sldId id="273" r:id="rId8"/>
    <p:sldId id="274" r:id="rId9"/>
    <p:sldId id="275" r:id="rId10"/>
    <p:sldId id="328" r:id="rId11"/>
    <p:sldId id="276" r:id="rId12"/>
    <p:sldId id="277" r:id="rId13"/>
    <p:sldId id="278" r:id="rId14"/>
    <p:sldId id="329" r:id="rId15"/>
    <p:sldId id="330" r:id="rId16"/>
    <p:sldId id="331" r:id="rId17"/>
    <p:sldId id="287" r:id="rId18"/>
    <p:sldId id="332" r:id="rId19"/>
    <p:sldId id="333" r:id="rId20"/>
    <p:sldId id="295" r:id="rId21"/>
    <p:sldId id="296" r:id="rId22"/>
    <p:sldId id="309" r:id="rId23"/>
    <p:sldId id="310" r:id="rId24"/>
    <p:sldId id="341" r:id="rId25"/>
    <p:sldId id="342" r:id="rId26"/>
    <p:sldId id="343" r:id="rId27"/>
    <p:sldId id="337" r:id="rId28"/>
    <p:sldId id="338" r:id="rId29"/>
    <p:sldId id="339" r:id="rId30"/>
    <p:sldId id="340" r:id="rId31"/>
    <p:sldId id="320" r:id="rId32"/>
    <p:sldId id="334" r:id="rId33"/>
    <p:sldId id="335" r:id="rId34"/>
    <p:sldId id="336" r:id="rId35"/>
    <p:sldId id="326" r:id="rId36"/>
    <p:sldId id="344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429" r:id="rId46"/>
    <p:sldId id="430" r:id="rId47"/>
    <p:sldId id="428" r:id="rId48"/>
    <p:sldId id="356" r:id="rId49"/>
    <p:sldId id="357" r:id="rId50"/>
    <p:sldId id="358" r:id="rId51"/>
    <p:sldId id="361" r:id="rId52"/>
    <p:sldId id="362" r:id="rId53"/>
    <p:sldId id="363" r:id="rId54"/>
    <p:sldId id="364" r:id="rId55"/>
    <p:sldId id="365" r:id="rId56"/>
    <p:sldId id="366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377" r:id="rId67"/>
    <p:sldId id="378" r:id="rId68"/>
    <p:sldId id="380" r:id="rId69"/>
    <p:sldId id="381" r:id="rId70"/>
    <p:sldId id="382" r:id="rId71"/>
    <p:sldId id="383" r:id="rId72"/>
    <p:sldId id="384" r:id="rId73"/>
    <p:sldId id="385" r:id="rId74"/>
    <p:sldId id="386" r:id="rId75"/>
    <p:sldId id="387" r:id="rId76"/>
    <p:sldId id="388" r:id="rId77"/>
    <p:sldId id="389" r:id="rId78"/>
    <p:sldId id="390" r:id="rId79"/>
    <p:sldId id="391" r:id="rId80"/>
    <p:sldId id="392" r:id="rId81"/>
    <p:sldId id="393" r:id="rId82"/>
    <p:sldId id="394" r:id="rId83"/>
    <p:sldId id="395" r:id="rId84"/>
    <p:sldId id="396" r:id="rId85"/>
    <p:sldId id="397" r:id="rId86"/>
    <p:sldId id="398" r:id="rId87"/>
    <p:sldId id="400" r:id="rId88"/>
    <p:sldId id="401" r:id="rId89"/>
    <p:sldId id="402" r:id="rId90"/>
    <p:sldId id="404" r:id="rId91"/>
    <p:sldId id="405" r:id="rId92"/>
    <p:sldId id="406" r:id="rId93"/>
    <p:sldId id="407" r:id="rId94"/>
    <p:sldId id="408" r:id="rId95"/>
    <p:sldId id="409" r:id="rId96"/>
    <p:sldId id="410" r:id="rId97"/>
    <p:sldId id="411" r:id="rId98"/>
    <p:sldId id="412" r:id="rId99"/>
    <p:sldId id="413" r:id="rId100"/>
    <p:sldId id="414" r:id="rId101"/>
    <p:sldId id="415" r:id="rId102"/>
    <p:sldId id="417" r:id="rId103"/>
    <p:sldId id="419" r:id="rId104"/>
    <p:sldId id="260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0" autoAdjust="0"/>
  </p:normalViewPr>
  <p:slideViewPr>
    <p:cSldViewPr snapToGrid="0" snapToObjects="1">
      <p:cViewPr varScale="1">
        <p:scale>
          <a:sx n="82" d="100"/>
          <a:sy n="8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47B8-52D3-E040-890F-3476E38F9812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23A9D-D4F6-D94A-AC79-4358DAC2A7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1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3A9D-D4F6-D94A-AC79-4358DAC2A7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04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3B1F3-2AA0-4EF5-89BC-3944ED8D41CE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72EED-ABDF-4C68-BD75-06BACA19FE5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1F9CC-5099-46DB-9ED4-34B44A23850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err="1" smtClean="0"/>
              <a:t>Author</a:t>
            </a:r>
            <a:r>
              <a:rPr lang="de-DE" dirty="0" smtClean="0"/>
              <a:t>: Gerhard </a:t>
            </a:r>
            <a:r>
              <a:rPr lang="de-DE" dirty="0" err="1" smtClean="0"/>
              <a:t>Kramler</a:t>
            </a:r>
            <a:r>
              <a:rPr lang="de-DE" dirty="0" smtClean="0"/>
              <a:t> (Sept. 2005)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EA0AD-C2F1-4F36-91C6-DC482E8002F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Set </a:t>
            </a:r>
            <a:r>
              <a:rPr lang="de-DE" dirty="0" err="1" smtClean="0"/>
              <a:t>theory</a:t>
            </a:r>
            <a:r>
              <a:rPr lang="de-DE" dirty="0" smtClean="0"/>
              <a:t> = Mengenlehre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1DA85-4F8A-4D73-AD8E-5A0915FF82C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9E189-596C-46E7-9D69-A91BFA01397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85973-3659-4524-B48D-85468FF90BD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8FC1D-47CD-4956-9F77-49C6F68F1E8F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0178A-5352-43F0-98E8-8B29FAB8ED5D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A85B1-A09D-45F1-8EB6-28320A7FF58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0BFC7-CD61-4360-8F2D-AAE35670E76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32DF6-2425-495A-8C3D-49D27426819B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42847-601F-495C-8C21-0EEE867A95AC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1F9CC-5099-46DB-9ED4-34B44A23850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err="1" smtClean="0"/>
              <a:t>Author</a:t>
            </a:r>
            <a:r>
              <a:rPr lang="de-DE" dirty="0" smtClean="0"/>
              <a:t>: Gerhard </a:t>
            </a:r>
            <a:r>
              <a:rPr lang="de-DE" dirty="0" err="1" smtClean="0"/>
              <a:t>Kramler</a:t>
            </a:r>
            <a:r>
              <a:rPr lang="de-DE" dirty="0" smtClean="0"/>
              <a:t> (Sept. 2005)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637BB-0BDA-4906-A44D-AA8265B60A5A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72B1A-D386-4C58-BBBD-E5FDB5B2BDF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C9F2F-19B0-4C92-88B5-A1296D5467A4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AACC1-2E6F-44DF-82C9-A89F0A5FEB6E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9C78D-CFAA-48C7-BAAB-576CE0E99162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3E26B-ED00-42BF-8168-A4C506F1AE3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E3410-0419-4E7C-A62D-9E0E7E6F84C5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AEA22-3D1D-40AC-94ED-B4A76830E343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D620C-B2FD-4B75-84C1-B5DA10A03A10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A0406-E763-476A-8EC3-4E4D2B01A37D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2377D-E575-4144-A15A-CDCE4F36C696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6126C-C785-4B2E-9018-1CE8F09BBB3E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C029A-11BE-4E61-B976-37FA2E5EC4D8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D7567-59E1-4D49-A118-2913EAAD2FB7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A0BC3-E08F-4138-94CE-B45894465B5C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7687A-69F8-4C8A-B7FB-73AD1C9112CB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F5238-F385-44C4-9984-70AF2FA63942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8C917-0E00-4EEF-A063-24EDD1D6A0D5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175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643FF-BBE2-4412-8044-E0724533B041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DCAC8-C320-445B-9043-040395648FF2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3B617-509A-4E54-AFB1-128289029111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8EA09-F439-4C52-A903-0F29670A14BA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C12B3-C31E-4170-9C5A-F564A7148D47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ED868-C461-4DBE-A86B-2849705B6A60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A7913-2609-4639-BF38-10C3E6C10CD1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1470D-BE7E-4957-9A41-D624D3B0236F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3A9D-D4F6-D94A-AC79-4358DAC2A742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0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95" y="1371600"/>
            <a:ext cx="8925879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dirty="0" err="1" smtClean="0"/>
              <a:t>Chapter</a:t>
            </a:r>
            <a:r>
              <a:rPr lang="it-IT" dirty="0" smtClean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895" y="1343062"/>
            <a:ext cx="6729831" cy="604249"/>
          </a:xfr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X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9895" y="3298825"/>
            <a:ext cx="8925879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9781608458820 brambill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29" y="3400108"/>
            <a:ext cx="2325845" cy="287075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363939"/>
            <a:ext cx="9144000" cy="498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1249" y="3400108"/>
            <a:ext cx="6528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/>
              <a:t>Teaching</a:t>
            </a:r>
            <a:r>
              <a:rPr lang="it-IT" sz="2000" dirty="0" smtClean="0"/>
              <a:t> </a:t>
            </a:r>
            <a:r>
              <a:rPr lang="it-IT" sz="2000" dirty="0" err="1" smtClean="0"/>
              <a:t>material</a:t>
            </a:r>
            <a:r>
              <a:rPr lang="it-IT" sz="2000" dirty="0" smtClean="0"/>
              <a:t> for the book</a:t>
            </a:r>
          </a:p>
          <a:p>
            <a:r>
              <a:rPr lang="it-IT" sz="2000" b="1" dirty="0" smtClean="0"/>
              <a:t>Model-</a:t>
            </a:r>
            <a:r>
              <a:rPr lang="it-IT" sz="2000" b="1" dirty="0" err="1" smtClean="0"/>
              <a:t>Driven</a:t>
            </a:r>
            <a:r>
              <a:rPr lang="it-IT" sz="2000" b="1" dirty="0" smtClean="0"/>
              <a:t> Software </a:t>
            </a:r>
            <a:r>
              <a:rPr lang="it-IT" sz="2000" b="1" dirty="0" err="1" smtClean="0"/>
              <a:t>Engineering</a:t>
            </a:r>
            <a:r>
              <a:rPr lang="it-IT" sz="2000" b="1" dirty="0" smtClean="0"/>
              <a:t> in </a:t>
            </a:r>
            <a:r>
              <a:rPr lang="it-IT" sz="2000" b="1" dirty="0" err="1" smtClean="0"/>
              <a:t>Practice</a:t>
            </a:r>
            <a:endParaRPr lang="it-IT" sz="2000" b="1" dirty="0" smtClean="0"/>
          </a:p>
          <a:p>
            <a:r>
              <a:rPr lang="it-IT" sz="2000" dirty="0" smtClean="0"/>
              <a:t>by Marco Brambilla, Jordi </a:t>
            </a:r>
            <a:r>
              <a:rPr lang="it-IT" sz="2000" dirty="0" err="1" smtClean="0"/>
              <a:t>Cabot</a:t>
            </a:r>
            <a:r>
              <a:rPr lang="it-IT" sz="2000" dirty="0" smtClean="0"/>
              <a:t>, Manuel </a:t>
            </a:r>
            <a:r>
              <a:rPr lang="it-IT" sz="2000" dirty="0" err="1" smtClean="0"/>
              <a:t>Wimmer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Morgan &amp; </a:t>
            </a:r>
            <a:r>
              <a:rPr lang="it-IT" sz="2000" dirty="0" err="1" smtClean="0"/>
              <a:t>Claypool</a:t>
            </a:r>
            <a:r>
              <a:rPr lang="it-IT" sz="2000" dirty="0" smtClean="0"/>
              <a:t>, USA, 2012.</a:t>
            </a:r>
            <a:endParaRPr lang="en-US" sz="20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996863" y="6407280"/>
            <a:ext cx="258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err="1" smtClean="0">
                <a:solidFill>
                  <a:schemeClr val="bg1"/>
                </a:solidFill>
              </a:rPr>
              <a:t>www.mdse-book.com</a:t>
            </a:r>
            <a:endParaRPr lang="it-IT" sz="18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19" descr="morgan-claypool-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0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4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681879" y="6381328"/>
            <a:ext cx="1315721" cy="365125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E573E72-0432-498F-A525-4B156C2FD69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24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4"/>
          </p:nvPr>
        </p:nvSpPr>
        <p:spPr>
          <a:xfrm>
            <a:off x="990600" y="6096000"/>
            <a:ext cx="61722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572375" y="6215063"/>
            <a:ext cx="1066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93E1-E2B1-4C15-91A7-EB0EB9775C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00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95" y="1371600"/>
            <a:ext cx="8925879" cy="271201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dirty="0" smtClean="0"/>
              <a:t>Intermediate TITLE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9895" y="4083615"/>
            <a:ext cx="8925879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6363939"/>
            <a:ext cx="9144000" cy="498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996863" y="6407280"/>
            <a:ext cx="258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err="1" smtClean="0">
                <a:solidFill>
                  <a:schemeClr val="bg1"/>
                </a:solidFill>
              </a:rPr>
              <a:t>www.mdse-book.com</a:t>
            </a:r>
            <a:endParaRPr lang="it-IT" sz="18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9781608458820 brambill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11" y="5412977"/>
            <a:ext cx="1119764" cy="13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5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rgbClr val="CF6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rgbClr val="CF6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Code Generation: Scope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0" y="1600200"/>
            <a:ext cx="9144000" cy="4575175"/>
            <a:chOff x="0" y="960"/>
            <a:chExt cx="5760" cy="288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960"/>
              <a:ext cx="5760" cy="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0" y="959"/>
              <a:ext cx="5764" cy="2887"/>
            </a:xfrm>
            <a:custGeom>
              <a:avLst/>
              <a:gdLst>
                <a:gd name="T0" fmla="*/ 0 w 15559"/>
                <a:gd name="T1" fmla="*/ 7786 h 7786"/>
                <a:gd name="T2" fmla="*/ 0 w 15559"/>
                <a:gd name="T3" fmla="*/ 7786 h 7786"/>
                <a:gd name="T4" fmla="*/ 15559 w 15559"/>
                <a:gd name="T5" fmla="*/ 7786 h 7786"/>
                <a:gd name="T6" fmla="*/ 15559 w 15559"/>
                <a:gd name="T7" fmla="*/ 0 h 7786"/>
                <a:gd name="T8" fmla="*/ 0 w 15559"/>
                <a:gd name="T9" fmla="*/ 0 h 7786"/>
                <a:gd name="T10" fmla="*/ 0 w 15559"/>
                <a:gd name="T11" fmla="*/ 7786 h 7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59" h="7786">
                  <a:moveTo>
                    <a:pt x="0" y="7786"/>
                  </a:moveTo>
                  <a:lnTo>
                    <a:pt x="0" y="7786"/>
                  </a:lnTo>
                  <a:lnTo>
                    <a:pt x="15559" y="7786"/>
                  </a:lnTo>
                  <a:lnTo>
                    <a:pt x="15559" y="0"/>
                  </a:lnTo>
                  <a:lnTo>
                    <a:pt x="0" y="0"/>
                  </a:lnTo>
                  <a:lnTo>
                    <a:pt x="0" y="77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9"/>
              <a:ext cx="5764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581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9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63939"/>
            <a:ext cx="9144000" cy="498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8079" y="6398197"/>
            <a:ext cx="6002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Marco Brambilla, </a:t>
            </a:r>
            <a:r>
              <a:rPr lang="en-US" sz="120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Jordi</a:t>
            </a:r>
            <a:r>
              <a:rPr lang="en-US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Cabot, Manuel </a:t>
            </a:r>
            <a:r>
              <a:rPr lang="en-US" sz="120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Wimmer</a:t>
            </a:r>
            <a:r>
              <a:rPr lang="en-US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r"/>
            <a:r>
              <a:rPr lang="en-US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Model-Driven Software Engineering In Practice</a:t>
            </a:r>
            <a:r>
              <a:rPr lang="en-US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Morgan &amp; Claypool 2012.</a:t>
            </a:r>
          </a:p>
        </p:txBody>
      </p:sp>
      <p:pic>
        <p:nvPicPr>
          <p:cNvPr id="11" name="Picture 10" descr="9781608458820 brambilla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71" y="6419593"/>
            <a:ext cx="338974" cy="418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70" r:id="rId2"/>
    <p:sldLayoutId id="2147483962" r:id="rId3"/>
    <p:sldLayoutId id="2147483964" r:id="rId4"/>
    <p:sldLayoutId id="2147483965" r:id="rId5"/>
    <p:sldLayoutId id="2147483966" r:id="rId6"/>
    <p:sldLayoutId id="2147483968" r:id="rId7"/>
    <p:sldLayoutId id="2147483969" r:id="rId8"/>
    <p:sldLayoutId id="2147483973" r:id="rId9"/>
    <p:sldLayoutId id="2147483974" r:id="rId10"/>
    <p:sldLayoutId id="214748397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se-book.com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mazon.com/gp/product/1608458822/ref=as_li_tf_tl?ie=UTF8&amp;camp=1789&amp;creative=9325&amp;creativeASIN=1608458822&amp;linkCode=as2&amp;tag=marbramoddris-20" TargetMode="External"/><Relationship Id="rId4" Type="http://schemas.openxmlformats.org/officeDocument/2006/relationships/hyperlink" Target="http://www.morganclaypool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9895" y="1371600"/>
            <a:ext cx="8925879" cy="1927225"/>
          </a:xfrm>
        </p:spPr>
        <p:txBody>
          <a:bodyPr/>
          <a:lstStyle/>
          <a:p>
            <a:r>
              <a:rPr lang="en-IE" sz="4800" dirty="0" err="1"/>
              <a:t>Modeling</a:t>
            </a:r>
            <a:r>
              <a:rPr lang="en-IE" sz="4800" dirty="0"/>
              <a:t> </a:t>
            </a:r>
            <a:r>
              <a:rPr lang="en-IE" sz="4800"/>
              <a:t>Languages </a:t>
            </a:r>
            <a:r>
              <a:rPr lang="en-IE" sz="4800" smtClean="0"/>
              <a:t/>
            </a:r>
            <a:br>
              <a:rPr lang="en-IE" sz="4800" smtClean="0"/>
            </a:br>
            <a:r>
              <a:rPr lang="en-IE" sz="4800" smtClean="0"/>
              <a:t>at </a:t>
            </a:r>
            <a:r>
              <a:rPr lang="en-IE" sz="4800" dirty="0"/>
              <a:t>a Glance</a:t>
            </a:r>
            <a:endParaRPr lang="en-US" sz="48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9895" y="1343062"/>
            <a:ext cx="6729831" cy="604249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Design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Pattern</a:t>
            </a:r>
            <a:r>
              <a:rPr lang="en-US" b="1" dirty="0"/>
              <a:t>-based design</a:t>
            </a:r>
            <a:r>
              <a:rPr lang="en-US" b="1" dirty="0" smtClean="0"/>
              <a:t>: </a:t>
            </a:r>
            <a:r>
              <a:rPr lang="en-US" dirty="0" smtClean="0"/>
              <a:t>A </a:t>
            </a:r>
            <a:r>
              <a:rPr lang="en-US" dirty="0"/>
              <a:t>set of very well-known design patterns, defined by the so-called </a:t>
            </a:r>
            <a:r>
              <a:rPr lang="en-US" dirty="0" smtClean="0"/>
              <a:t>Gang of Four</a:t>
            </a:r>
          </a:p>
          <a:p>
            <a:r>
              <a:rPr lang="en-US" b="1" dirty="0" smtClean="0"/>
              <a:t>Using </a:t>
            </a:r>
            <a:r>
              <a:rPr lang="en-US" b="1" dirty="0"/>
              <a:t>several integrated and orthogonal models together</a:t>
            </a:r>
            <a:r>
              <a:rPr lang="en-US" b="1" dirty="0" smtClean="0"/>
              <a:t>: </a:t>
            </a:r>
            <a:r>
              <a:rPr lang="en-US" dirty="0" smtClean="0"/>
              <a:t>UML </a:t>
            </a:r>
            <a:r>
              <a:rPr lang="en-US" dirty="0"/>
              <a:t>comprises a suite of </a:t>
            </a:r>
            <a:r>
              <a:rPr lang="en-US" dirty="0" smtClean="0"/>
              <a:t>diagrams that </a:t>
            </a:r>
            <a:r>
              <a:rPr lang="en-US" dirty="0"/>
              <a:t>share some symbols and allow cross-referencing </a:t>
            </a:r>
            <a:endParaRPr lang="en-US" dirty="0" smtClean="0"/>
          </a:p>
          <a:p>
            <a:r>
              <a:rPr lang="en-US" b="1" dirty="0" smtClean="0"/>
              <a:t>Modeling </a:t>
            </a:r>
            <a:r>
              <a:rPr lang="en-US" b="1" dirty="0"/>
              <a:t>at different levels of detail: </a:t>
            </a:r>
            <a:r>
              <a:rPr lang="en-US" dirty="0"/>
              <a:t>UML allows eliding details in diagrams when </a:t>
            </a:r>
            <a:r>
              <a:rPr lang="en-US" dirty="0" smtClean="0"/>
              <a:t>needed. Choose </a:t>
            </a:r>
            <a:r>
              <a:rPr lang="en-US" dirty="0"/>
              <a:t>the right quantity of information to include in diagrams</a:t>
            </a:r>
          </a:p>
          <a:p>
            <a:r>
              <a:rPr lang="en-US" b="1" dirty="0" smtClean="0"/>
              <a:t>Extensibility</a:t>
            </a:r>
            <a:r>
              <a:rPr lang="en-US" b="1" dirty="0"/>
              <a:t>: </a:t>
            </a:r>
            <a:r>
              <a:rPr lang="en-US" dirty="0"/>
              <a:t>UML provides a good set of extensibility features which allow to design </a:t>
            </a:r>
            <a:r>
              <a:rPr lang="en-US" dirty="0" smtClean="0"/>
              <a:t>customized modeling </a:t>
            </a:r>
            <a:r>
              <a:rPr lang="en-US" dirty="0"/>
              <a:t>languages if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62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Example 5: equivalent OCL-formulations (3)</a:t>
            </a:r>
          </a:p>
        </p:txBody>
      </p:sp>
      <p:sp>
        <p:nvSpPr>
          <p:cNvPr id="72708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331788" y="2898775"/>
            <a:ext cx="8534400" cy="2441575"/>
          </a:xfrm>
        </p:spPr>
        <p:txBody>
          <a:bodyPr/>
          <a:lstStyle/>
          <a:p>
            <a:pPr eaLnBrk="1" hangingPunct="1"/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Set{self}-&gt;intersection(self.children)-&gt;isEmpty()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	The intersection between the one element set, which only includes one person „self“ and the set of the children of „self“ has to be empty.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(self.children-&gt;reject(k | k &lt;&gt; self))-&gt;isEmpty()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	The set of children for each person „self“, for whome does not apply, that they are not equal to the person „self“, has to be empty. </a:t>
            </a:r>
            <a:endParaRPr lang="en-US" sz="1800" b="1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2709" name="Group 13"/>
          <p:cNvGrpSpPr>
            <a:grpSpLocks/>
          </p:cNvGrpSpPr>
          <p:nvPr/>
        </p:nvGrpSpPr>
        <p:grpSpPr bwMode="auto">
          <a:xfrm>
            <a:off x="655638" y="1544638"/>
            <a:ext cx="2905125" cy="1166812"/>
            <a:chOff x="655008" y="1544608"/>
            <a:chExt cx="2905125" cy="1166813"/>
          </a:xfrm>
        </p:grpSpPr>
        <p:sp>
          <p:nvSpPr>
            <p:cNvPr id="72711" name="Text Box 18"/>
            <p:cNvSpPr txBox="1">
              <a:spLocks noChangeArrowheads="1"/>
            </p:cNvSpPr>
            <p:nvPr/>
          </p:nvSpPr>
          <p:spPr bwMode="auto">
            <a:xfrm>
              <a:off x="920121" y="1879571"/>
              <a:ext cx="1689100" cy="320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smtClean="0">
                  <a:latin typeface="Myriad Roman" pitchFamily="34" charset="0"/>
                </a:rPr>
                <a:t>Person</a:t>
              </a:r>
              <a:endParaRPr lang="en-US" sz="1800" b="1">
                <a:latin typeface="Myriad Roman" pitchFamily="34" charset="0"/>
              </a:endParaRPr>
            </a:p>
          </p:txBody>
        </p:sp>
        <p:sp>
          <p:nvSpPr>
            <p:cNvPr id="72712" name="Rectangle 19"/>
            <p:cNvSpPr>
              <a:spLocks noChangeArrowheads="1"/>
            </p:cNvSpPr>
            <p:nvPr/>
          </p:nvSpPr>
          <p:spPr bwMode="auto">
            <a:xfrm>
              <a:off x="920121" y="2157383"/>
              <a:ext cx="1689100" cy="485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1400" smtClean="0">
                  <a:latin typeface="Myriad Roman" pitchFamily="34" charset="0"/>
                </a:rPr>
                <a:t>name: String</a:t>
              </a:r>
              <a:endParaRPr lang="en-US" sz="1400"/>
            </a:p>
          </p:txBody>
        </p:sp>
        <p:cxnSp>
          <p:nvCxnSpPr>
            <p:cNvPr id="72713" name="Form 18"/>
            <p:cNvCxnSpPr>
              <a:cxnSpLocks noChangeShapeType="1"/>
              <a:stCxn id="72711" idx="0"/>
              <a:endCxn id="72712" idx="3"/>
            </p:cNvCxnSpPr>
            <p:nvPr/>
          </p:nvCxnSpPr>
          <p:spPr bwMode="auto">
            <a:xfrm rot="16200000" flipH="1">
              <a:off x="1926596" y="1717646"/>
              <a:ext cx="520700" cy="844550"/>
            </a:xfrm>
            <a:prstGeom prst="bentConnector4">
              <a:avLst>
                <a:gd name="adj1" fmla="val -131708"/>
                <a:gd name="adj2" fmla="val 208782"/>
              </a:avLst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2714" name="Textfeld 21"/>
            <p:cNvSpPr txBox="1">
              <a:spLocks noChangeArrowheads="1"/>
            </p:cNvSpPr>
            <p:nvPr/>
          </p:nvSpPr>
          <p:spPr bwMode="auto">
            <a:xfrm>
              <a:off x="655008" y="1544608"/>
              <a:ext cx="12779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smtClean="0"/>
                <a:t>parent</a:t>
              </a:r>
              <a:endParaRPr lang="en-US" sz="1400"/>
            </a:p>
          </p:txBody>
        </p:sp>
        <p:sp>
          <p:nvSpPr>
            <p:cNvPr id="72715" name="Textfeld 22"/>
            <p:cNvSpPr txBox="1">
              <a:spLocks noChangeArrowheads="1"/>
            </p:cNvSpPr>
            <p:nvPr/>
          </p:nvSpPr>
          <p:spPr bwMode="auto">
            <a:xfrm>
              <a:off x="2663196" y="2403446"/>
              <a:ext cx="8969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smtClean="0"/>
                <a:t>children</a:t>
              </a:r>
              <a:endParaRPr lang="en-US" sz="1400"/>
            </a:p>
          </p:txBody>
        </p:sp>
        <p:sp>
          <p:nvSpPr>
            <p:cNvPr id="72716" name="Textfeld 26"/>
            <p:cNvSpPr txBox="1">
              <a:spLocks noChangeArrowheads="1"/>
            </p:cNvSpPr>
            <p:nvPr/>
          </p:nvSpPr>
          <p:spPr bwMode="auto">
            <a:xfrm>
              <a:off x="1802771" y="1562071"/>
              <a:ext cx="233362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smtClean="0"/>
                <a:t>2</a:t>
              </a:r>
              <a:endParaRPr lang="en-US" sz="1400"/>
            </a:p>
          </p:txBody>
        </p:sp>
        <p:sp>
          <p:nvSpPr>
            <p:cNvPr id="72717" name="Textfeld 27"/>
            <p:cNvSpPr txBox="1">
              <a:spLocks noChangeArrowheads="1"/>
            </p:cNvSpPr>
            <p:nvPr/>
          </p:nvSpPr>
          <p:spPr bwMode="auto">
            <a:xfrm>
              <a:off x="2680658" y="2093883"/>
              <a:ext cx="6921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smtClean="0"/>
                <a:t>0..*</a:t>
              </a:r>
              <a:endParaRPr lang="en-US" sz="1400"/>
            </a:p>
          </p:txBody>
        </p:sp>
      </p:grpSp>
      <p:sp>
        <p:nvSpPr>
          <p:cNvPr id="72710" name="TextBox 12"/>
          <p:cNvSpPr txBox="1">
            <a:spLocks noChangeArrowheads="1"/>
          </p:cNvSpPr>
          <p:nvPr/>
        </p:nvSpPr>
        <p:spPr bwMode="auto">
          <a:xfrm>
            <a:off x="4037013" y="1760538"/>
            <a:ext cx="4374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tx2"/>
                </a:solidFill>
              </a:rPr>
              <a:t>Constrain</a:t>
            </a:r>
            <a:r>
              <a:rPr lang="en-US" smtClean="0">
                <a:solidFill>
                  <a:schemeClr val="tx2"/>
                </a:solidFill>
              </a:rPr>
              <a:t>: A person is not its own child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Example 5: equivalent OCL-formulations (4)</a:t>
            </a:r>
          </a:p>
        </p:txBody>
      </p:sp>
      <p:sp>
        <p:nvSpPr>
          <p:cNvPr id="73732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331788" y="2898775"/>
            <a:ext cx="8534400" cy="2441575"/>
          </a:xfrm>
        </p:spPr>
        <p:txBody>
          <a:bodyPr/>
          <a:lstStyle/>
          <a:p>
            <a:pPr eaLnBrk="1" hangingPunct="1"/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self.children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forAll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(k | k &lt;&gt; 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	</a:t>
            </a:r>
            <a:r>
              <a:rPr lang="de-DE" sz="1800" dirty="0" err="1" smtClean="0">
                <a:solidFill>
                  <a:schemeClr val="tx1"/>
                </a:solidFill>
              </a:rPr>
              <a:t>Each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child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of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person</a:t>
            </a:r>
            <a:r>
              <a:rPr lang="de-DE" sz="1800" dirty="0" smtClean="0">
                <a:solidFill>
                  <a:schemeClr val="tx1"/>
                </a:solidFill>
              </a:rPr>
              <a:t> „</a:t>
            </a:r>
            <a:r>
              <a:rPr lang="de-DE" sz="1800" dirty="0" err="1" smtClean="0">
                <a:solidFill>
                  <a:schemeClr val="tx1"/>
                </a:solidFill>
              </a:rPr>
              <a:t>self</a:t>
            </a:r>
            <a:r>
              <a:rPr lang="de-DE" sz="1800" dirty="0" smtClean="0">
                <a:solidFill>
                  <a:schemeClr val="tx1"/>
                </a:solidFill>
              </a:rPr>
              <a:t>“ </a:t>
            </a:r>
            <a:r>
              <a:rPr lang="de-DE" sz="1800" dirty="0" err="1" smtClean="0">
                <a:solidFill>
                  <a:schemeClr val="tx1"/>
                </a:solidFill>
              </a:rPr>
              <a:t>is</a:t>
            </a:r>
            <a:r>
              <a:rPr lang="de-DE" sz="1800" dirty="0" smtClean="0">
                <a:solidFill>
                  <a:schemeClr val="tx1"/>
                </a:solidFill>
              </a:rPr>
              <a:t> not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person</a:t>
            </a:r>
            <a:r>
              <a:rPr lang="de-DE" sz="1800" dirty="0" smtClean="0">
                <a:solidFill>
                  <a:schemeClr val="tx1"/>
                </a:solidFill>
              </a:rPr>
              <a:t> „</a:t>
            </a:r>
            <a:r>
              <a:rPr lang="de-DE" sz="1800" dirty="0" err="1" smtClean="0">
                <a:solidFill>
                  <a:schemeClr val="tx1"/>
                </a:solidFill>
              </a:rPr>
              <a:t>self</a:t>
            </a:r>
            <a:r>
              <a:rPr lang="de-DE" sz="1800" dirty="0" smtClean="0">
                <a:solidFill>
                  <a:schemeClr val="tx1"/>
                </a:solidFill>
              </a:rPr>
              <a:t>“</a:t>
            </a:r>
            <a:r>
              <a:rPr lang="de-DE" dirty="0" smtClean="0"/>
              <a:t>.</a:t>
            </a:r>
            <a:endParaRPr lang="de-DE" sz="18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AT" sz="1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not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self.children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-&gt;exists(k | k = self)</a:t>
            </a:r>
          </a:p>
          <a:p>
            <a:pPr eaLnBrk="1" hangingPunct="1">
              <a:buFont typeface="Wingdings" pitchFamily="2" charset="2"/>
              <a:buNone/>
            </a:pP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	</a:t>
            </a:r>
            <a:r>
              <a:rPr lang="de-DE" sz="1800" dirty="0" err="1" smtClean="0">
                <a:solidFill>
                  <a:schemeClr val="tx1"/>
                </a:solidFill>
              </a:rPr>
              <a:t>There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no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child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each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person</a:t>
            </a:r>
            <a:r>
              <a:rPr lang="de-DE" sz="1800" dirty="0" smtClean="0">
                <a:solidFill>
                  <a:schemeClr val="tx1"/>
                </a:solidFill>
              </a:rPr>
              <a:t> „</a:t>
            </a:r>
            <a:r>
              <a:rPr lang="de-DE" sz="1800" dirty="0" err="1" smtClean="0">
                <a:solidFill>
                  <a:schemeClr val="tx1"/>
                </a:solidFill>
              </a:rPr>
              <a:t>self</a:t>
            </a:r>
            <a:r>
              <a:rPr lang="de-DE" sz="1800" dirty="0" smtClean="0">
                <a:solidFill>
                  <a:schemeClr val="tx1"/>
                </a:solidFill>
              </a:rPr>
              <a:t>“, </a:t>
            </a:r>
            <a:r>
              <a:rPr lang="de-DE" sz="1800" dirty="0" err="1" smtClean="0">
                <a:solidFill>
                  <a:schemeClr val="tx1"/>
                </a:solidFill>
              </a:rPr>
              <a:t>which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person</a:t>
            </a:r>
            <a:r>
              <a:rPr lang="de-DE" sz="1800" dirty="0" smtClean="0">
                <a:solidFill>
                  <a:schemeClr val="tx1"/>
                </a:solidFill>
              </a:rPr>
              <a:t> „</a:t>
            </a:r>
            <a:r>
              <a:rPr lang="de-DE" sz="1800" dirty="0" err="1" smtClean="0">
                <a:solidFill>
                  <a:schemeClr val="tx1"/>
                </a:solidFill>
              </a:rPr>
              <a:t>self</a:t>
            </a:r>
            <a:r>
              <a:rPr lang="de-DE" sz="1800" dirty="0" smtClean="0">
                <a:solidFill>
                  <a:schemeClr val="tx1"/>
                </a:solidFill>
              </a:rPr>
              <a:t>“</a:t>
            </a:r>
            <a:endParaRPr lang="de-DE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3733" name="Group 13"/>
          <p:cNvGrpSpPr>
            <a:grpSpLocks/>
          </p:cNvGrpSpPr>
          <p:nvPr/>
        </p:nvGrpSpPr>
        <p:grpSpPr bwMode="auto">
          <a:xfrm>
            <a:off x="655638" y="1544638"/>
            <a:ext cx="2905125" cy="1166812"/>
            <a:chOff x="655008" y="1544608"/>
            <a:chExt cx="2905125" cy="1166813"/>
          </a:xfrm>
        </p:grpSpPr>
        <p:sp>
          <p:nvSpPr>
            <p:cNvPr id="73735" name="Text Box 18"/>
            <p:cNvSpPr txBox="1">
              <a:spLocks noChangeArrowheads="1"/>
            </p:cNvSpPr>
            <p:nvPr/>
          </p:nvSpPr>
          <p:spPr bwMode="auto">
            <a:xfrm>
              <a:off x="920121" y="1879571"/>
              <a:ext cx="1689100" cy="320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de-AT" sz="1800" b="1">
                  <a:latin typeface="Myriad Roman" pitchFamily="34" charset="0"/>
                </a:rPr>
                <a:t>Person</a:t>
              </a:r>
            </a:p>
          </p:txBody>
        </p:sp>
        <p:sp>
          <p:nvSpPr>
            <p:cNvPr id="73736" name="Rectangle 19"/>
            <p:cNvSpPr>
              <a:spLocks noChangeArrowheads="1"/>
            </p:cNvSpPr>
            <p:nvPr/>
          </p:nvSpPr>
          <p:spPr bwMode="auto">
            <a:xfrm>
              <a:off x="920121" y="2157383"/>
              <a:ext cx="1689100" cy="485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DE" sz="1400">
                  <a:latin typeface="Myriad Roman" pitchFamily="34" charset="0"/>
                </a:rPr>
                <a:t>name: String</a:t>
              </a:r>
              <a:endParaRPr lang="de-DE" sz="1400"/>
            </a:p>
          </p:txBody>
        </p:sp>
        <p:cxnSp>
          <p:nvCxnSpPr>
            <p:cNvPr id="73737" name="Form 18"/>
            <p:cNvCxnSpPr>
              <a:cxnSpLocks noChangeShapeType="1"/>
              <a:stCxn id="73735" idx="0"/>
              <a:endCxn id="73736" idx="3"/>
            </p:cNvCxnSpPr>
            <p:nvPr/>
          </p:nvCxnSpPr>
          <p:spPr bwMode="auto">
            <a:xfrm rot="16200000" flipH="1">
              <a:off x="1926596" y="1717646"/>
              <a:ext cx="520700" cy="844550"/>
            </a:xfrm>
            <a:prstGeom prst="bentConnector4">
              <a:avLst>
                <a:gd name="adj1" fmla="val -131708"/>
                <a:gd name="adj2" fmla="val 208782"/>
              </a:avLst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3738" name="Textfeld 21"/>
            <p:cNvSpPr txBox="1">
              <a:spLocks noChangeArrowheads="1"/>
            </p:cNvSpPr>
            <p:nvPr/>
          </p:nvSpPr>
          <p:spPr bwMode="auto">
            <a:xfrm>
              <a:off x="655008" y="1544608"/>
              <a:ext cx="12779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/>
                <a:t>parent</a:t>
              </a:r>
              <a:endParaRPr lang="de-DE" sz="1400" dirty="0"/>
            </a:p>
          </p:txBody>
        </p:sp>
        <p:sp>
          <p:nvSpPr>
            <p:cNvPr id="73739" name="Textfeld 22"/>
            <p:cNvSpPr txBox="1">
              <a:spLocks noChangeArrowheads="1"/>
            </p:cNvSpPr>
            <p:nvPr/>
          </p:nvSpPr>
          <p:spPr bwMode="auto">
            <a:xfrm>
              <a:off x="2663196" y="2403446"/>
              <a:ext cx="8969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/>
                <a:t>children</a:t>
              </a:r>
              <a:endParaRPr lang="de-DE" sz="1400" dirty="0"/>
            </a:p>
          </p:txBody>
        </p:sp>
        <p:sp>
          <p:nvSpPr>
            <p:cNvPr id="73740" name="Textfeld 26"/>
            <p:cNvSpPr txBox="1">
              <a:spLocks noChangeArrowheads="1"/>
            </p:cNvSpPr>
            <p:nvPr/>
          </p:nvSpPr>
          <p:spPr bwMode="auto">
            <a:xfrm>
              <a:off x="1802771" y="1562071"/>
              <a:ext cx="233362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/>
                <a:t>2</a:t>
              </a:r>
            </a:p>
          </p:txBody>
        </p:sp>
        <p:sp>
          <p:nvSpPr>
            <p:cNvPr id="73741" name="Textfeld 27"/>
            <p:cNvSpPr txBox="1">
              <a:spLocks noChangeArrowheads="1"/>
            </p:cNvSpPr>
            <p:nvPr/>
          </p:nvSpPr>
          <p:spPr bwMode="auto">
            <a:xfrm>
              <a:off x="2680658" y="2093883"/>
              <a:ext cx="6921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/>
                <a:t>0..*</a:t>
              </a:r>
            </a:p>
          </p:txBody>
        </p:sp>
      </p:grpSp>
      <p:sp>
        <p:nvSpPr>
          <p:cNvPr id="73734" name="TextBox 12"/>
          <p:cNvSpPr txBox="1">
            <a:spLocks noChangeArrowheads="1"/>
          </p:cNvSpPr>
          <p:nvPr/>
        </p:nvSpPr>
        <p:spPr bwMode="auto">
          <a:xfrm>
            <a:off x="4037013" y="1760538"/>
            <a:ext cx="4374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Constrain</a:t>
            </a:r>
            <a:r>
              <a:rPr lang="de-DE" dirty="0" smtClean="0">
                <a:solidFill>
                  <a:schemeClr val="tx2"/>
                </a:solidFill>
              </a:rPr>
              <a:t>: A </a:t>
            </a:r>
            <a:r>
              <a:rPr lang="de-DE" dirty="0" err="1" smtClean="0">
                <a:solidFill>
                  <a:schemeClr val="tx2"/>
                </a:solidFill>
              </a:rPr>
              <a:t>person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is</a:t>
            </a:r>
            <a:r>
              <a:rPr lang="de-DE" dirty="0" smtClean="0">
                <a:solidFill>
                  <a:schemeClr val="tx2"/>
                </a:solidFill>
              </a:rPr>
              <a:t> not </a:t>
            </a:r>
            <a:r>
              <a:rPr lang="de-DE" dirty="0" err="1" smtClean="0">
                <a:solidFill>
                  <a:schemeClr val="tx2"/>
                </a:solidFill>
              </a:rPr>
              <a:t>its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own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child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Outlook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F7F7F"/>
                </a:solidFill>
              </a:rPr>
              <a:t>Next unit: ATLAS Transformation Language (ATL)</a:t>
            </a:r>
          </a:p>
        </p:txBody>
      </p:sp>
      <p:sp>
        <p:nvSpPr>
          <p:cNvPr id="75780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z="1800" b="1" dirty="0" smtClean="0"/>
              <a:t>Query-part</a:t>
            </a:r>
            <a:r>
              <a:rPr lang="en-US" sz="1800" dirty="0" smtClean="0"/>
              <a:t> (</a:t>
            </a:r>
            <a:r>
              <a:rPr lang="en-US" sz="1400" b="1" kern="12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1800" dirty="0" smtClean="0"/>
              <a:t>) – What has to be transformed?</a:t>
            </a:r>
          </a:p>
          <a:p>
            <a:pPr lvl="1" eaLnBrk="1" hangingPunct="1"/>
            <a:r>
              <a:rPr lang="en-US" dirty="0" smtClean="0"/>
              <a:t>When </a:t>
            </a:r>
            <a:r>
              <a:rPr lang="en-US" b="1" dirty="0" smtClean="0"/>
              <a:t>selecting </a:t>
            </a:r>
            <a:r>
              <a:rPr lang="en-US" dirty="0" smtClean="0"/>
              <a:t>the relevant model elements</a:t>
            </a:r>
          </a:p>
          <a:p>
            <a:pPr lvl="2" eaLnBrk="1" hangingPunct="1"/>
            <a:r>
              <a:rPr lang="en-US" dirty="0" err="1" smtClean="0"/>
              <a:t>additionaly</a:t>
            </a:r>
            <a:r>
              <a:rPr lang="en-US" dirty="0" smtClean="0"/>
              <a:t> to the type indication, constraints on attributes and association ends are required,</a:t>
            </a:r>
          </a:p>
          <a:p>
            <a:pPr lvl="2" eaLnBrk="1" hangingPunct="1"/>
            <a:r>
              <a:rPr lang="en-US" dirty="0" smtClean="0"/>
              <a:t>which are specified in OCL.</a:t>
            </a:r>
          </a:p>
          <a:p>
            <a:pPr eaLnBrk="1" hangingPunct="1"/>
            <a:r>
              <a:rPr lang="en-US" sz="1800" b="1" dirty="0" smtClean="0"/>
              <a:t>Generation-part</a:t>
            </a:r>
            <a:r>
              <a:rPr lang="en-US" sz="1800" dirty="0" smtClean="0"/>
              <a:t>(</a:t>
            </a:r>
            <a:r>
              <a:rPr lang="en-US" sz="1400" b="1" kern="12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800" dirty="0" smtClean="0"/>
              <a:t>) – What has to be created?</a:t>
            </a:r>
          </a:p>
          <a:p>
            <a:pPr lvl="1" eaLnBrk="1" hangingPunct="1"/>
            <a:r>
              <a:rPr lang="en-US" dirty="0" smtClean="0"/>
              <a:t>When </a:t>
            </a:r>
            <a:r>
              <a:rPr lang="en-US" b="1" dirty="0" smtClean="0"/>
              <a:t>creating </a:t>
            </a:r>
            <a:r>
              <a:rPr lang="en-US" dirty="0" smtClean="0"/>
              <a:t>the target structure</a:t>
            </a:r>
          </a:p>
          <a:p>
            <a:pPr lvl="2" eaLnBrk="1" hangingPunct="1"/>
            <a:r>
              <a:rPr lang="en-US" dirty="0" smtClean="0"/>
              <a:t>additionally to the type information, derived </a:t>
            </a:r>
            <a:r>
              <a:rPr lang="en-US" dirty="0" err="1" smtClean="0"/>
              <a:t>informations</a:t>
            </a:r>
            <a:r>
              <a:rPr lang="en-US" dirty="0" smtClean="0"/>
              <a:t> are required,</a:t>
            </a:r>
          </a:p>
          <a:p>
            <a:pPr lvl="2" eaLnBrk="1" hangingPunct="1"/>
            <a:r>
              <a:rPr lang="en-US" dirty="0" smtClean="0"/>
              <a:t>which are calculated in OCL.</a:t>
            </a:r>
          </a:p>
          <a:p>
            <a:endParaRPr lang="en-US" dirty="0" smtClean="0"/>
          </a:p>
        </p:txBody>
      </p:sp>
      <p:grpSp>
        <p:nvGrpSpPr>
          <p:cNvPr id="75782" name="Gruppieren 19"/>
          <p:cNvGrpSpPr>
            <a:grpSpLocks/>
          </p:cNvGrpSpPr>
          <p:nvPr/>
        </p:nvGrpSpPr>
        <p:grpSpPr bwMode="auto">
          <a:xfrm>
            <a:off x="575220" y="4162520"/>
            <a:ext cx="7834313" cy="2111375"/>
            <a:chOff x="342900" y="3873499"/>
            <a:chExt cx="7834942" cy="2112547"/>
          </a:xfrm>
        </p:grpSpPr>
        <p:sp>
          <p:nvSpPr>
            <p:cNvPr id="75783" name="AutoShape 5"/>
            <p:cNvSpPr>
              <a:spLocks noChangeArrowheads="1"/>
            </p:cNvSpPr>
            <p:nvPr/>
          </p:nvSpPr>
          <p:spPr bwMode="auto">
            <a:xfrm>
              <a:off x="3670300" y="3873499"/>
              <a:ext cx="4457700" cy="2112547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899186" y="3924327"/>
              <a:ext cx="4278656" cy="203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rule</a:t>
              </a:r>
              <a:r>
                <a:rPr lang="en-US" sz="1400" b="1" smtClean="0">
                  <a:latin typeface="Courier New" pitchFamily="49" charset="0"/>
                  <a:cs typeface="Courier New" pitchFamily="49" charset="0"/>
                </a:rPr>
                <a:t> Property2Attribute {</a:t>
              </a:r>
            </a:p>
            <a:p>
              <a:pPr>
                <a:defRPr/>
              </a:pPr>
              <a:r>
                <a:rPr lang="en-US" sz="1400" b="1" smtClean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en-US" sz="1400" b="1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from</a:t>
              </a:r>
              <a:r>
                <a:rPr lang="en-US" sz="1400" b="1" smtClean="0">
                  <a:latin typeface="Courier New" pitchFamily="49" charset="0"/>
                  <a:cs typeface="Courier New" pitchFamily="49" charset="0"/>
                </a:rPr>
                <a:t> p : UML!Property (         </a:t>
              </a:r>
            </a:p>
            <a:p>
              <a:pPr>
                <a:defRPr/>
              </a:pPr>
              <a:r>
                <a:rPr lang="en-US" sz="1400" b="1" smtClean="0">
                  <a:latin typeface="Courier New" pitchFamily="49" charset="0"/>
                  <a:cs typeface="Courier New" pitchFamily="49" charset="0"/>
                </a:rPr>
                <a:t>      </a:t>
              </a:r>
              <a:r>
                <a:rPr lang="en-US" sz="1400" b="1" smtClean="0">
                  <a:solidFill>
                    <a:schemeClr val="tx2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p.association.oclIsUndefined()</a:t>
              </a:r>
            </a:p>
            <a:p>
              <a:pPr>
                <a:defRPr/>
              </a:pPr>
              <a:r>
                <a:rPr lang="en-US" sz="1400" b="1" smtClean="0">
                  <a:latin typeface="Courier New" pitchFamily="49" charset="0"/>
                  <a:cs typeface="Courier New" pitchFamily="49" charset="0"/>
                </a:rPr>
                <a:t>   )</a:t>
              </a:r>
            </a:p>
            <a:p>
              <a:pPr>
                <a:defRPr/>
              </a:pPr>
              <a:r>
                <a:rPr lang="en-US" sz="1400" b="1" smtClean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en-US" sz="1400" b="1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to</a:t>
              </a:r>
              <a:r>
                <a:rPr lang="en-US" sz="1400" b="1" smtClean="0">
                  <a:latin typeface="Courier New" pitchFamily="49" charset="0"/>
                  <a:cs typeface="Courier New" pitchFamily="49" charset="0"/>
                </a:rPr>
                <a:t> a : ER!Attribute (</a:t>
              </a:r>
            </a:p>
            <a:p>
              <a:pPr>
                <a:defRPr/>
              </a:pPr>
              <a:r>
                <a:rPr lang="en-US" sz="1400" b="1" smtClean="0">
                  <a:latin typeface="Courier New" pitchFamily="49" charset="0"/>
                  <a:cs typeface="Courier New" pitchFamily="49" charset="0"/>
                </a:rPr>
                <a:t>        name &lt;- </a:t>
              </a:r>
              <a:r>
                <a:rPr lang="en-US" sz="1400" b="1" smtClean="0">
                  <a:solidFill>
                    <a:schemeClr val="tx2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p.name.toUpper(),</a:t>
              </a:r>
            </a:p>
            <a:p>
              <a:pPr>
                <a:defRPr/>
              </a:pPr>
              <a:r>
                <a:rPr lang="en-US" sz="1400" b="1" smtClean="0">
                  <a:latin typeface="Courier New" pitchFamily="49" charset="0"/>
                  <a:cs typeface="Courier New" pitchFamily="49" charset="0"/>
                </a:rPr>
                <a:t>        entity &lt;- p.owningClass</a:t>
              </a:r>
            </a:p>
            <a:p>
              <a:pPr>
                <a:defRPr/>
              </a:pPr>
              <a:r>
                <a:rPr lang="en-US" sz="1400" b="1" smtClean="0">
                  <a:latin typeface="Courier New" pitchFamily="49" charset="0"/>
                  <a:cs typeface="Courier New" pitchFamily="49" charset="0"/>
                </a:rPr>
                <a:t>   )</a:t>
              </a:r>
            </a:p>
            <a:p>
              <a:pPr>
                <a:defRPr/>
              </a:pPr>
              <a:r>
                <a:rPr lang="en-US" sz="1400" b="1" smtClean="0">
                  <a:latin typeface="Courier New" pitchFamily="49" charset="0"/>
                  <a:cs typeface="Courier New" pitchFamily="49" charset="0"/>
                </a:rPr>
                <a:t>}</a:t>
              </a:r>
              <a:endParaRPr lang="en-US" sz="1400" b="1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5785" name="Line 6"/>
            <p:cNvSpPr>
              <a:spLocks noChangeShapeType="1"/>
            </p:cNvSpPr>
            <p:nvPr/>
          </p:nvSpPr>
          <p:spPr bwMode="auto">
            <a:xfrm flipV="1">
              <a:off x="2120899" y="4510570"/>
              <a:ext cx="2502859" cy="480527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Text Box 7"/>
            <p:cNvSpPr txBox="1">
              <a:spLocks noChangeArrowheads="1"/>
            </p:cNvSpPr>
            <p:nvPr/>
          </p:nvSpPr>
          <p:spPr bwMode="auto">
            <a:xfrm>
              <a:off x="381000" y="4826000"/>
              <a:ext cx="2006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OCL-expression</a:t>
              </a:r>
              <a:endParaRPr lang="en-US" dirty="0"/>
            </a:p>
          </p:txBody>
        </p:sp>
        <p:sp>
          <p:nvSpPr>
            <p:cNvPr id="75787" name="Line 8"/>
            <p:cNvSpPr>
              <a:spLocks noChangeShapeType="1"/>
            </p:cNvSpPr>
            <p:nvPr/>
          </p:nvSpPr>
          <p:spPr bwMode="auto">
            <a:xfrm flipV="1">
              <a:off x="2674189" y="4087774"/>
              <a:ext cx="1242203" cy="11217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Text Box 9"/>
            <p:cNvSpPr txBox="1">
              <a:spLocks noChangeArrowheads="1"/>
            </p:cNvSpPr>
            <p:nvPr/>
          </p:nvSpPr>
          <p:spPr bwMode="auto">
            <a:xfrm>
              <a:off x="342900" y="4025900"/>
              <a:ext cx="29083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Transformation rules</a:t>
              </a:r>
              <a:endParaRPr lang="en-US" dirty="0"/>
            </a:p>
          </p:txBody>
        </p:sp>
        <p:sp>
          <p:nvSpPr>
            <p:cNvPr id="75789" name="Text Box 10"/>
            <p:cNvSpPr txBox="1">
              <a:spLocks noChangeArrowheads="1"/>
            </p:cNvSpPr>
            <p:nvPr/>
          </p:nvSpPr>
          <p:spPr bwMode="auto">
            <a:xfrm>
              <a:off x="381000" y="4533900"/>
              <a:ext cx="2006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Query-part</a:t>
              </a:r>
              <a:endParaRPr lang="en-US" dirty="0"/>
            </a:p>
          </p:txBody>
        </p:sp>
        <p:sp>
          <p:nvSpPr>
            <p:cNvPr id="75790" name="Text Box 11"/>
            <p:cNvSpPr txBox="1">
              <a:spLocks noChangeArrowheads="1"/>
            </p:cNvSpPr>
            <p:nvPr/>
          </p:nvSpPr>
          <p:spPr bwMode="auto">
            <a:xfrm>
              <a:off x="381000" y="5404190"/>
              <a:ext cx="2006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Generation-part</a:t>
              </a:r>
              <a:endParaRPr lang="en-US" dirty="0"/>
            </a:p>
          </p:txBody>
        </p:sp>
        <p:sp>
          <p:nvSpPr>
            <p:cNvPr id="75791" name="Line 12"/>
            <p:cNvSpPr>
              <a:spLocks noChangeShapeType="1"/>
            </p:cNvSpPr>
            <p:nvPr/>
          </p:nvSpPr>
          <p:spPr bwMode="auto">
            <a:xfrm flipV="1">
              <a:off x="2053087" y="4950625"/>
              <a:ext cx="2234241" cy="621253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Line 13"/>
            <p:cNvSpPr>
              <a:spLocks noChangeShapeType="1"/>
            </p:cNvSpPr>
            <p:nvPr/>
          </p:nvSpPr>
          <p:spPr bwMode="auto">
            <a:xfrm flipV="1">
              <a:off x="1714500" y="4277600"/>
              <a:ext cx="2564202" cy="434097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Line 14"/>
            <p:cNvSpPr>
              <a:spLocks noChangeShapeType="1"/>
            </p:cNvSpPr>
            <p:nvPr/>
          </p:nvSpPr>
          <p:spPr bwMode="auto">
            <a:xfrm>
              <a:off x="2133600" y="4991096"/>
              <a:ext cx="2628182" cy="16661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1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References on OCL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Literature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Object Constraint Language Specification, Version 2.0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http://www.omg.org/technology/documents/formal/ocl.htm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Jos</a:t>
            </a:r>
            <a:r>
              <a:rPr lang="en-US" dirty="0" smtClean="0"/>
              <a:t> Warmer, </a:t>
            </a:r>
            <a:r>
              <a:rPr lang="en-US" dirty="0" err="1" smtClean="0"/>
              <a:t>Anneke</a:t>
            </a:r>
            <a:r>
              <a:rPr lang="en-US" dirty="0" smtClean="0"/>
              <a:t> </a:t>
            </a:r>
            <a:r>
              <a:rPr lang="en-US" dirty="0" err="1" smtClean="0"/>
              <a:t>Kleppe</a:t>
            </a:r>
            <a:r>
              <a:rPr lang="en-US" dirty="0" smtClean="0"/>
              <a:t>: The Object Constraint Language - Second Edition, Addison Wesley (2003)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Martin </a:t>
            </a:r>
            <a:r>
              <a:rPr lang="en-US" dirty="0" err="1" smtClean="0"/>
              <a:t>Hitz</a:t>
            </a:r>
            <a:r>
              <a:rPr lang="en-US" dirty="0" smtClean="0"/>
              <a:t> et al: </a:t>
            </a:r>
            <a:r>
              <a:rPr lang="en-US" dirty="0" err="1" smtClean="0"/>
              <a:t>UML@Work</a:t>
            </a:r>
            <a:r>
              <a:rPr lang="en-US" dirty="0" smtClean="0"/>
              <a:t>, </a:t>
            </a:r>
            <a:r>
              <a:rPr lang="en-US" dirty="0" err="1" smtClean="0"/>
              <a:t>d.punkt</a:t>
            </a:r>
            <a:r>
              <a:rPr lang="en-US" dirty="0" smtClean="0"/>
              <a:t>, 2. </a:t>
            </a:r>
            <a:r>
              <a:rPr lang="en-US" dirty="0" err="1" smtClean="0"/>
              <a:t>Auflage</a:t>
            </a:r>
            <a:r>
              <a:rPr lang="en-US" dirty="0" smtClean="0"/>
              <a:t> (2003)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OSLO - http://oslo-project.berlios.de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Octopus - http://octopus.sourceforge.net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Dresden OCL Toolkit - http://dresden-ocl.sourceforge.net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EMF OCL - http://www.eclipse.org/modeling/mdt/?project=ocl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42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95" y="1715767"/>
            <a:ext cx="8925879" cy="1583058"/>
          </a:xfrm>
        </p:spPr>
        <p:txBody>
          <a:bodyPr/>
          <a:lstStyle/>
          <a:p>
            <a:r>
              <a:rPr lang="it-IT" sz="4800" b="1" dirty="0"/>
              <a:t>Model-</a:t>
            </a:r>
            <a:r>
              <a:rPr lang="it-IT" sz="4800" b="1" dirty="0" err="1"/>
              <a:t>Driven</a:t>
            </a:r>
            <a:r>
              <a:rPr lang="it-IT" sz="4800" b="1" dirty="0"/>
              <a:t> Software </a:t>
            </a:r>
            <a:r>
              <a:rPr lang="it-IT" sz="4800" b="1" dirty="0" err="1"/>
              <a:t>Engineering</a:t>
            </a:r>
            <a:r>
              <a:rPr lang="it-IT" sz="4800" b="1" dirty="0"/>
              <a:t> in </a:t>
            </a:r>
            <a:r>
              <a:rPr lang="it-IT" sz="4800" b="1" dirty="0" err="1" smtClean="0"/>
              <a:t>Practice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30920" y="3425928"/>
            <a:ext cx="5871953" cy="2923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Marco </a:t>
            </a:r>
            <a:r>
              <a:rPr lang="it-IT" sz="2400" dirty="0"/>
              <a:t>Brambilla</a:t>
            </a:r>
            <a:r>
              <a:rPr lang="it-IT" sz="2400" dirty="0" smtClean="0"/>
              <a:t>,</a:t>
            </a:r>
          </a:p>
          <a:p>
            <a:r>
              <a:rPr lang="it-IT" sz="2400" dirty="0" smtClean="0"/>
              <a:t>Jordi </a:t>
            </a:r>
            <a:r>
              <a:rPr lang="it-IT" sz="2400" dirty="0" err="1"/>
              <a:t>Cabot</a:t>
            </a:r>
            <a:r>
              <a:rPr lang="it-IT" sz="2400" dirty="0" smtClean="0"/>
              <a:t>,</a:t>
            </a:r>
          </a:p>
          <a:p>
            <a:r>
              <a:rPr lang="it-IT" sz="2400" dirty="0" smtClean="0"/>
              <a:t>Manuel </a:t>
            </a:r>
            <a:r>
              <a:rPr lang="it-IT" sz="2400" dirty="0" err="1"/>
              <a:t>Wimmer</a:t>
            </a:r>
            <a:r>
              <a:rPr lang="it-IT" sz="2400" dirty="0"/>
              <a:t>.</a:t>
            </a:r>
            <a:br>
              <a:rPr lang="it-IT" sz="2400" dirty="0"/>
            </a:br>
            <a:r>
              <a:rPr lang="it-IT" sz="2400" dirty="0"/>
              <a:t>Morgan &amp; </a:t>
            </a:r>
            <a:r>
              <a:rPr lang="it-IT" sz="2400" dirty="0" err="1"/>
              <a:t>Claypool</a:t>
            </a:r>
            <a:r>
              <a:rPr lang="it-IT" sz="2400" dirty="0"/>
              <a:t>, USA, 2012</a:t>
            </a:r>
            <a:r>
              <a:rPr lang="it-IT" sz="2400" dirty="0" smtClean="0"/>
              <a:t>.</a:t>
            </a:r>
          </a:p>
          <a:p>
            <a:endParaRPr lang="it-IT" sz="1600" dirty="0"/>
          </a:p>
          <a:p>
            <a:r>
              <a:rPr lang="it-IT" sz="2400" dirty="0" smtClean="0">
                <a:hlinkClick r:id="rId3"/>
              </a:rPr>
              <a:t>www.mdse-book.com</a:t>
            </a:r>
            <a:endParaRPr lang="it-IT" sz="2400" dirty="0" smtClean="0"/>
          </a:p>
          <a:p>
            <a:r>
              <a:rPr lang="it-IT" sz="2400" dirty="0" smtClean="0">
                <a:hlinkClick r:id="rId4"/>
              </a:rPr>
              <a:t>www.morganclaypool.com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o</a:t>
            </a:r>
            <a:r>
              <a:rPr lang="en-US" sz="2400" dirty="0" smtClean="0"/>
              <a:t>r buy it at: </a:t>
            </a:r>
            <a:r>
              <a:rPr lang="en-US" sz="2400" dirty="0" smtClean="0">
                <a:hlinkClick r:id="rId5"/>
              </a:rPr>
              <a:t>www.amazon.com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19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vs. instance in diagrams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1" y="2086170"/>
            <a:ext cx="5166360" cy="32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0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/>
              <a:t>Basic notation for diagrams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143000" y="1905000"/>
            <a:ext cx="72390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1143000" y="2362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V="1">
            <a:off x="4343400" y="2209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45720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334000" y="14478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/>
              <a:t>Diagram area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6248400" y="1828800"/>
            <a:ext cx="609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2362200" y="3200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/>
              <a:t>Diagram header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1066800" y="19812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[&lt;Diagram type&gt;]&lt;Name&gt;[&lt;Parameter&gt;]</a:t>
            </a: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H="1" flipV="1">
            <a:off x="3810000" y="22860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s-ES" sz="4000"/>
              <a:t>Example of a use case diagram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143000" y="1905000"/>
            <a:ext cx="72390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1143000" y="2362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4343400" y="2209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45720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Use case  Booking use cases</a:t>
            </a:r>
          </a:p>
        </p:txBody>
      </p:sp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8196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1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UML STRUCTURE DIAGRAMS </a:t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dirty="0" err="1" smtClean="0"/>
              <a:t>or</a:t>
            </a:r>
            <a:r>
              <a:rPr lang="es-ES" dirty="0" smtClean="0"/>
              <a:t> STATIC DIAGRAMS)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095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diagrams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mphasize </a:t>
            </a:r>
            <a:r>
              <a:rPr lang="en-US" dirty="0"/>
              <a:t>the </a:t>
            </a:r>
            <a:r>
              <a:rPr lang="en-US" b="1" dirty="0" smtClean="0"/>
              <a:t>static description </a:t>
            </a:r>
            <a:r>
              <a:rPr lang="en-US" dirty="0"/>
              <a:t>of the elements that must be present in the </a:t>
            </a:r>
            <a:r>
              <a:rPr lang="en-US" dirty="0" smtClean="0"/>
              <a:t>system being modeled:</a:t>
            </a:r>
          </a:p>
          <a:p>
            <a:pPr marL="0" indent="0">
              <a:buNone/>
            </a:pPr>
            <a:r>
              <a:rPr lang="en-US" dirty="0" smtClean="0"/>
              <a:t>1. The </a:t>
            </a:r>
            <a:r>
              <a:rPr lang="en-US" b="1" dirty="0"/>
              <a:t>conceptual items </a:t>
            </a:r>
            <a:r>
              <a:rPr lang="en-US" dirty="0"/>
              <a:t>of interest for the </a:t>
            </a:r>
            <a:r>
              <a:rPr lang="en-US" dirty="0" smtClean="0"/>
              <a:t>system</a:t>
            </a:r>
          </a:p>
          <a:p>
            <a:r>
              <a:rPr lang="en-US" b="1" dirty="0"/>
              <a:t>Class diagram</a:t>
            </a:r>
            <a:r>
              <a:rPr lang="en-US" dirty="0"/>
              <a:t>: Describes the structure of a system by showing the classes of the systems</a:t>
            </a:r>
            <a:r>
              <a:rPr lang="en-US" dirty="0" smtClean="0"/>
              <a:t>, their </a:t>
            </a:r>
            <a:r>
              <a:rPr lang="en-US" dirty="0"/>
              <a:t>attributes, and the relationships among the </a:t>
            </a:r>
            <a:r>
              <a:rPr lang="en-US" dirty="0" smtClean="0"/>
              <a:t>classes</a:t>
            </a:r>
          </a:p>
          <a:p>
            <a:r>
              <a:rPr lang="en-US" b="1" dirty="0"/>
              <a:t>Composite structure diagram</a:t>
            </a:r>
            <a:r>
              <a:rPr lang="en-US" dirty="0"/>
              <a:t>: Describes the internal structure of a class and the collaborations</a:t>
            </a:r>
            <a:endParaRPr lang="en-US" dirty="0" smtClean="0"/>
          </a:p>
          <a:p>
            <a:r>
              <a:rPr lang="en-US" b="1" dirty="0"/>
              <a:t>Object diagram</a:t>
            </a:r>
            <a:r>
              <a:rPr lang="en-US" dirty="0"/>
              <a:t>: A view of the structure of example instances of modeled concepts</a:t>
            </a:r>
          </a:p>
        </p:txBody>
      </p:sp>
    </p:spTree>
    <p:extLst>
      <p:ext uri="{BB962C8B-B14F-4D97-AF65-F5344CB8AC3E}">
        <p14:creationId xmlns:p14="http://schemas.microsoft.com/office/powerpoint/2010/main" val="613175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diagrams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The </a:t>
            </a:r>
            <a:r>
              <a:rPr lang="en-US" b="1" dirty="0"/>
              <a:t>architectural </a:t>
            </a:r>
            <a:r>
              <a:rPr lang="en-US" b="1" dirty="0" smtClean="0"/>
              <a:t>organization </a:t>
            </a:r>
            <a:r>
              <a:rPr lang="en-US" b="1" dirty="0"/>
              <a:t>and structure </a:t>
            </a:r>
            <a:r>
              <a:rPr lang="en-US" dirty="0"/>
              <a:t>of the </a:t>
            </a:r>
            <a:r>
              <a:rPr lang="en-US" dirty="0" smtClean="0"/>
              <a:t>system.</a:t>
            </a:r>
          </a:p>
          <a:p>
            <a:r>
              <a:rPr lang="en-US" b="1" dirty="0" smtClean="0"/>
              <a:t>Package </a:t>
            </a:r>
            <a:r>
              <a:rPr lang="en-US" b="1" dirty="0"/>
              <a:t>diagram</a:t>
            </a:r>
            <a:r>
              <a:rPr lang="en-US" dirty="0"/>
              <a:t>: Describes how a system is split up into logical </a:t>
            </a:r>
            <a:r>
              <a:rPr lang="en-US" dirty="0" smtClean="0"/>
              <a:t>groupings</a:t>
            </a:r>
          </a:p>
          <a:p>
            <a:r>
              <a:rPr lang="en-US" b="1" dirty="0"/>
              <a:t>Component diagram</a:t>
            </a:r>
            <a:r>
              <a:rPr lang="en-US" dirty="0"/>
              <a:t>: Describes how a software system is split up into components</a:t>
            </a:r>
          </a:p>
          <a:p>
            <a:r>
              <a:rPr lang="en-US" b="1" dirty="0" smtClean="0"/>
              <a:t>Object </a:t>
            </a:r>
            <a:r>
              <a:rPr lang="en-US" b="1" dirty="0"/>
              <a:t>diagram</a:t>
            </a:r>
            <a:r>
              <a:rPr lang="en-US" dirty="0"/>
              <a:t>: A view of the structure of example instances of modeled concepts</a:t>
            </a:r>
          </a:p>
        </p:txBody>
      </p:sp>
    </p:spTree>
    <p:extLst>
      <p:ext uri="{BB962C8B-B14F-4D97-AF65-F5344CB8AC3E}">
        <p14:creationId xmlns:p14="http://schemas.microsoft.com/office/powerpoint/2010/main" val="3418658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Class</a:t>
            </a:r>
            <a:r>
              <a:rPr lang="es-ES" dirty="0"/>
              <a:t> </a:t>
            </a:r>
            <a:r>
              <a:rPr lang="es-ES" dirty="0" err="1" smtClean="0"/>
              <a:t>diagrams</a:t>
            </a:r>
            <a:r>
              <a:rPr lang="es-ES" dirty="0" smtClean="0"/>
              <a:t> </a:t>
            </a:r>
            <a:r>
              <a:rPr lang="es-ES" dirty="0" err="1" smtClean="0"/>
              <a:t>basic</a:t>
            </a:r>
            <a:r>
              <a:rPr lang="es-ES" dirty="0" smtClean="0"/>
              <a:t> </a:t>
            </a:r>
            <a:r>
              <a:rPr lang="es-ES" dirty="0" err="1"/>
              <a:t>concepts</a:t>
            </a:r>
            <a:endParaRPr lang="es-E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basis</a:t>
            </a:r>
            <a:r>
              <a:rPr lang="es-ES" dirty="0"/>
              <a:t> of UML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described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 err="1"/>
              <a:t>Kernel</a:t>
            </a:r>
            <a:r>
              <a:rPr lang="es-ES" dirty="0"/>
              <a:t> </a:t>
            </a:r>
            <a:r>
              <a:rPr lang="es-ES" dirty="0" err="1"/>
              <a:t>package</a:t>
            </a:r>
            <a:r>
              <a:rPr lang="es-ES" dirty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UML </a:t>
            </a:r>
            <a:r>
              <a:rPr lang="es-ES" dirty="0" err="1"/>
              <a:t>metamodel</a:t>
            </a:r>
            <a:r>
              <a:rPr lang="es-ES" dirty="0"/>
              <a:t>.</a:t>
            </a:r>
          </a:p>
          <a:p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class</a:t>
            </a:r>
            <a:r>
              <a:rPr lang="es-ES" dirty="0"/>
              <a:t> </a:t>
            </a:r>
            <a:r>
              <a:rPr lang="es-ES" dirty="0" err="1"/>
              <a:t>models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superclass</a:t>
            </a:r>
            <a:r>
              <a:rPr lang="es-ES" dirty="0"/>
              <a:t> </a:t>
            </a:r>
            <a:r>
              <a:rPr lang="es-ES" b="1" i="1" dirty="0" err="1"/>
              <a:t>Element</a:t>
            </a:r>
            <a:r>
              <a:rPr lang="es-ES" dirty="0"/>
              <a:t> and has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ability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own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, </a:t>
            </a:r>
            <a:r>
              <a:rPr lang="es-ES" dirty="0" err="1"/>
              <a:t>shown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a </a:t>
            </a:r>
            <a:r>
              <a:rPr lang="es-ES" dirty="0" err="1"/>
              <a:t>composition</a:t>
            </a:r>
            <a:r>
              <a:rPr lang="es-ES" dirty="0"/>
              <a:t> </a:t>
            </a:r>
            <a:r>
              <a:rPr lang="es-ES" dirty="0" err="1"/>
              <a:t>relationship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metamodel</a:t>
            </a:r>
            <a:r>
              <a:rPr lang="es-ES" dirty="0"/>
              <a:t>.</a:t>
            </a:r>
          </a:p>
          <a:p>
            <a:r>
              <a:rPr lang="es-ES" dirty="0" err="1"/>
              <a:t>That</a:t>
            </a:r>
            <a:r>
              <a:rPr lang="ja-JP" altLang="es-ES" dirty="0">
                <a:latin typeface="Arial"/>
              </a:rPr>
              <a:t>’</a:t>
            </a:r>
            <a:r>
              <a:rPr lang="es-ES" dirty="0"/>
              <a:t>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ability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element</a:t>
            </a:r>
            <a:r>
              <a:rPr lang="es-ES" dirty="0"/>
              <a:t> has.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46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4" y="1382834"/>
            <a:ext cx="8683185" cy="49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13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Diagram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2657035"/>
            <a:ext cx="6583680" cy="19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8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Contents</a:t>
            </a:r>
          </a:p>
        </p:txBody>
      </p:sp>
      <p:sp>
        <p:nvSpPr>
          <p:cNvPr id="13316" name="Text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DSL vs. GPL</a:t>
            </a:r>
          </a:p>
          <a:p>
            <a:r>
              <a:rPr lang="en-US" dirty="0" smtClean="0"/>
              <a:t>Example of GPL: UML</a:t>
            </a:r>
          </a:p>
          <a:p>
            <a:r>
              <a:rPr lang="en-US" dirty="0" smtClean="0"/>
              <a:t>DSL principles and dimensions</a:t>
            </a:r>
          </a:p>
          <a:p>
            <a:r>
              <a:rPr lang="en-US" dirty="0" smtClean="0"/>
              <a:t>OCL 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933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basic</a:t>
            </a:r>
            <a:r>
              <a:rPr lang="es-ES" sz="4000" dirty="0"/>
              <a:t> </a:t>
            </a:r>
            <a:r>
              <a:rPr lang="es-ES" sz="4000" dirty="0" err="1" smtClean="0"/>
              <a:t>concepts</a:t>
            </a:r>
            <a:r>
              <a:rPr lang="es-ES" sz="4000" dirty="0" smtClean="0"/>
              <a:t> in </a:t>
            </a:r>
            <a:r>
              <a:rPr lang="es-ES" sz="4000" dirty="0" err="1" smtClean="0"/>
              <a:t>the</a:t>
            </a:r>
            <a:r>
              <a:rPr lang="es-ES" sz="4000" dirty="0" smtClean="0"/>
              <a:t> UML </a:t>
            </a:r>
            <a:r>
              <a:rPr lang="es-ES" sz="4000" dirty="0" err="1" smtClean="0"/>
              <a:t>metamodel</a:t>
            </a:r>
            <a:r>
              <a:rPr lang="es-ES" sz="4000" dirty="0" smtClean="0"/>
              <a:t> </a:t>
            </a:r>
            <a:r>
              <a:rPr lang="es-ES" sz="4000" dirty="0" err="1" smtClean="0"/>
              <a:t>for</a:t>
            </a:r>
            <a:r>
              <a:rPr lang="es-ES" sz="4000" dirty="0" smtClean="0"/>
              <a:t> </a:t>
            </a:r>
            <a:r>
              <a:rPr lang="es-ES" sz="4000" dirty="0" err="1" smtClean="0"/>
              <a:t>class</a:t>
            </a:r>
            <a:r>
              <a:rPr lang="es-ES" sz="4000" dirty="0" smtClean="0"/>
              <a:t> </a:t>
            </a:r>
            <a:r>
              <a:rPr lang="es-ES" sz="4000" dirty="0" err="1" smtClean="0"/>
              <a:t>diagrams</a:t>
            </a:r>
            <a:endParaRPr lang="es-ES" sz="4000" dirty="0"/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3055" r="3636" b="3786"/>
          <a:stretch>
            <a:fillRect/>
          </a:stretch>
        </p:blipFill>
        <p:spPr bwMode="auto">
          <a:xfrm>
            <a:off x="914400" y="1164810"/>
            <a:ext cx="7391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1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Named</a:t>
            </a:r>
            <a:r>
              <a:rPr lang="es-ES" dirty="0" smtClean="0"/>
              <a:t> </a:t>
            </a:r>
            <a:r>
              <a:rPr lang="es-ES" dirty="0" err="1" smtClean="0"/>
              <a:t>elements</a:t>
            </a:r>
            <a:endParaRPr lang="es-E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800" b="1" dirty="0" err="1" smtClean="0"/>
              <a:t>Def</a:t>
            </a:r>
            <a:r>
              <a:rPr lang="es-ES" sz="2800" dirty="0" smtClean="0"/>
              <a:t>. A </a:t>
            </a:r>
            <a:r>
              <a:rPr lang="es-ES" sz="2800" i="1" dirty="0" err="1"/>
              <a:t>named</a:t>
            </a:r>
            <a:r>
              <a:rPr lang="es-ES" sz="2800" i="1" dirty="0"/>
              <a:t> </a:t>
            </a:r>
            <a:r>
              <a:rPr lang="es-ES" sz="2800" i="1" dirty="0" err="1"/>
              <a:t>element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an</a:t>
            </a:r>
            <a:r>
              <a:rPr lang="es-ES" sz="2800" dirty="0"/>
              <a:t> </a:t>
            </a:r>
            <a:r>
              <a:rPr lang="es-ES" sz="2800" dirty="0" err="1"/>
              <a:t>element</a:t>
            </a:r>
            <a:r>
              <a:rPr lang="es-ES" sz="2800" dirty="0"/>
              <a:t> </a:t>
            </a:r>
            <a:r>
              <a:rPr lang="es-ES" sz="2800" dirty="0" err="1"/>
              <a:t>that</a:t>
            </a:r>
            <a:r>
              <a:rPr lang="es-ES" sz="2800" dirty="0"/>
              <a:t> can </a:t>
            </a:r>
            <a:r>
              <a:rPr lang="es-ES" sz="2800" dirty="0" err="1"/>
              <a:t>have</a:t>
            </a:r>
            <a:r>
              <a:rPr lang="es-ES" sz="2800" dirty="0"/>
              <a:t> a </a:t>
            </a:r>
            <a:r>
              <a:rPr lang="es-ES" sz="2800" dirty="0" err="1"/>
              <a:t>name</a:t>
            </a:r>
            <a:r>
              <a:rPr lang="es-ES" sz="2800" dirty="0"/>
              <a:t> and a </a:t>
            </a:r>
            <a:r>
              <a:rPr lang="es-ES" sz="2800" dirty="0" err="1"/>
              <a:t>defined</a:t>
            </a:r>
            <a:r>
              <a:rPr lang="es-ES" sz="2800" dirty="0"/>
              <a:t> </a:t>
            </a:r>
            <a:r>
              <a:rPr lang="es-ES" sz="2800" i="1" dirty="0" err="1"/>
              <a:t>visibility</a:t>
            </a:r>
            <a:r>
              <a:rPr lang="es-ES" sz="2800" dirty="0"/>
              <a:t> (</a:t>
            </a:r>
            <a:r>
              <a:rPr lang="es-ES" sz="2800" i="1" dirty="0" err="1"/>
              <a:t>public</a:t>
            </a:r>
            <a:r>
              <a:rPr lang="es-ES" sz="2800" dirty="0"/>
              <a:t>, </a:t>
            </a:r>
            <a:r>
              <a:rPr lang="es-ES" sz="2800" i="1" dirty="0" err="1"/>
              <a:t>private</a:t>
            </a:r>
            <a:r>
              <a:rPr lang="es-ES" sz="2800" dirty="0"/>
              <a:t>, </a:t>
            </a:r>
            <a:r>
              <a:rPr lang="es-ES" sz="2800" i="1" dirty="0" err="1"/>
              <a:t>protected</a:t>
            </a:r>
            <a:r>
              <a:rPr lang="es-ES" sz="2800" dirty="0"/>
              <a:t>, </a:t>
            </a:r>
            <a:r>
              <a:rPr lang="es-ES" sz="2800" i="1" dirty="0" err="1"/>
              <a:t>package</a:t>
            </a:r>
            <a:r>
              <a:rPr lang="es-ES" sz="2800" dirty="0"/>
              <a:t>):</a:t>
            </a:r>
          </a:p>
          <a:p>
            <a:pPr lvl="1">
              <a:lnSpc>
                <a:spcPct val="90000"/>
              </a:lnSpc>
            </a:pPr>
            <a:r>
              <a:rPr lang="es-ES" sz="2400" dirty="0"/>
              <a:t>+=</a:t>
            </a:r>
            <a:r>
              <a:rPr lang="es-ES" sz="2400" dirty="0" err="1"/>
              <a:t>public</a:t>
            </a:r>
            <a:endParaRPr lang="es-ES" sz="2400" dirty="0"/>
          </a:p>
          <a:p>
            <a:pPr lvl="1">
              <a:lnSpc>
                <a:spcPct val="90000"/>
              </a:lnSpc>
            </a:pPr>
            <a:r>
              <a:rPr lang="es-ES" sz="2400" dirty="0"/>
              <a:t>-=</a:t>
            </a:r>
            <a:r>
              <a:rPr lang="es-ES" sz="2400" dirty="0" err="1"/>
              <a:t>private</a:t>
            </a:r>
            <a:endParaRPr lang="es-ES" sz="2400" dirty="0"/>
          </a:p>
          <a:p>
            <a:pPr lvl="1">
              <a:lnSpc>
                <a:spcPct val="90000"/>
              </a:lnSpc>
            </a:pPr>
            <a:r>
              <a:rPr lang="es-ES" sz="2400" dirty="0"/>
              <a:t>#=</a:t>
            </a:r>
            <a:r>
              <a:rPr lang="es-ES" sz="2400" dirty="0" err="1"/>
              <a:t>protected</a:t>
            </a:r>
            <a:endParaRPr lang="es-ES" sz="2400" dirty="0"/>
          </a:p>
          <a:p>
            <a:pPr lvl="1">
              <a:lnSpc>
                <a:spcPct val="90000"/>
              </a:lnSpc>
            </a:pPr>
            <a:r>
              <a:rPr lang="es-ES" sz="2400" dirty="0"/>
              <a:t>~=</a:t>
            </a:r>
            <a:r>
              <a:rPr lang="es-ES" sz="2400" dirty="0" err="1"/>
              <a:t>package</a:t>
            </a:r>
            <a:endParaRPr lang="es-ES" sz="2400" dirty="0"/>
          </a:p>
          <a:p>
            <a:pPr>
              <a:lnSpc>
                <a:spcPct val="90000"/>
              </a:lnSpc>
            </a:pP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name</a:t>
            </a:r>
            <a:r>
              <a:rPr lang="es-ES" sz="2800" dirty="0"/>
              <a:t> of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element</a:t>
            </a:r>
            <a:r>
              <a:rPr lang="es-ES" sz="2800" dirty="0"/>
              <a:t> and </a:t>
            </a:r>
            <a:r>
              <a:rPr lang="es-ES" sz="2800" dirty="0" err="1"/>
              <a:t>its</a:t>
            </a:r>
            <a:r>
              <a:rPr lang="es-ES" sz="2800" dirty="0"/>
              <a:t> </a:t>
            </a:r>
            <a:r>
              <a:rPr lang="es-ES" sz="2800" dirty="0" err="1"/>
              <a:t>visibility</a:t>
            </a:r>
            <a:r>
              <a:rPr lang="es-ES" sz="2800" dirty="0"/>
              <a:t> are </a:t>
            </a:r>
            <a:r>
              <a:rPr lang="es-ES" sz="2800" dirty="0" err="1"/>
              <a:t>optional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161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Multiplicities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A </a:t>
            </a:r>
            <a:r>
              <a:rPr lang="es-ES" b="1" i="1"/>
              <a:t>multiplicity element</a:t>
            </a:r>
            <a:r>
              <a:rPr lang="es-ES"/>
              <a:t> is the definition of an interval of positive integers to specify allowable cardinalities.</a:t>
            </a:r>
          </a:p>
          <a:p>
            <a:pPr>
              <a:lnSpc>
                <a:spcPct val="90000"/>
              </a:lnSpc>
            </a:pPr>
            <a:r>
              <a:rPr lang="es-ES"/>
              <a:t>A </a:t>
            </a:r>
            <a:r>
              <a:rPr lang="es-ES" b="1" i="1"/>
              <a:t>cardinality</a:t>
            </a:r>
            <a:r>
              <a:rPr lang="es-ES"/>
              <a:t> is a concrete number of elements in a set.</a:t>
            </a:r>
          </a:p>
          <a:p>
            <a:pPr>
              <a:lnSpc>
                <a:spcPct val="90000"/>
              </a:lnSpc>
            </a:pPr>
            <a:r>
              <a:rPr lang="es-ES"/>
              <a:t>A multiplicity element is often simply called </a:t>
            </a:r>
            <a:r>
              <a:rPr lang="es-ES" b="1" i="1"/>
              <a:t>multiplicity</a:t>
            </a:r>
            <a:r>
              <a:rPr lang="es-ES"/>
              <a:t>; the two terms are synonymous.</a:t>
            </a:r>
          </a:p>
          <a:p>
            <a:pPr>
              <a:lnSpc>
                <a:spcPct val="90000"/>
              </a:lnSpc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93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Example Multipicity &amp; Cardinality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45434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6096000" y="2133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/>
              <a:t>Class model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295400" y="48006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u="sng"/>
              <a:t>:Kunde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495800" y="4343400"/>
            <a:ext cx="1752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u="sng"/>
              <a:t>r2:Bookings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953000" y="4876800"/>
            <a:ext cx="1752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u="sng"/>
              <a:t>r2:Bookings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5334000" y="5410200"/>
            <a:ext cx="1752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u="sng"/>
              <a:t>r2:Bookings</a:t>
            </a:r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 flipV="1">
            <a:off x="2743200" y="44958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>
            <a:off x="2743200" y="4953000"/>
            <a:ext cx="2133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>
            <a:off x="2743200" y="4953000"/>
            <a:ext cx="2438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6400800" y="43434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/>
              <a:t>Object model</a:t>
            </a: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2133600" y="3429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/>
              <a:t>Multiplicity=0..*</a:t>
            </a: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2057400" y="58674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/>
              <a:t>Cardinality=3</a:t>
            </a:r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 flipV="1">
            <a:off x="30480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9" name="Line 17"/>
          <p:cNvSpPr>
            <a:spLocks noChangeShapeType="1"/>
          </p:cNvSpPr>
          <p:nvPr/>
        </p:nvSpPr>
        <p:spPr bwMode="auto">
          <a:xfrm flipV="1">
            <a:off x="3048000" y="26670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UML BEHAVIOURAL OR DYNAMIC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66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</a:t>
            </a:r>
            <a:r>
              <a:rPr lang="en-US" dirty="0" err="1" smtClean="0"/>
              <a:t>Behavioural</a:t>
            </a:r>
            <a:r>
              <a:rPr lang="en-US" dirty="0" smtClean="0"/>
              <a:t> Diagrams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 case diagram</a:t>
            </a:r>
            <a:r>
              <a:rPr lang="en-US" dirty="0"/>
              <a:t>: Describes the functionality provided by a system in terms of actors </a:t>
            </a:r>
            <a:r>
              <a:rPr lang="en-US" dirty="0" smtClean="0"/>
              <a:t>external to </a:t>
            </a:r>
            <a:r>
              <a:rPr lang="en-US" dirty="0"/>
              <a:t>the </a:t>
            </a:r>
            <a:r>
              <a:rPr lang="en-US" dirty="0" smtClean="0"/>
              <a:t>system and </a:t>
            </a:r>
            <a:r>
              <a:rPr lang="en-US" dirty="0"/>
              <a:t>their goals in using the </a:t>
            </a:r>
            <a:r>
              <a:rPr lang="en-US" dirty="0" smtClean="0"/>
              <a:t>system</a:t>
            </a:r>
          </a:p>
          <a:p>
            <a:r>
              <a:rPr lang="en-US" b="1" dirty="0"/>
              <a:t>Activity diagram</a:t>
            </a:r>
            <a:r>
              <a:rPr lang="en-US" dirty="0"/>
              <a:t>: Describes the step-by-step workflows of activities to be performed in a </a:t>
            </a:r>
            <a:r>
              <a:rPr lang="en-US" dirty="0" smtClean="0"/>
              <a:t>system for </a:t>
            </a:r>
            <a:r>
              <a:rPr lang="en-US" dirty="0"/>
              <a:t>reaching a specific </a:t>
            </a:r>
            <a:r>
              <a:rPr lang="en-US" dirty="0" smtClean="0"/>
              <a:t>goal</a:t>
            </a:r>
          </a:p>
          <a:p>
            <a:r>
              <a:rPr lang="en-US" b="1" dirty="0"/>
              <a:t>State machine diagram (or </a:t>
            </a:r>
            <a:r>
              <a:rPr lang="en-US" b="1" dirty="0" err="1"/>
              <a:t>statechart</a:t>
            </a:r>
            <a:r>
              <a:rPr lang="en-US" b="1" dirty="0"/>
              <a:t>)</a:t>
            </a:r>
            <a:r>
              <a:rPr lang="en-US" dirty="0"/>
              <a:t>: Describes the states and state transitions of the system</a:t>
            </a:r>
            <a:r>
              <a:rPr lang="en-US" dirty="0" smtClean="0"/>
              <a:t>, of </a:t>
            </a:r>
            <a:r>
              <a:rPr lang="en-US" dirty="0"/>
              <a:t>a subsystem, or of one specific object.</a:t>
            </a:r>
          </a:p>
        </p:txBody>
      </p:sp>
    </p:spTree>
    <p:extLst>
      <p:ext uri="{BB962C8B-B14F-4D97-AF65-F5344CB8AC3E}">
        <p14:creationId xmlns:p14="http://schemas.microsoft.com/office/powerpoint/2010/main" val="3117616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UML </a:t>
            </a:r>
            <a:r>
              <a:rPr lang="en-US" dirty="0" err="1" smtClean="0"/>
              <a:t>Behavioural</a:t>
            </a:r>
            <a:r>
              <a:rPr lang="en-US" dirty="0" smtClean="0"/>
              <a:t> Diagrams (2): Interaction diagrams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subset of behavior diagrams, emphasize the </a:t>
            </a:r>
            <a:r>
              <a:rPr lang="en-US" b="1" dirty="0"/>
              <a:t>flow of control and </a:t>
            </a:r>
            <a:r>
              <a:rPr lang="en-US" b="1" dirty="0" smtClean="0"/>
              <a:t>data </a:t>
            </a:r>
            <a:r>
              <a:rPr lang="en-US" dirty="0" smtClean="0"/>
              <a:t>among </a:t>
            </a:r>
            <a:r>
              <a:rPr lang="en-US" dirty="0"/>
              <a:t>the elements of the system.</a:t>
            </a:r>
            <a:endParaRPr lang="en-US" dirty="0" smtClean="0"/>
          </a:p>
          <a:p>
            <a:r>
              <a:rPr lang="en-US" b="1" dirty="0" smtClean="0"/>
              <a:t>Sequence </a:t>
            </a:r>
            <a:r>
              <a:rPr lang="en-US" b="1" dirty="0"/>
              <a:t>diagram</a:t>
            </a:r>
            <a:r>
              <a:rPr lang="en-US" dirty="0" smtClean="0"/>
              <a:t>: Shows </a:t>
            </a:r>
            <a:r>
              <a:rPr lang="en-US" dirty="0" err="1"/>
              <a:t>howobjectscommunicate</a:t>
            </a:r>
            <a:r>
              <a:rPr lang="en-US" dirty="0"/>
              <a:t> with each other in terms of a </a:t>
            </a:r>
            <a:r>
              <a:rPr lang="en-US" dirty="0" smtClean="0"/>
              <a:t>temporal sequence </a:t>
            </a:r>
            <a:r>
              <a:rPr lang="en-US" dirty="0"/>
              <a:t>of </a:t>
            </a:r>
            <a:r>
              <a:rPr lang="en-US" dirty="0" smtClean="0"/>
              <a:t>messages</a:t>
            </a:r>
          </a:p>
          <a:p>
            <a:r>
              <a:rPr lang="en-US" b="1" dirty="0"/>
              <a:t>Communication or collaboration diagram</a:t>
            </a:r>
            <a:r>
              <a:rPr lang="en-US" dirty="0" smtClean="0"/>
              <a:t>: Shows </a:t>
            </a:r>
            <a:r>
              <a:rPr lang="en-US" dirty="0"/>
              <a:t>the interactions between objects or </a:t>
            </a:r>
            <a:r>
              <a:rPr lang="en-US" dirty="0" smtClean="0"/>
              <a:t>classes in </a:t>
            </a:r>
            <a:r>
              <a:rPr lang="en-US" dirty="0"/>
              <a:t>terms of links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messages </a:t>
            </a:r>
            <a:r>
              <a:rPr lang="en-US" dirty="0"/>
              <a:t>that flow through the </a:t>
            </a:r>
            <a:r>
              <a:rPr lang="en-US" dirty="0" smtClean="0"/>
              <a:t>links</a:t>
            </a:r>
          </a:p>
          <a:p>
            <a:r>
              <a:rPr lang="en-US" b="1" dirty="0" smtClean="0"/>
              <a:t>Interaction </a:t>
            </a:r>
            <a:r>
              <a:rPr lang="en-US" b="1" dirty="0"/>
              <a:t>overview diagram</a:t>
            </a:r>
            <a:r>
              <a:rPr lang="en-US" dirty="0"/>
              <a:t>: Provides an overview in which the nodes represent </a:t>
            </a:r>
            <a:r>
              <a:rPr lang="en-US" dirty="0" smtClean="0"/>
              <a:t>interaction diagrams</a:t>
            </a:r>
            <a:endParaRPr lang="en-US" dirty="0"/>
          </a:p>
          <a:p>
            <a:r>
              <a:rPr lang="en-US" b="1" dirty="0" smtClean="0"/>
              <a:t>Timing </a:t>
            </a:r>
            <a:r>
              <a:rPr lang="en-US" b="1" dirty="0"/>
              <a:t>diagrams</a:t>
            </a:r>
            <a:r>
              <a:rPr lang="en-US" dirty="0"/>
              <a:t>: A specific type of interaction diagram where the focus is on </a:t>
            </a:r>
            <a:r>
              <a:rPr lang="en-US" dirty="0" smtClean="0"/>
              <a:t>timing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70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diagram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35" y="1432282"/>
            <a:ext cx="5819413" cy="42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10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Diagram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19" y="1737360"/>
            <a:ext cx="6368693" cy="38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37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81" y="2389242"/>
            <a:ext cx="6409899" cy="29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0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Anatomy of a Modeling Language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Abstract syntax: </a:t>
            </a:r>
            <a:r>
              <a:rPr lang="en-US" dirty="0" smtClean="0"/>
              <a:t>Describes </a:t>
            </a:r>
            <a:r>
              <a:rPr lang="en-US" dirty="0"/>
              <a:t>the structure of the language and the way the different </a:t>
            </a:r>
            <a:r>
              <a:rPr lang="en-US" dirty="0" smtClean="0"/>
              <a:t>primitives can </a:t>
            </a:r>
            <a:r>
              <a:rPr lang="en-US" dirty="0"/>
              <a:t>be combined together, independently of any particular representation or encoding.</a:t>
            </a:r>
          </a:p>
          <a:p>
            <a:r>
              <a:rPr lang="en-US" b="1" dirty="0" smtClean="0"/>
              <a:t>Concrete </a:t>
            </a:r>
            <a:r>
              <a:rPr lang="en-US" b="1" dirty="0"/>
              <a:t>syntax: </a:t>
            </a:r>
            <a:r>
              <a:rPr lang="en-US" dirty="0" smtClean="0"/>
              <a:t>Describes </a:t>
            </a:r>
            <a:r>
              <a:rPr lang="en-US" dirty="0"/>
              <a:t>specific representations of the modeling language, covering </a:t>
            </a:r>
            <a:r>
              <a:rPr lang="en-US" dirty="0" smtClean="0"/>
              <a:t>encoding and</a:t>
            </a:r>
            <a:r>
              <a:rPr lang="en-US" dirty="0"/>
              <a:t>/or visual </a:t>
            </a:r>
            <a:r>
              <a:rPr lang="en-US" dirty="0" smtClean="0"/>
              <a:t>appearance</a:t>
            </a:r>
            <a:endParaRPr lang="en-US" dirty="0"/>
          </a:p>
          <a:p>
            <a:r>
              <a:rPr lang="en-US" b="1" dirty="0" smtClean="0"/>
              <a:t>Semantics</a:t>
            </a:r>
            <a:r>
              <a:rPr lang="en-US" b="1" dirty="0"/>
              <a:t>: </a:t>
            </a:r>
            <a:r>
              <a:rPr lang="en-US" dirty="0"/>
              <a:t>Describing the meaning of the elements defined in the language and the </a:t>
            </a:r>
            <a:r>
              <a:rPr lang="en-US" dirty="0" smtClean="0"/>
              <a:t>meaning of </a:t>
            </a:r>
            <a:r>
              <a:rPr lang="en-US" dirty="0"/>
              <a:t>the different ways of combining them.</a:t>
            </a:r>
          </a:p>
        </p:txBody>
      </p:sp>
    </p:spTree>
    <p:extLst>
      <p:ext uri="{BB962C8B-B14F-4D97-AF65-F5344CB8AC3E}">
        <p14:creationId xmlns:p14="http://schemas.microsoft.com/office/powerpoint/2010/main" val="1560701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diagram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32" y="2626483"/>
            <a:ext cx="6912128" cy="24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28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UML EXTENSIBILITY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03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Extensibility</a:t>
            </a:r>
            <a:r>
              <a:rPr lang="es-ES" dirty="0" smtClean="0"/>
              <a:t>: </a:t>
            </a:r>
            <a:r>
              <a:rPr lang="es-ES" dirty="0" err="1" smtClean="0"/>
              <a:t>Stereotype</a:t>
            </a:r>
            <a:r>
              <a:rPr lang="es-ES" dirty="0" smtClean="0"/>
              <a:t> </a:t>
            </a:r>
            <a:r>
              <a:rPr lang="es-ES" dirty="0" err="1" smtClean="0"/>
              <a:t>definition</a:t>
            </a:r>
            <a:endParaRPr lang="es-E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/>
              <a:t>Stereotypes are formal extensions of existing model elements within the UML metamodel, that is, </a:t>
            </a:r>
            <a:r>
              <a:rPr lang="es-ES" sz="2800" b="1" i="1"/>
              <a:t>metamodel extensions</a:t>
            </a:r>
            <a:r>
              <a:rPr lang="es-ES" sz="2800"/>
              <a:t>.</a:t>
            </a:r>
          </a:p>
          <a:p>
            <a:r>
              <a:rPr lang="es-ES" sz="2800"/>
              <a:t>The modeling element is directly influenced by the </a:t>
            </a:r>
            <a:r>
              <a:rPr lang="es-ES" sz="2800" b="1"/>
              <a:t>semantics</a:t>
            </a:r>
            <a:r>
              <a:rPr lang="es-ES" sz="2800"/>
              <a:t> defined by the extension.</a:t>
            </a:r>
          </a:p>
          <a:p>
            <a:r>
              <a:rPr lang="es-ES" sz="2800"/>
              <a:t>Rather than introducing a new model element to the metamodel, </a:t>
            </a:r>
            <a:r>
              <a:rPr lang="es-ES" sz="2800" b="1"/>
              <a:t>stereotypes add semantics to an existing model element</a:t>
            </a:r>
            <a:r>
              <a:rPr lang="es-E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6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Multiple stereotyping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b="1"/>
              <a:t>Several stereotypes</a:t>
            </a:r>
            <a:r>
              <a:rPr lang="es-ES" sz="2800"/>
              <a:t> can be used to classify one single modeling element.</a:t>
            </a:r>
          </a:p>
          <a:p>
            <a:r>
              <a:rPr lang="es-ES" sz="2800"/>
              <a:t>Even </a:t>
            </a:r>
            <a:r>
              <a:rPr lang="es-ES" sz="2800" b="1"/>
              <a:t>the visual representation</a:t>
            </a:r>
            <a:r>
              <a:rPr lang="es-ES" sz="2800"/>
              <a:t> of an element can be influenced by allocating stereotypes.</a:t>
            </a:r>
          </a:p>
          <a:p>
            <a:r>
              <a:rPr lang="es-ES" sz="2800"/>
              <a:t>Moreover, stereotypes </a:t>
            </a:r>
            <a:r>
              <a:rPr lang="es-ES" sz="2800" b="1"/>
              <a:t>can be added to</a:t>
            </a:r>
            <a:r>
              <a:rPr lang="es-ES" sz="2800"/>
              <a:t> attributes, operations and relationships.</a:t>
            </a:r>
          </a:p>
          <a:p>
            <a:r>
              <a:rPr lang="es-ES" sz="2800"/>
              <a:t>Further, stereotypes </a:t>
            </a:r>
            <a:r>
              <a:rPr lang="es-ES" sz="2800" b="1"/>
              <a:t>can have attributes</a:t>
            </a:r>
            <a:r>
              <a:rPr lang="es-ES" sz="2800"/>
              <a:t> to store additional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27603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Stereotypes Notation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A stereotype is placed before or above the element name and enclosed in guillemets (</a:t>
            </a:r>
            <a:r>
              <a:rPr lang="es-ES" b="1"/>
              <a:t>&lt;&lt;</a:t>
            </a:r>
            <a:r>
              <a:rPr lang="es-ES"/>
              <a:t>,</a:t>
            </a:r>
            <a:r>
              <a:rPr lang="es-ES" b="1"/>
              <a:t>&gt;&gt;</a:t>
            </a:r>
            <a:r>
              <a:rPr lang="es-ES"/>
              <a:t>).</a:t>
            </a:r>
          </a:p>
          <a:p>
            <a:r>
              <a:rPr lang="es-ES" b="1"/>
              <a:t>Important</a:t>
            </a:r>
            <a:r>
              <a:rPr lang="es-ES"/>
              <a:t>: not every ocurrence of this notation means that you are looking at a stereotype. </a:t>
            </a:r>
            <a:r>
              <a:rPr lang="es-ES" b="1"/>
              <a:t>Keywords</a:t>
            </a:r>
            <a:r>
              <a:rPr lang="es-ES"/>
              <a:t> predefined in UML are also enclosed in guillemets.</a:t>
            </a:r>
          </a:p>
        </p:txBody>
      </p:sp>
    </p:spTree>
    <p:extLst>
      <p:ext uri="{BB962C8B-B14F-4D97-AF65-F5344CB8AC3E}">
        <p14:creationId xmlns:p14="http://schemas.microsoft.com/office/powerpoint/2010/main" val="149884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Extensibility: profile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4" y="1946720"/>
            <a:ext cx="7701395" cy="33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52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DOMAIN-SPECIFIC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Principles for Domain Specific Languages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language must </a:t>
            </a:r>
            <a:r>
              <a:rPr lang="en-US" b="1" dirty="0"/>
              <a:t>provide good abstractions </a:t>
            </a:r>
            <a:r>
              <a:rPr lang="en-US" dirty="0"/>
              <a:t>to the developer, must be intuitive, and </a:t>
            </a:r>
            <a:r>
              <a:rPr lang="en-US" b="1" dirty="0" smtClean="0"/>
              <a:t>make life </a:t>
            </a:r>
            <a:r>
              <a:rPr lang="en-US" b="1" dirty="0"/>
              <a:t>easier</a:t>
            </a:r>
            <a:r>
              <a:rPr lang="en-US" dirty="0"/>
              <a:t>, not </a:t>
            </a:r>
            <a:r>
              <a:rPr lang="en-US" dirty="0" smtClean="0"/>
              <a:t>harder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language must </a:t>
            </a:r>
            <a:r>
              <a:rPr lang="en-US" b="1" dirty="0"/>
              <a:t>not depend on one-man expertise </a:t>
            </a:r>
            <a:r>
              <a:rPr lang="en-US" dirty="0"/>
              <a:t>for its adoption and usage. Its </a:t>
            </a:r>
            <a:r>
              <a:rPr lang="en-US" dirty="0" smtClean="0"/>
              <a:t>definition must </a:t>
            </a:r>
            <a:r>
              <a:rPr lang="en-US" dirty="0"/>
              <a:t>be </a:t>
            </a:r>
            <a:r>
              <a:rPr lang="en-US" b="1" dirty="0"/>
              <a:t>shared </a:t>
            </a:r>
            <a:r>
              <a:rPr lang="en-US" b="1" dirty="0" smtClean="0"/>
              <a:t>and agreed </a:t>
            </a:r>
            <a:r>
              <a:rPr lang="en-US" dirty="0" smtClean="0"/>
              <a:t>upon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language must </a:t>
            </a:r>
            <a:r>
              <a:rPr lang="en-US" b="1" dirty="0"/>
              <a:t>evolve</a:t>
            </a:r>
            <a:r>
              <a:rPr lang="en-US" dirty="0"/>
              <a:t> and must </a:t>
            </a:r>
            <a:r>
              <a:rPr lang="en-US" b="1" dirty="0"/>
              <a:t>be kept updated </a:t>
            </a:r>
            <a:r>
              <a:rPr lang="en-US" dirty="0"/>
              <a:t>based on the user and context needs</a:t>
            </a:r>
            <a:r>
              <a:rPr lang="en-US" dirty="0" smtClean="0"/>
              <a:t>, otherwise </a:t>
            </a:r>
            <a:r>
              <a:rPr lang="en-US" dirty="0"/>
              <a:t>it is doomed to die.</a:t>
            </a:r>
          </a:p>
          <a:p>
            <a:r>
              <a:rPr lang="en-US" dirty="0" smtClean="0"/>
              <a:t>The language must </a:t>
            </a:r>
            <a:r>
              <a:rPr lang="en-US" dirty="0"/>
              <a:t>come together with supporting </a:t>
            </a:r>
            <a:r>
              <a:rPr lang="en-US" b="1" dirty="0"/>
              <a:t>tools and </a:t>
            </a:r>
            <a:r>
              <a:rPr lang="en-US" b="1" dirty="0" smtClean="0"/>
              <a:t>methods </a:t>
            </a:r>
          </a:p>
          <a:p>
            <a:r>
              <a:rPr lang="en-US" dirty="0" smtClean="0"/>
              <a:t>The language should </a:t>
            </a:r>
            <a:r>
              <a:rPr lang="en-US" dirty="0"/>
              <a:t>be </a:t>
            </a:r>
            <a:r>
              <a:rPr lang="en-US" b="1" dirty="0"/>
              <a:t>open for extensions and closed for </a:t>
            </a:r>
            <a:r>
              <a:rPr lang="en-US" b="1" dirty="0" smtClean="0"/>
              <a:t>modifications </a:t>
            </a:r>
            <a:r>
              <a:rPr lang="en-US" dirty="0" smtClean="0"/>
              <a:t>(open</a:t>
            </a:r>
            <a:r>
              <a:rPr lang="en-US" dirty="0"/>
              <a:t>-close </a:t>
            </a:r>
            <a:r>
              <a:rPr lang="en-US" dirty="0" smtClean="0"/>
              <a:t>principle)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21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DSLs (1): FOCUS.</a:t>
            </a:r>
            <a:br>
              <a:rPr lang="en-US" dirty="0" smtClean="0"/>
            </a:br>
            <a:r>
              <a:rPr lang="en-US" dirty="0" smtClean="0"/>
              <a:t>Horizontal vs. Vertical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53048"/>
            <a:ext cx="8229600" cy="403966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Vertical </a:t>
            </a:r>
            <a:r>
              <a:rPr lang="en-US" b="1" dirty="0"/>
              <a:t>DSLs </a:t>
            </a:r>
            <a:r>
              <a:rPr lang="en-US" dirty="0"/>
              <a:t>aim at a specific industry </a:t>
            </a:r>
            <a:r>
              <a:rPr lang="en-US" dirty="0" smtClean="0"/>
              <a:t>or field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Examples: </a:t>
            </a:r>
            <a:r>
              <a:rPr lang="en-US" dirty="0"/>
              <a:t>configuration languages for home automation systems</a:t>
            </a:r>
            <a:r>
              <a:rPr lang="en-US" dirty="0" smtClean="0"/>
              <a:t>, modeling </a:t>
            </a:r>
            <a:r>
              <a:rPr lang="en-US" dirty="0"/>
              <a:t>languages for biological experiments, analysis languages for financial </a:t>
            </a:r>
            <a:r>
              <a:rPr lang="en-US" dirty="0" smtClean="0"/>
              <a:t>applications. </a:t>
            </a:r>
          </a:p>
          <a:p>
            <a:endParaRPr lang="en-US" dirty="0"/>
          </a:p>
          <a:p>
            <a:r>
              <a:rPr lang="en-US" b="1" dirty="0" smtClean="0"/>
              <a:t>Horizontal </a:t>
            </a:r>
            <a:r>
              <a:rPr lang="en-US" b="1" dirty="0"/>
              <a:t>DSLs </a:t>
            </a:r>
            <a:r>
              <a:rPr lang="en-US" dirty="0"/>
              <a:t>have a broader applicability and their technical and </a:t>
            </a:r>
            <a:r>
              <a:rPr lang="en-US" dirty="0" smtClean="0"/>
              <a:t>cover</a:t>
            </a:r>
            <a:r>
              <a:rPr lang="en-US" dirty="0"/>
              <a:t> </a:t>
            </a:r>
            <a:r>
              <a:rPr lang="en-US" dirty="0" smtClean="0"/>
              <a:t>concepts </a:t>
            </a:r>
            <a:r>
              <a:rPr lang="en-US" dirty="0"/>
              <a:t>that apply across a large </a:t>
            </a:r>
            <a:r>
              <a:rPr lang="en-US" dirty="0" smtClean="0"/>
              <a:t>set of fields. They may refer to a specific technology but not to a specific industry.</a:t>
            </a:r>
          </a:p>
          <a:p>
            <a:r>
              <a:rPr lang="en-US" dirty="0" smtClean="0"/>
              <a:t>Examples: SQL, Flex, </a:t>
            </a:r>
            <a:r>
              <a:rPr lang="en-US" dirty="0" err="1" smtClean="0"/>
              <a:t>WebML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7113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DSLs (2): STYLE.</a:t>
            </a:r>
            <a:br>
              <a:rPr lang="en-US" dirty="0" smtClean="0"/>
            </a:br>
            <a:r>
              <a:rPr lang="en-US" dirty="0" smtClean="0"/>
              <a:t>Declarative vs. Imperative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91090"/>
            <a:ext cx="8229600" cy="410162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Declarative </a:t>
            </a:r>
            <a:r>
              <a:rPr lang="en-US" b="1" dirty="0" smtClean="0"/>
              <a:t>DSLs: </a:t>
            </a:r>
            <a:r>
              <a:rPr lang="en-US" dirty="0" smtClean="0"/>
              <a:t>specification paradigm </a:t>
            </a:r>
            <a:r>
              <a:rPr lang="en-US" dirty="0"/>
              <a:t>that </a:t>
            </a:r>
            <a:r>
              <a:rPr lang="en-US" b="1" dirty="0"/>
              <a:t>expresses the logic of a computation without describing its control flow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language </a:t>
            </a:r>
            <a:r>
              <a:rPr lang="en-US" dirty="0"/>
              <a:t>defines what the program should accomplish, rather than describing how to </a:t>
            </a:r>
            <a:r>
              <a:rPr lang="en-US" dirty="0" smtClean="0"/>
              <a:t>accomplish it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Examples Web service </a:t>
            </a:r>
            <a:r>
              <a:rPr lang="en-US" dirty="0"/>
              <a:t>choreography, </a:t>
            </a:r>
            <a:r>
              <a:rPr lang="en-US" dirty="0" smtClean="0"/>
              <a:t>SQL. 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Imperative DSLs:</a:t>
            </a:r>
            <a:r>
              <a:rPr lang="en-US" dirty="0" smtClean="0"/>
              <a:t> define an </a:t>
            </a:r>
            <a:r>
              <a:rPr lang="en-US" b="1" dirty="0" smtClean="0"/>
              <a:t>executable </a:t>
            </a:r>
            <a:r>
              <a:rPr lang="en-US" b="1" dirty="0"/>
              <a:t>algorithm </a:t>
            </a:r>
            <a:r>
              <a:rPr lang="en-US" dirty="0"/>
              <a:t>that states the steps and control flow that needs to be </a:t>
            </a:r>
            <a:r>
              <a:rPr lang="en-US" dirty="0" smtClean="0"/>
              <a:t>followed.</a:t>
            </a:r>
          </a:p>
          <a:p>
            <a:r>
              <a:rPr lang="en-US" dirty="0" smtClean="0"/>
              <a:t>Examples: service orchestrations (start</a:t>
            </a:r>
            <a:r>
              <a:rPr lang="en-US" dirty="0"/>
              <a:t>-to-end </a:t>
            </a:r>
            <a:r>
              <a:rPr lang="en-US" dirty="0" smtClean="0"/>
              <a:t>flows), BPMN process diagrams, programming languages like Java or C/C++.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8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Anatomy of a Modeling Language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26" y="1766870"/>
            <a:ext cx="7997340" cy="35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75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DSLs (3): NOTATION.</a:t>
            </a:r>
            <a:br>
              <a:rPr lang="en-US" dirty="0" smtClean="0"/>
            </a:br>
            <a:r>
              <a:rPr lang="en-US" dirty="0" smtClean="0"/>
              <a:t>Graphical vs. Textual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06578"/>
            <a:ext cx="8229600" cy="4086133"/>
          </a:xfrm>
        </p:spPr>
        <p:txBody>
          <a:bodyPr>
            <a:normAutofit/>
          </a:bodyPr>
          <a:lstStyle/>
          <a:p>
            <a:r>
              <a:rPr lang="en-US" b="1" dirty="0" smtClean="0"/>
              <a:t>Graphical DSLs: </a:t>
            </a:r>
            <a:r>
              <a:rPr lang="en-US" dirty="0" smtClean="0"/>
              <a:t>the outcomes </a:t>
            </a:r>
            <a:r>
              <a:rPr lang="en-US" dirty="0"/>
              <a:t>of the development are visual models and the development primitives are graphical </a:t>
            </a:r>
            <a:r>
              <a:rPr lang="en-US" dirty="0" smtClean="0"/>
              <a:t>items such </a:t>
            </a:r>
            <a:r>
              <a:rPr lang="en-US" dirty="0"/>
              <a:t>as blocks, arrows and edges, containers, symbols, and so 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Textual </a:t>
            </a:r>
            <a:r>
              <a:rPr lang="en-US" b="1" dirty="0"/>
              <a:t>DSLs</a:t>
            </a:r>
            <a:r>
              <a:rPr lang="en-US" dirty="0"/>
              <a:t> comprise </a:t>
            </a:r>
            <a:r>
              <a:rPr lang="en-US" dirty="0" smtClean="0"/>
              <a:t>several categories</a:t>
            </a:r>
            <a:r>
              <a:rPr lang="en-US" dirty="0"/>
              <a:t>, including XML-based notations, structured text notations, textual configuration files</a:t>
            </a:r>
            <a:r>
              <a:rPr lang="en-US" dirty="0" smtClean="0"/>
              <a:t>, and </a:t>
            </a:r>
            <a:r>
              <a:rPr lang="en-US" dirty="0"/>
              <a:t>so on.</a:t>
            </a:r>
          </a:p>
        </p:txBody>
      </p:sp>
    </p:spTree>
    <p:extLst>
      <p:ext uri="{BB962C8B-B14F-4D97-AF65-F5344CB8AC3E}">
        <p14:creationId xmlns:p14="http://schemas.microsoft.com/office/powerpoint/2010/main" val="2252135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DSLs (4): INTERNALITY.</a:t>
            </a:r>
            <a:br>
              <a:rPr lang="en-US" dirty="0" smtClean="0"/>
            </a:br>
            <a:r>
              <a:rPr lang="en-US" dirty="0" smtClean="0"/>
              <a:t>Internal vs. External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06578"/>
            <a:ext cx="8229600" cy="4086133"/>
          </a:xfrm>
        </p:spPr>
        <p:txBody>
          <a:bodyPr>
            <a:normAutofit/>
          </a:bodyPr>
          <a:lstStyle/>
          <a:p>
            <a:r>
              <a:rPr lang="en-US" b="1" dirty="0"/>
              <a:t>External DSLs </a:t>
            </a:r>
            <a:r>
              <a:rPr lang="en-US" dirty="0"/>
              <a:t>have their own custom syntax, </a:t>
            </a:r>
            <a:r>
              <a:rPr lang="en-US" dirty="0" smtClean="0"/>
              <a:t>with a </a:t>
            </a:r>
            <a:r>
              <a:rPr lang="en-US" dirty="0"/>
              <a:t>full </a:t>
            </a:r>
            <a:r>
              <a:rPr lang="en-US" dirty="0" smtClean="0"/>
              <a:t>parser and self</a:t>
            </a:r>
            <a:r>
              <a:rPr lang="en-US" dirty="0"/>
              <a:t>-standing, </a:t>
            </a:r>
            <a:r>
              <a:rPr lang="en-US" b="1" dirty="0"/>
              <a:t>independent models/</a:t>
            </a:r>
            <a:r>
              <a:rPr lang="en-US" b="1" dirty="0" smtClean="0"/>
              <a:t>programs. </a:t>
            </a:r>
          </a:p>
          <a:p>
            <a:endParaRPr lang="en-US" dirty="0" smtClean="0"/>
          </a:p>
          <a:p>
            <a:r>
              <a:rPr lang="en-US" b="1" dirty="0" smtClean="0"/>
              <a:t>Internal</a:t>
            </a:r>
            <a:r>
              <a:rPr lang="en-US" b="1" dirty="0"/>
              <a:t> </a:t>
            </a:r>
            <a:r>
              <a:rPr lang="en-US" b="1" dirty="0" smtClean="0"/>
              <a:t>DSLs </a:t>
            </a:r>
            <a:r>
              <a:rPr lang="en-US" dirty="0" smtClean="0"/>
              <a:t>consist </a:t>
            </a:r>
            <a:r>
              <a:rPr lang="en-US" dirty="0"/>
              <a:t>in using a </a:t>
            </a:r>
            <a:r>
              <a:rPr lang="en-US" b="1" dirty="0"/>
              <a:t>host language </a:t>
            </a:r>
            <a:r>
              <a:rPr lang="en-US" dirty="0" smtClean="0"/>
              <a:t>and </a:t>
            </a:r>
            <a:r>
              <a:rPr lang="en-US" dirty="0"/>
              <a:t>give </a:t>
            </a:r>
            <a:r>
              <a:rPr lang="en-US" dirty="0" smtClean="0"/>
              <a:t>it the </a:t>
            </a:r>
            <a:r>
              <a:rPr lang="en-US" dirty="0"/>
              <a:t>feel of a </a:t>
            </a:r>
            <a:r>
              <a:rPr lang="en-US" dirty="0" smtClean="0"/>
              <a:t>particular </a:t>
            </a:r>
            <a:r>
              <a:rPr lang="en-US" dirty="0"/>
              <a:t>domain or objective, either by embedding pieces of </a:t>
            </a:r>
            <a:r>
              <a:rPr lang="en-US" dirty="0" smtClean="0"/>
              <a:t>the </a:t>
            </a:r>
            <a:r>
              <a:rPr lang="en-US" dirty="0"/>
              <a:t>DSL in the host language or by </a:t>
            </a:r>
            <a:r>
              <a:rPr lang="en-US" dirty="0" smtClean="0"/>
              <a:t>providing abstractions</a:t>
            </a:r>
            <a:r>
              <a:rPr lang="en-US" dirty="0"/>
              <a:t>, structures, or functions </a:t>
            </a:r>
            <a:r>
              <a:rPr lang="en-US" dirty="0" smtClean="0"/>
              <a:t>upon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07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908" y="533400"/>
            <a:ext cx="902009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DSLs (5): EXECUTABILITY.</a:t>
            </a:r>
            <a:br>
              <a:rPr lang="en-US" dirty="0" smtClean="0"/>
            </a:br>
            <a:r>
              <a:rPr lang="en-US" dirty="0" smtClean="0"/>
              <a:t>Model Interpretation vs. Code Generation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06578"/>
            <a:ext cx="8229600" cy="4086133"/>
          </a:xfrm>
        </p:spPr>
        <p:txBody>
          <a:bodyPr>
            <a:normAutofit/>
          </a:bodyPr>
          <a:lstStyle/>
          <a:p>
            <a:r>
              <a:rPr lang="en-US" b="1" dirty="0"/>
              <a:t>Model </a:t>
            </a:r>
            <a:r>
              <a:rPr lang="en-US" b="1" dirty="0" smtClean="0"/>
              <a:t>interpretation: </a:t>
            </a:r>
            <a:r>
              <a:rPr lang="en-US" dirty="0" smtClean="0"/>
              <a:t>reading </a:t>
            </a:r>
            <a:r>
              <a:rPr lang="en-US" dirty="0"/>
              <a:t>and executing the DSL script at </a:t>
            </a:r>
            <a:r>
              <a:rPr lang="en-US" dirty="0" smtClean="0"/>
              <a:t>runtime one </a:t>
            </a:r>
            <a:r>
              <a:rPr lang="en-US" dirty="0"/>
              <a:t>statement at a time, exactly as programming languages interpreters do.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Code</a:t>
            </a:r>
            <a:r>
              <a:rPr lang="en-US" b="1" dirty="0"/>
              <a:t>-</a:t>
            </a:r>
            <a:r>
              <a:rPr lang="en-US" b="1" dirty="0" smtClean="0"/>
              <a:t>generation: </a:t>
            </a:r>
            <a:r>
              <a:rPr lang="en-US" dirty="0" smtClean="0"/>
              <a:t>applying </a:t>
            </a:r>
            <a:r>
              <a:rPr lang="en-US" dirty="0"/>
              <a:t>a complete model-to-text (M2T) transformation at deployment time</a:t>
            </a:r>
            <a:r>
              <a:rPr lang="en-US" dirty="0" smtClean="0"/>
              <a:t>, thus </a:t>
            </a:r>
            <a:r>
              <a:rPr lang="en-US" dirty="0"/>
              <a:t>producing an executable application, as compilers do for programming languages.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 Chapter 2 for model </a:t>
            </a:r>
            <a:r>
              <a:rPr lang="en-US" dirty="0" err="1" smtClean="0"/>
              <a:t>executability</a:t>
            </a:r>
            <a:r>
              <a:rPr lang="en-US" dirty="0" smtClean="0"/>
              <a:t> 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93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DSL example (1): BPMN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10472"/>
          </a:xfrm>
        </p:spPr>
        <p:txBody>
          <a:bodyPr/>
          <a:lstStyle/>
          <a:p>
            <a:r>
              <a:rPr lang="en-US" dirty="0" smtClean="0"/>
              <a:t>Graphical, external, imperative, horizontal DSL for specifying business processes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67" y="2865569"/>
            <a:ext cx="7227798" cy="27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DSL example (2): </a:t>
            </a:r>
            <a:r>
              <a:rPr lang="en-US" dirty="0" err="1" smtClean="0"/>
              <a:t>WebML</a:t>
            </a:r>
            <a:r>
              <a:rPr lang="en-US" dirty="0" smtClean="0"/>
              <a:t> hypertext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40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Declarative, graphical, horizontal DSL for modeling Web navigation </a:t>
            </a:r>
            <a:r>
              <a:rPr lang="en-US" dirty="0" err="1" smtClean="0"/>
              <a:t>Uis</a:t>
            </a:r>
            <a:r>
              <a:rPr lang="en-US" dirty="0" smtClean="0"/>
              <a:t>. Supporting tool </a:t>
            </a:r>
            <a:r>
              <a:rPr lang="en-US" dirty="0" err="1" smtClean="0"/>
              <a:t>WebRatio</a:t>
            </a:r>
            <a:r>
              <a:rPr lang="en-US" dirty="0" smtClean="0"/>
              <a:t> applies a full code generation approach for executing the models.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See also: </a:t>
            </a:r>
            <a:r>
              <a:rPr lang="en-US" sz="1800" dirty="0" err="1" smtClean="0"/>
              <a:t>www.webml.org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92" y="2708311"/>
            <a:ext cx="6662942" cy="313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DSL example (3): VHDL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491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Textual, external, declarative, vertical DSL for specifying the </a:t>
            </a:r>
            <a:r>
              <a:rPr lang="en-US" dirty="0" err="1" smtClean="0"/>
              <a:t>behaviour</a:t>
            </a:r>
            <a:r>
              <a:rPr lang="en-US" dirty="0" smtClean="0"/>
              <a:t> of electronic components.</a:t>
            </a:r>
          </a:p>
          <a:p>
            <a:r>
              <a:rPr lang="en-US" dirty="0" smtClean="0"/>
              <a:t>Example: definition of a Multiplexer in VHDL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Multiplexer </a:t>
            </a:r>
            <a:r>
              <a:rPr lang="en-US" dirty="0"/>
              <a:t>(</a:t>
            </a:r>
            <a:r>
              <a:rPr lang="en-US" dirty="0" smtClean="0"/>
              <a:t>MUX): electronic </a:t>
            </a:r>
            <a:r>
              <a:rPr lang="en-US" dirty="0"/>
              <a:t>component that selects one of several analog or digital input signals and forwards </a:t>
            </a:r>
            <a:r>
              <a:rPr lang="en-US" dirty="0" smtClean="0"/>
              <a:t>the selected </a:t>
            </a:r>
            <a:r>
              <a:rPr lang="en-US" dirty="0"/>
              <a:t>input into a </a:t>
            </a:r>
            <a:r>
              <a:rPr lang="en-US" dirty="0" smtClean="0"/>
              <a:t>single output </a:t>
            </a:r>
            <a:r>
              <a:rPr lang="en-US" dirty="0"/>
              <a:t>line. </a:t>
            </a: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/>
              <a:t>more at: http://</a:t>
            </a:r>
            <a:r>
              <a:rPr lang="en-US" dirty="0" err="1"/>
              <a:t>en.wikipedia.org</a:t>
            </a:r>
            <a:r>
              <a:rPr lang="en-US" dirty="0"/>
              <a:t>/wiki/Multiplexer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24904"/>
            <a:ext cx="8204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DSL Example (3). </a:t>
            </a:r>
            <a:r>
              <a:rPr lang="en-US" dirty="0" err="1" smtClean="0"/>
              <a:t>Cont.d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Alternative representation of the multiplexer, according to different notations (which could be seen as DSLs themselves): </a:t>
            </a:r>
          </a:p>
          <a:p>
            <a:r>
              <a:rPr lang="en-US" dirty="0" smtClean="0"/>
              <a:t>Electronic block diagram, truth table, output </a:t>
            </a:r>
            <a:r>
              <a:rPr lang="en-US" dirty="0" err="1" smtClean="0"/>
              <a:t>boolean</a:t>
            </a:r>
            <a:r>
              <a:rPr lang="en-US" dirty="0" smtClean="0"/>
              <a:t> expression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61" y="3622091"/>
            <a:ext cx="5126679" cy="27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12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OCL – OBJECT CONSTRAINT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71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OCL Topics</a:t>
            </a:r>
          </a:p>
        </p:txBody>
      </p:sp>
      <p:sp>
        <p:nvSpPr>
          <p:cNvPr id="13316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  <a:p>
            <a:pPr eaLnBrk="1" hangingPunct="1"/>
            <a:r>
              <a:rPr lang="en-US" dirty="0" smtClean="0"/>
              <a:t>OCL Core Language</a:t>
            </a:r>
          </a:p>
          <a:p>
            <a:pPr eaLnBrk="1" hangingPunct="1"/>
            <a:r>
              <a:rPr lang="en-US" dirty="0" smtClean="0"/>
              <a:t>OCL Standard Library</a:t>
            </a:r>
          </a:p>
          <a:p>
            <a:pPr eaLnBrk="1" hangingPunct="1"/>
            <a:r>
              <a:rPr lang="en-US" dirty="0" smtClean="0"/>
              <a:t>Tool Support</a:t>
            </a:r>
          </a:p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de-DE" dirty="0" smtClean="0"/>
              <a:t>Motivation</a:t>
            </a:r>
            <a:endParaRPr lang="en-GB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dirty="0" smtClean="0"/>
              <a:t>Graphical modeling languages are generally not able to describe all facets of a problem description</a:t>
            </a:r>
          </a:p>
          <a:p>
            <a:pPr lvl="1" eaLnBrk="1" hangingPunct="1"/>
            <a:r>
              <a:rPr lang="en-US" i="1" dirty="0" smtClean="0"/>
              <a:t>MOF, UML, ER, …</a:t>
            </a:r>
          </a:p>
          <a:p>
            <a:pPr lvl="1" eaLnBrk="1" hangingPunct="1"/>
            <a:endParaRPr lang="en-US" i="1" dirty="0" smtClean="0"/>
          </a:p>
          <a:p>
            <a:pPr eaLnBrk="1" hangingPunct="1"/>
            <a:r>
              <a:rPr lang="en-US" dirty="0" smtClean="0"/>
              <a:t>Special </a:t>
            </a:r>
            <a:r>
              <a:rPr lang="en-US" b="1" dirty="0" smtClean="0"/>
              <a:t>constraints</a:t>
            </a:r>
            <a:r>
              <a:rPr lang="en-US" dirty="0" smtClean="0"/>
              <a:t> are often (if at all) added to the diagrams in </a:t>
            </a:r>
            <a:r>
              <a:rPr lang="en-US" b="1" dirty="0" smtClean="0"/>
              <a:t>natural language</a:t>
            </a:r>
            <a:endParaRPr lang="en-US" dirty="0" smtClean="0"/>
          </a:p>
          <a:p>
            <a:pPr lvl="1" eaLnBrk="1" hangingPunct="1"/>
            <a:r>
              <a:rPr lang="en-US" dirty="0" smtClean="0"/>
              <a:t>Often </a:t>
            </a:r>
            <a:r>
              <a:rPr lang="de-AT" b="1" dirty="0" err="1" smtClean="0"/>
              <a:t>ambiguous</a:t>
            </a:r>
            <a:endParaRPr lang="en-US" b="1" dirty="0" smtClean="0"/>
          </a:p>
          <a:p>
            <a:pPr lvl="1" eaLnBrk="1" hangingPunct="1"/>
            <a:r>
              <a:rPr lang="en-US" dirty="0" smtClean="0"/>
              <a:t>Cannot be validated </a:t>
            </a:r>
            <a:r>
              <a:rPr lang="en-US" b="1" dirty="0" smtClean="0"/>
              <a:t>automatically</a:t>
            </a:r>
          </a:p>
          <a:p>
            <a:pPr lvl="1" eaLnBrk="1" hangingPunct="1"/>
            <a:r>
              <a:rPr lang="en-US" dirty="0" smtClean="0"/>
              <a:t>No </a:t>
            </a:r>
            <a:r>
              <a:rPr lang="en-US" b="1" dirty="0" smtClean="0"/>
              <a:t>automatic</a:t>
            </a:r>
            <a:r>
              <a:rPr lang="en-US" dirty="0" smtClean="0"/>
              <a:t> code generation</a:t>
            </a:r>
          </a:p>
          <a:p>
            <a:endParaRPr lang="en-US" dirty="0" smtClean="0"/>
          </a:p>
          <a:p>
            <a:r>
              <a:rPr lang="en-US" dirty="0" smtClean="0"/>
              <a:t>Constraint definition also crucial in the definition of new modeling languages (DSLs).</a:t>
            </a:r>
          </a:p>
        </p:txBody>
      </p:sp>
    </p:spTree>
    <p:extLst>
      <p:ext uri="{BB962C8B-B14F-4D97-AF65-F5344CB8AC3E}">
        <p14:creationId xmlns:p14="http://schemas.microsoft.com/office/powerpoint/2010/main" val="1819754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DSL vs. GPL</a:t>
            </a:r>
          </a:p>
        </p:txBody>
      </p:sp>
      <p:sp>
        <p:nvSpPr>
          <p:cNvPr id="13316" name="Text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distinction is between </a:t>
            </a:r>
          </a:p>
          <a:p>
            <a:r>
              <a:rPr lang="en-US" dirty="0" smtClean="0"/>
              <a:t>General Purpose languages (GPL or GPML) and</a:t>
            </a:r>
          </a:p>
          <a:p>
            <a:r>
              <a:rPr lang="en-US" dirty="0" smtClean="0"/>
              <a:t>Domain Specific languages (DSL or DSML) </a:t>
            </a:r>
          </a:p>
          <a:p>
            <a:pPr marL="0" indent="0">
              <a:buNone/>
            </a:pPr>
            <a:r>
              <a:rPr lang="en-US" dirty="0" smtClean="0"/>
              <a:t>(already discussed in Chapter 2)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 take UML as an exemplary case of GPL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111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1536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42545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Example 1</a:t>
            </a:r>
          </a:p>
        </p:txBody>
      </p:sp>
      <p:grpSp>
        <p:nvGrpSpPr>
          <p:cNvPr id="2" name="Gruppieren 29"/>
          <p:cNvGrpSpPr>
            <a:grpSpLocks/>
          </p:cNvGrpSpPr>
          <p:nvPr/>
        </p:nvGrpSpPr>
        <p:grpSpPr bwMode="auto">
          <a:xfrm>
            <a:off x="3379788" y="2092325"/>
            <a:ext cx="3448050" cy="1095375"/>
            <a:chOff x="3379788" y="2092325"/>
            <a:chExt cx="3448050" cy="1095296"/>
          </a:xfrm>
        </p:grpSpPr>
        <p:sp>
          <p:nvSpPr>
            <p:cNvPr id="15391" name="Line 15"/>
            <p:cNvSpPr>
              <a:spLocks noChangeShapeType="1"/>
            </p:cNvSpPr>
            <p:nvPr/>
          </p:nvSpPr>
          <p:spPr bwMode="auto">
            <a:xfrm flipV="1">
              <a:off x="3379788" y="2101849"/>
              <a:ext cx="3429000" cy="107624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16"/>
            <p:cNvSpPr>
              <a:spLocks noChangeShapeType="1"/>
            </p:cNvSpPr>
            <p:nvPr/>
          </p:nvSpPr>
          <p:spPr bwMode="auto">
            <a:xfrm>
              <a:off x="3398838" y="2092325"/>
              <a:ext cx="3429000" cy="10952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uppieren 30"/>
          <p:cNvGrpSpPr>
            <a:grpSpLocks/>
          </p:cNvGrpSpPr>
          <p:nvPr/>
        </p:nvGrpSpPr>
        <p:grpSpPr bwMode="auto">
          <a:xfrm>
            <a:off x="5868988" y="2536825"/>
            <a:ext cx="2490787" cy="1403350"/>
            <a:chOff x="5868987" y="2536793"/>
            <a:chExt cx="2490788" cy="1403249"/>
          </a:xfrm>
        </p:grpSpPr>
        <p:sp>
          <p:nvSpPr>
            <p:cNvPr id="15389" name="Line 5"/>
            <p:cNvSpPr>
              <a:spLocks noChangeShapeType="1"/>
            </p:cNvSpPr>
            <p:nvPr/>
          </p:nvSpPr>
          <p:spPr bwMode="auto">
            <a:xfrm flipH="1" flipV="1">
              <a:off x="5868987" y="2536793"/>
              <a:ext cx="1797050" cy="679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390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48550" y="2565366"/>
              <a:ext cx="911225" cy="1374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1376363" y="2103438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 smtClean="0">
                <a:latin typeface="Myriad Roman" pitchFamily="34" charset="0"/>
              </a:rPr>
              <a:t>Employee</a:t>
            </a:r>
            <a:endParaRPr lang="en-US" sz="1800" b="1">
              <a:latin typeface="Myriad Roman" pitchFamily="34" charset="0"/>
            </a:endParaRPr>
          </a:p>
        </p:txBody>
      </p:sp>
      <p:sp>
        <p:nvSpPr>
          <p:cNvPr id="15368" name="Rectangle 19"/>
          <p:cNvSpPr>
            <a:spLocks noChangeArrowheads="1"/>
          </p:cNvSpPr>
          <p:nvPr/>
        </p:nvSpPr>
        <p:spPr bwMode="auto">
          <a:xfrm>
            <a:off x="1376363" y="2381250"/>
            <a:ext cx="1689100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1400" smtClean="0">
                <a:latin typeface="Myriad Roman" pitchFamily="34" charset="0"/>
              </a:rPr>
              <a:t>age: Integer</a:t>
            </a:r>
            <a:endParaRPr lang="en-US" sz="1400"/>
          </a:p>
        </p:txBody>
      </p:sp>
      <p:grpSp>
        <p:nvGrpSpPr>
          <p:cNvPr id="5" name="Gruppieren 31"/>
          <p:cNvGrpSpPr>
            <a:grpSpLocks/>
          </p:cNvGrpSpPr>
          <p:nvPr/>
        </p:nvGrpSpPr>
        <p:grpSpPr bwMode="auto">
          <a:xfrm>
            <a:off x="909638" y="2630488"/>
            <a:ext cx="2527300" cy="1328737"/>
            <a:chOff x="909638" y="2630852"/>
            <a:chExt cx="2527300" cy="1328373"/>
          </a:xfrm>
        </p:grpSpPr>
        <p:sp>
          <p:nvSpPr>
            <p:cNvPr id="15386" name="Text Box 20"/>
            <p:cNvSpPr txBox="1">
              <a:spLocks noChangeArrowheads="1"/>
            </p:cNvSpPr>
            <p:nvPr/>
          </p:nvSpPr>
          <p:spPr bwMode="auto">
            <a:xfrm>
              <a:off x="909638" y="3568593"/>
              <a:ext cx="2527300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smtClean="0">
                  <a:latin typeface="Myriad Roman" pitchFamily="34" charset="0"/>
                </a:rPr>
                <a:t>age &gt; 15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15387" name="AutoShape 22"/>
            <p:cNvSpPr>
              <a:spLocks noChangeArrowheads="1"/>
            </p:cNvSpPr>
            <p:nvPr/>
          </p:nvSpPr>
          <p:spPr bwMode="auto">
            <a:xfrm>
              <a:off x="922338" y="3540020"/>
              <a:ext cx="1414731" cy="419205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88" name="AutoShape 24"/>
            <p:cNvCxnSpPr>
              <a:cxnSpLocks noChangeShapeType="1"/>
              <a:endCxn id="15387" idx="0"/>
            </p:cNvCxnSpPr>
            <p:nvPr/>
          </p:nvCxnSpPr>
          <p:spPr bwMode="auto">
            <a:xfrm rot="5400000">
              <a:off x="1420974" y="2839583"/>
              <a:ext cx="909167" cy="4917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</p:grpSp>
      <p:grpSp>
        <p:nvGrpSpPr>
          <p:cNvPr id="6" name="Gruppieren 28"/>
          <p:cNvGrpSpPr>
            <a:grpSpLocks/>
          </p:cNvGrpSpPr>
          <p:nvPr/>
        </p:nvGrpSpPr>
        <p:grpSpPr bwMode="auto">
          <a:xfrm>
            <a:off x="3065463" y="2289175"/>
            <a:ext cx="3244850" cy="877888"/>
            <a:chOff x="3065463" y="2289160"/>
            <a:chExt cx="3244850" cy="878559"/>
          </a:xfrm>
        </p:grpSpPr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3887788" y="2336782"/>
              <a:ext cx="2203450" cy="83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smtClean="0">
                  <a:solidFill>
                    <a:srgbClr val="A50021"/>
                  </a:solidFill>
                  <a:latin typeface="Myriad Roman" pitchFamily="34" charset="0"/>
                </a:rPr>
                <a:t>Please no underaged </a:t>
              </a:r>
              <a:br>
                <a:rPr lang="en-US" b="1" smtClean="0">
                  <a:solidFill>
                    <a:srgbClr val="A50021"/>
                  </a:solidFill>
                  <a:latin typeface="Myriad Roman" pitchFamily="34" charset="0"/>
                </a:rPr>
              </a:br>
              <a:r>
                <a:rPr lang="en-US" b="1" smtClean="0">
                  <a:solidFill>
                    <a:srgbClr val="A50021"/>
                  </a:solidFill>
                  <a:latin typeface="Myriad Roman" pitchFamily="34" charset="0"/>
                </a:rPr>
                <a:t>employees!</a:t>
              </a:r>
              <a:endParaRPr lang="en-US">
                <a:latin typeface="Myriad Roman" pitchFamily="34" charset="0"/>
              </a:endParaRPr>
            </a:p>
          </p:txBody>
        </p:sp>
        <p:sp>
          <p:nvSpPr>
            <p:cNvPr id="15384" name="AutoShape 23"/>
            <p:cNvSpPr>
              <a:spLocks noChangeArrowheads="1"/>
            </p:cNvSpPr>
            <p:nvPr/>
          </p:nvSpPr>
          <p:spPr bwMode="auto">
            <a:xfrm>
              <a:off x="3795713" y="2289160"/>
              <a:ext cx="2514600" cy="866712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85" name="AutoShape 25"/>
            <p:cNvCxnSpPr>
              <a:cxnSpLocks noChangeShapeType="1"/>
              <a:stCxn id="15368" idx="3"/>
              <a:endCxn id="15384" idx="1"/>
            </p:cNvCxnSpPr>
            <p:nvPr/>
          </p:nvCxnSpPr>
          <p:spPr bwMode="auto">
            <a:xfrm>
              <a:off x="3065463" y="2624100"/>
              <a:ext cx="730250" cy="984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</p:grpSp>
      <p:cxnSp>
        <p:nvCxnSpPr>
          <p:cNvPr id="15371" name="Gerade Verbindung 18"/>
          <p:cNvCxnSpPr>
            <a:cxnSpLocks noChangeShapeType="1"/>
          </p:cNvCxnSpPr>
          <p:nvPr/>
        </p:nvCxnSpPr>
        <p:spPr bwMode="auto">
          <a:xfrm flipV="1">
            <a:off x="0" y="4614863"/>
            <a:ext cx="9144000" cy="1746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7" name="Gruppieren 32"/>
          <p:cNvGrpSpPr>
            <a:grpSpLocks/>
          </p:cNvGrpSpPr>
          <p:nvPr/>
        </p:nvGrpSpPr>
        <p:grpSpPr bwMode="auto">
          <a:xfrm>
            <a:off x="1766888" y="5148263"/>
            <a:ext cx="5781675" cy="511175"/>
            <a:chOff x="1766888" y="5156200"/>
            <a:chExt cx="5781675" cy="511175"/>
          </a:xfrm>
        </p:grpSpPr>
        <p:sp>
          <p:nvSpPr>
            <p:cNvPr id="15377" name="Rectangle 22"/>
            <p:cNvSpPr>
              <a:spLocks noChangeArrowheads="1"/>
            </p:cNvSpPr>
            <p:nvPr/>
          </p:nvSpPr>
          <p:spPr bwMode="auto">
            <a:xfrm>
              <a:off x="5929313" y="5438775"/>
              <a:ext cx="1619250" cy="2063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 smtClean="0"/>
                <a:t>alter = 11</a:t>
              </a:r>
              <a:endParaRPr lang="en-US" sz="1000"/>
            </a:p>
          </p:txBody>
        </p:sp>
        <p:sp>
          <p:nvSpPr>
            <p:cNvPr id="15378" name="Rectangle 13"/>
            <p:cNvSpPr>
              <a:spLocks noChangeArrowheads="1"/>
            </p:cNvSpPr>
            <p:nvPr/>
          </p:nvSpPr>
          <p:spPr bwMode="auto">
            <a:xfrm>
              <a:off x="5929313" y="5167313"/>
              <a:ext cx="1619250" cy="287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u="sng" smtClean="0">
                  <a:latin typeface="Myriad Roman" pitchFamily="34" charset="0"/>
                </a:rPr>
                <a:t>e3:</a:t>
              </a:r>
              <a:r>
                <a:rPr lang="en-US" sz="1400" b="1" u="sng" smtClean="0">
                  <a:latin typeface="Myriad Roman" pitchFamily="34" charset="0"/>
                </a:rPr>
                <a:t>Employee</a:t>
              </a:r>
              <a:endParaRPr lang="en-US" sz="1400" b="1" u="sng">
                <a:latin typeface="Myriad Roman" pitchFamily="34" charset="0"/>
              </a:endParaRPr>
            </a:p>
          </p:txBody>
        </p:sp>
        <p:sp>
          <p:nvSpPr>
            <p:cNvPr id="15379" name="Rectangle 16"/>
            <p:cNvSpPr>
              <a:spLocks noChangeArrowheads="1"/>
            </p:cNvSpPr>
            <p:nvPr/>
          </p:nvSpPr>
          <p:spPr bwMode="auto">
            <a:xfrm>
              <a:off x="1768475" y="5156200"/>
              <a:ext cx="1620838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u="sng" smtClean="0">
                  <a:latin typeface="Myriad Roman" pitchFamily="34" charset="0"/>
                </a:rPr>
                <a:t>e1:</a:t>
              </a:r>
              <a:r>
                <a:rPr lang="en-US" sz="1400" b="1" u="sng" smtClean="0">
                  <a:latin typeface="Myriad Roman" pitchFamily="34" charset="0"/>
                </a:rPr>
                <a:t>Employee</a:t>
              </a:r>
              <a:endParaRPr lang="en-US" sz="1400" b="1" u="sng">
                <a:latin typeface="Myriad Roman" pitchFamily="34" charset="0"/>
              </a:endParaRPr>
            </a:p>
          </p:txBody>
        </p:sp>
        <p:sp>
          <p:nvSpPr>
            <p:cNvPr id="15380" name="Rectangle 21"/>
            <p:cNvSpPr>
              <a:spLocks noChangeArrowheads="1"/>
            </p:cNvSpPr>
            <p:nvPr/>
          </p:nvSpPr>
          <p:spPr bwMode="auto">
            <a:xfrm>
              <a:off x="1766888" y="5440363"/>
              <a:ext cx="1620837" cy="220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 smtClean="0"/>
                <a:t>age = 19</a:t>
              </a:r>
              <a:endParaRPr lang="en-US" sz="1000"/>
            </a:p>
          </p:txBody>
        </p:sp>
        <p:sp>
          <p:nvSpPr>
            <p:cNvPr id="15381" name="Rectangle 16"/>
            <p:cNvSpPr>
              <a:spLocks noChangeArrowheads="1"/>
            </p:cNvSpPr>
            <p:nvPr/>
          </p:nvSpPr>
          <p:spPr bwMode="auto">
            <a:xfrm>
              <a:off x="3879850" y="5162550"/>
              <a:ext cx="1609725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u="sng" smtClean="0">
                  <a:latin typeface="Myriad Roman" pitchFamily="34" charset="0"/>
                </a:rPr>
                <a:t>e2:</a:t>
              </a:r>
              <a:r>
                <a:rPr lang="en-US" sz="1400" b="1" u="sng" smtClean="0">
                  <a:latin typeface="Myriad Roman" pitchFamily="34" charset="0"/>
                </a:rPr>
                <a:t>Employee</a:t>
              </a:r>
              <a:endParaRPr lang="en-US" sz="1400" b="1" u="sng">
                <a:latin typeface="Myriad Roman" pitchFamily="34" charset="0"/>
              </a:endParaRPr>
            </a:p>
          </p:txBody>
        </p:sp>
        <p:sp>
          <p:nvSpPr>
            <p:cNvPr id="15382" name="Rectangle 21"/>
            <p:cNvSpPr>
              <a:spLocks noChangeArrowheads="1"/>
            </p:cNvSpPr>
            <p:nvPr/>
          </p:nvSpPr>
          <p:spPr bwMode="auto">
            <a:xfrm>
              <a:off x="3878263" y="5446713"/>
              <a:ext cx="1609725" cy="220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 smtClean="0"/>
                <a:t>age = 31</a:t>
              </a:r>
              <a:endParaRPr lang="en-US" sz="1000"/>
            </a:p>
          </p:txBody>
        </p:sp>
      </p:grpSp>
      <p:sp>
        <p:nvSpPr>
          <p:cNvPr id="15375" name="Text Box 39"/>
          <p:cNvSpPr txBox="1">
            <a:spLocks noChangeArrowheads="1"/>
          </p:cNvSpPr>
          <p:nvPr/>
        </p:nvSpPr>
        <p:spPr bwMode="auto">
          <a:xfrm>
            <a:off x="4613275" y="53594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US" sz="2000" b="1">
              <a:solidFill>
                <a:srgbClr val="00B050"/>
              </a:solidFill>
              <a:sym typeface="Wingdings" pitchFamily="2" charset="2"/>
            </a:endParaRPr>
          </a:p>
        </p:txBody>
      </p:sp>
      <p:sp>
        <p:nvSpPr>
          <p:cNvPr id="15376" name="Textfeld 58"/>
          <p:cNvSpPr txBox="1">
            <a:spLocks noChangeArrowheads="1"/>
          </p:cNvSpPr>
          <p:nvPr/>
        </p:nvSpPr>
        <p:spPr bwMode="auto">
          <a:xfrm>
            <a:off x="323850" y="5764768"/>
            <a:ext cx="7897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Additional question: How do I get all Employees younger than 30 years old?</a:t>
            </a:r>
            <a:endParaRPr lang="en-US" dirty="0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829425" y="5308600"/>
            <a:ext cx="51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sym typeface="Wingdings" pitchFamily="2" charset="2"/>
              </a:rPr>
              <a:t></a:t>
            </a:r>
            <a:endParaRPr lang="en-US" sz="2400" b="1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2635250" y="5373688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US" sz="2000" b="1">
              <a:solidFill>
                <a:srgbClr val="00B05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09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  <p:bldP spid="15376" grpId="0"/>
      <p:bldP spid="34" grpId="0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de-DE" dirty="0" smtClean="0"/>
              <a:t>Motivation</a:t>
            </a:r>
            <a:endParaRPr lang="en-GB" dirty="0" smtClean="0"/>
          </a:p>
        </p:txBody>
      </p:sp>
      <p:sp>
        <p:nvSpPr>
          <p:cNvPr id="814090" name="Rectangle 10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b="1" dirty="0" smtClean="0"/>
              <a:t>Formal specification languages </a:t>
            </a:r>
            <a:r>
              <a:rPr lang="en-US" dirty="0" smtClean="0"/>
              <a:t>are the solution</a:t>
            </a:r>
          </a:p>
          <a:p>
            <a:pPr lvl="1" eaLnBrk="1" hangingPunct="1">
              <a:defRPr/>
            </a:pPr>
            <a:r>
              <a:rPr lang="en-US" dirty="0" smtClean="0"/>
              <a:t>Mostly based on </a:t>
            </a:r>
            <a:r>
              <a:rPr lang="en-US" b="1" dirty="0" smtClean="0"/>
              <a:t>set theory </a:t>
            </a:r>
            <a:r>
              <a:rPr lang="en-US" dirty="0" smtClean="0"/>
              <a:t>or </a:t>
            </a:r>
            <a:r>
              <a:rPr lang="en-US" b="1" dirty="0" smtClean="0"/>
              <a:t>predicate logic</a:t>
            </a:r>
          </a:p>
          <a:p>
            <a:pPr lvl="1" eaLnBrk="1" hangingPunct="1">
              <a:defRPr/>
            </a:pPr>
            <a:r>
              <a:rPr lang="en-US" dirty="0" smtClean="0"/>
              <a:t>Requires good mathematical understanding</a:t>
            </a:r>
          </a:p>
          <a:p>
            <a:pPr lvl="1" eaLnBrk="1" hangingPunct="1">
              <a:defRPr/>
            </a:pPr>
            <a:r>
              <a:rPr lang="en-US" dirty="0" smtClean="0"/>
              <a:t>Mostly used in the academic area, but hardly used in the industry</a:t>
            </a:r>
          </a:p>
          <a:p>
            <a:pPr lvl="1" eaLnBrk="1" hangingPunct="1">
              <a:defRPr/>
            </a:pPr>
            <a:r>
              <a:rPr lang="en-US" dirty="0" smtClean="0"/>
              <a:t>Hard to learn and hard to apply</a:t>
            </a:r>
          </a:p>
          <a:p>
            <a:pPr lvl="1" eaLnBrk="1" hangingPunct="1">
              <a:defRPr/>
            </a:pPr>
            <a:r>
              <a:rPr lang="en-US" dirty="0" smtClean="0"/>
              <a:t>Problems when to be used in big systems</a:t>
            </a:r>
          </a:p>
          <a:p>
            <a:pPr lvl="1" eaLnBrk="1" hangingPunct="1">
              <a:defRPr/>
            </a:pPr>
            <a:endParaRPr lang="en-US" i="1" dirty="0" smtClean="0"/>
          </a:p>
          <a:p>
            <a:pPr eaLnBrk="1" hangingPunct="1">
              <a:defRPr/>
            </a:pPr>
            <a:r>
              <a:rPr lang="en-US" b="1" i="1" dirty="0" smtClean="0"/>
              <a:t>Object Constraint Language (OCL</a:t>
            </a:r>
            <a:r>
              <a:rPr lang="en-US" b="1" dirty="0" smtClean="0"/>
              <a:t>): </a:t>
            </a:r>
            <a:r>
              <a:rPr lang="en-US" dirty="0" smtClean="0"/>
              <a:t>Combination of modeling language and formal specification language</a:t>
            </a:r>
          </a:p>
          <a:p>
            <a:pPr lvl="1" eaLnBrk="1" hangingPunct="1">
              <a:defRPr/>
            </a:pPr>
            <a:r>
              <a:rPr lang="en-US" dirty="0" smtClean="0"/>
              <a:t>Formal, precise, unique</a:t>
            </a:r>
          </a:p>
          <a:p>
            <a:pPr lvl="1" eaLnBrk="1" hangingPunct="1">
              <a:defRPr/>
            </a:pPr>
            <a:r>
              <a:rPr lang="en-US" dirty="0" smtClean="0"/>
              <a:t>Intuitive syntax is key to </a:t>
            </a:r>
            <a:r>
              <a:rPr lang="en-US" b="1" dirty="0" smtClean="0"/>
              <a:t>large group of users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No programming language (no algorithms, no technological APIs, …)</a:t>
            </a:r>
          </a:p>
          <a:p>
            <a:pPr lvl="1" eaLnBrk="1" hangingPunct="1">
              <a:defRPr/>
            </a:pPr>
            <a:r>
              <a:rPr lang="en-US" dirty="0" smtClean="0"/>
              <a:t>Tool support: </a:t>
            </a:r>
            <a:r>
              <a:rPr lang="en-US" i="1" dirty="0" smtClean="0"/>
              <a:t>parser, constraint checker, </a:t>
            </a:r>
            <a:r>
              <a:rPr lang="en-US" i="1" dirty="0" err="1" smtClean="0"/>
              <a:t>codegeneration</a:t>
            </a:r>
            <a:r>
              <a:rPr lang="en-US" i="1" dirty="0" smtClean="0"/>
              <a:t>,…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3934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OCL usage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Constraints in UML-models</a:t>
            </a:r>
          </a:p>
          <a:p>
            <a:pPr lvl="1"/>
            <a:r>
              <a:rPr lang="en-US" dirty="0" smtClean="0"/>
              <a:t>Invariants for classes, interfaces, stereotypes, …</a:t>
            </a:r>
          </a:p>
          <a:p>
            <a:pPr lvl="1"/>
            <a:r>
              <a:rPr lang="en-US" dirty="0" smtClean="0"/>
              <a:t>Pre- and </a:t>
            </a:r>
            <a:r>
              <a:rPr lang="en-US" dirty="0" err="1" smtClean="0"/>
              <a:t>postconditions</a:t>
            </a:r>
            <a:r>
              <a:rPr lang="en-US" dirty="0" smtClean="0"/>
              <a:t> for operations</a:t>
            </a:r>
          </a:p>
          <a:p>
            <a:pPr lvl="1"/>
            <a:r>
              <a:rPr lang="en-US" dirty="0" smtClean="0"/>
              <a:t>Guards for messages and state transition</a:t>
            </a:r>
          </a:p>
          <a:p>
            <a:pPr lvl="1"/>
            <a:r>
              <a:rPr lang="en-US" dirty="0" smtClean="0"/>
              <a:t>Specification of messages and signals</a:t>
            </a:r>
          </a:p>
          <a:p>
            <a:pPr lvl="1"/>
            <a:r>
              <a:rPr lang="en-US" dirty="0" smtClean="0"/>
              <a:t>Calculation of derived attributes and association ends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Constraints in meta models </a:t>
            </a:r>
          </a:p>
          <a:p>
            <a:pPr lvl="1"/>
            <a:r>
              <a:rPr lang="en-US" dirty="0" smtClean="0"/>
              <a:t>Invariants for Meta model classes</a:t>
            </a:r>
          </a:p>
          <a:p>
            <a:pPr lvl="1"/>
            <a:r>
              <a:rPr lang="en-US" dirty="0" smtClean="0"/>
              <a:t>Rules for the definition of well-</a:t>
            </a:r>
            <a:r>
              <a:rPr lang="en-US" dirty="0" err="1" smtClean="0"/>
              <a:t>formedness</a:t>
            </a:r>
            <a:r>
              <a:rPr lang="en-US" dirty="0" smtClean="0"/>
              <a:t> of meta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Query language for models </a:t>
            </a:r>
          </a:p>
          <a:p>
            <a:pPr lvl="1"/>
            <a:r>
              <a:rPr lang="en-US" dirty="0" smtClean="0"/>
              <a:t>In analogy to SQL for DBMS, </a:t>
            </a:r>
            <a:r>
              <a:rPr lang="en-US" dirty="0" err="1" smtClean="0"/>
              <a:t>XPath</a:t>
            </a:r>
            <a:r>
              <a:rPr lang="en-US" dirty="0" smtClean="0"/>
              <a:t> and </a:t>
            </a:r>
            <a:r>
              <a:rPr lang="en-US" dirty="0" err="1" smtClean="0"/>
              <a:t>XQuery</a:t>
            </a:r>
            <a:r>
              <a:rPr lang="en-US" dirty="0" smtClean="0"/>
              <a:t> for XML</a:t>
            </a:r>
          </a:p>
          <a:p>
            <a:pPr lvl="1"/>
            <a:r>
              <a:rPr lang="en-US" dirty="0" smtClean="0"/>
              <a:t>Used in transformation languages</a:t>
            </a:r>
          </a:p>
        </p:txBody>
      </p:sp>
    </p:spTree>
    <p:extLst>
      <p:ext uri="{BB962C8B-B14F-4D97-AF65-F5344CB8AC3E}">
        <p14:creationId xmlns:p14="http://schemas.microsoft.com/office/powerpoint/2010/main" val="11553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OCL usage</a:t>
            </a:r>
            <a:endParaRPr lang="de-AT" dirty="0" smtClean="0"/>
          </a:p>
        </p:txBody>
      </p:sp>
      <p:sp>
        <p:nvSpPr>
          <p:cNvPr id="2048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OCL field of application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/>
              <a:t>Invariants			</a:t>
            </a:r>
            <a:r>
              <a:rPr lang="en-US" b="1" dirty="0" smtClean="0"/>
              <a:t>context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b="1" dirty="0" smtClean="0"/>
              <a:t>inv:</a:t>
            </a:r>
            <a:r>
              <a:rPr lang="en-US" dirty="0" smtClean="0"/>
              <a:t> </a:t>
            </a:r>
            <a:r>
              <a:rPr lang="en-US" i="1" dirty="0" smtClean="0"/>
              <a:t>I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/>
              <a:t>Pre-/</a:t>
            </a:r>
            <a:r>
              <a:rPr lang="en-US" dirty="0" err="1" smtClean="0"/>
              <a:t>Postconditions</a:t>
            </a:r>
            <a:r>
              <a:rPr lang="en-US" dirty="0" smtClean="0"/>
              <a:t>		</a:t>
            </a:r>
            <a:r>
              <a:rPr lang="en-US" b="1" dirty="0" smtClean="0"/>
              <a:t>context</a:t>
            </a:r>
            <a:r>
              <a:rPr lang="en-US" dirty="0" smtClean="0"/>
              <a:t> </a:t>
            </a:r>
            <a:r>
              <a:rPr lang="en-US" i="1" dirty="0" smtClean="0"/>
              <a:t>C::op() : 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b="1" dirty="0" smtClean="0"/>
              <a:t>pre: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b="1" dirty="0" smtClean="0"/>
              <a:t>post: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/>
              <a:t>Query operations		</a:t>
            </a:r>
            <a:r>
              <a:rPr lang="en-US" b="1" dirty="0" smtClean="0"/>
              <a:t>context</a:t>
            </a:r>
            <a:r>
              <a:rPr lang="en-US" dirty="0" smtClean="0"/>
              <a:t> </a:t>
            </a:r>
            <a:r>
              <a:rPr lang="en-US" i="1" dirty="0" smtClean="0"/>
              <a:t>C::op() : T</a:t>
            </a:r>
            <a:r>
              <a:rPr lang="en-US" dirty="0" smtClean="0"/>
              <a:t> </a:t>
            </a:r>
            <a:r>
              <a:rPr lang="en-US" b="1" dirty="0" smtClean="0"/>
              <a:t>body: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/>
              <a:t>Initial values		</a:t>
            </a:r>
            <a:r>
              <a:rPr lang="en-US" b="1" dirty="0" smtClean="0"/>
              <a:t>context</a:t>
            </a:r>
            <a:r>
              <a:rPr lang="en-US" dirty="0" smtClean="0"/>
              <a:t> </a:t>
            </a:r>
            <a:r>
              <a:rPr lang="en-US" i="1" dirty="0" smtClean="0"/>
              <a:t>C::p</a:t>
            </a:r>
            <a:r>
              <a:rPr lang="en-US" dirty="0" smtClean="0"/>
              <a:t> </a:t>
            </a:r>
            <a:r>
              <a:rPr lang="en-US" i="1" dirty="0" smtClean="0"/>
              <a:t>: T</a:t>
            </a:r>
            <a:r>
              <a:rPr lang="en-US" dirty="0" smtClean="0"/>
              <a:t> </a:t>
            </a:r>
            <a:r>
              <a:rPr lang="en-US" b="1" dirty="0" smtClean="0"/>
              <a:t>init: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/>
              <a:t>Derived attributes		</a:t>
            </a:r>
            <a:r>
              <a:rPr lang="en-US" b="1" dirty="0" smtClean="0"/>
              <a:t>context</a:t>
            </a:r>
            <a:r>
              <a:rPr lang="en-US" dirty="0" smtClean="0"/>
              <a:t> </a:t>
            </a:r>
            <a:r>
              <a:rPr lang="en-US" i="1" dirty="0" smtClean="0"/>
              <a:t>C::p : T</a:t>
            </a:r>
            <a:r>
              <a:rPr lang="en-US" dirty="0" smtClean="0"/>
              <a:t> </a:t>
            </a:r>
            <a:r>
              <a:rPr lang="en-US" b="1" dirty="0" smtClean="0"/>
              <a:t>derive: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/>
              <a:t>Attribute/operation definition	</a:t>
            </a:r>
            <a:r>
              <a:rPr lang="en-US" b="1" dirty="0" smtClean="0"/>
              <a:t>context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b="1" dirty="0" smtClean="0"/>
              <a:t>def:</a:t>
            </a:r>
            <a:r>
              <a:rPr lang="en-US" dirty="0" smtClean="0"/>
              <a:t> </a:t>
            </a:r>
            <a:r>
              <a:rPr lang="en-US" i="1" dirty="0" smtClean="0"/>
              <a:t>p : T = 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Caution: Side effects are not allowed!</a:t>
            </a:r>
          </a:p>
          <a:p>
            <a:pPr marL="742950" lvl="1" indent="-285750" eaLnBrk="1" hangingPunct="1"/>
            <a:r>
              <a:rPr lang="en-US" dirty="0" smtClean="0"/>
              <a:t>Operation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C::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getAtt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: String body: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att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allowed in OCL</a:t>
            </a:r>
          </a:p>
          <a:p>
            <a:pPr marL="742950" lvl="1" indent="-285750" eaLnBrk="1" hangingPunct="1"/>
            <a:r>
              <a:rPr lang="en-US" dirty="0" smtClean="0"/>
              <a:t>Operation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C::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setAtt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: T body: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att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/>
              <a:t>not </a:t>
            </a:r>
            <a:r>
              <a:rPr lang="en-US" dirty="0" smtClean="0"/>
              <a:t>allowed in OCL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8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smtClean="0"/>
              <a:t>OCL usage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b="1" dirty="0" smtClean="0"/>
              <a:t>Field of application </a:t>
            </a:r>
            <a:r>
              <a:rPr lang="en-US" dirty="0" smtClean="0"/>
              <a:t>of OCL in model driven engineering</a:t>
            </a:r>
            <a:endParaRPr lang="en-US" i="1" dirty="0" smtClean="0"/>
          </a:p>
        </p:txBody>
      </p:sp>
      <p:grpSp>
        <p:nvGrpSpPr>
          <p:cNvPr id="21509" name="Gruppieren 20"/>
          <p:cNvGrpSpPr>
            <a:grpSpLocks/>
          </p:cNvGrpSpPr>
          <p:nvPr/>
        </p:nvGrpSpPr>
        <p:grpSpPr bwMode="auto">
          <a:xfrm>
            <a:off x="393700" y="1592263"/>
            <a:ext cx="8410575" cy="4173537"/>
            <a:chOff x="393700" y="2125663"/>
            <a:chExt cx="8410575" cy="4173537"/>
          </a:xfrm>
        </p:grpSpPr>
        <p:sp>
          <p:nvSpPr>
            <p:cNvPr id="21510" name="Freeform 16"/>
            <p:cNvSpPr>
              <a:spLocks/>
            </p:cNvSpPr>
            <p:nvPr/>
          </p:nvSpPr>
          <p:spPr bwMode="auto">
            <a:xfrm>
              <a:off x="430213" y="2125663"/>
              <a:ext cx="7678737" cy="4014787"/>
            </a:xfrm>
            <a:custGeom>
              <a:avLst/>
              <a:gdLst>
                <a:gd name="T0" fmla="*/ 2147483647 w 4837"/>
                <a:gd name="T1" fmla="*/ 2147483647 h 2529"/>
                <a:gd name="T2" fmla="*/ 2147483647 w 4837"/>
                <a:gd name="T3" fmla="*/ 2147483647 h 2529"/>
                <a:gd name="T4" fmla="*/ 2147483647 w 4837"/>
                <a:gd name="T5" fmla="*/ 2147483647 h 2529"/>
                <a:gd name="T6" fmla="*/ 2147483647 w 4837"/>
                <a:gd name="T7" fmla="*/ 2147483647 h 2529"/>
                <a:gd name="T8" fmla="*/ 2147483647 w 4837"/>
                <a:gd name="T9" fmla="*/ 2147483647 h 2529"/>
                <a:gd name="T10" fmla="*/ 2147483647 w 4837"/>
                <a:gd name="T11" fmla="*/ 2147483647 h 2529"/>
                <a:gd name="T12" fmla="*/ 2147483647 w 4837"/>
                <a:gd name="T13" fmla="*/ 2147483647 h 2529"/>
                <a:gd name="T14" fmla="*/ 2147483647 w 4837"/>
                <a:gd name="T15" fmla="*/ 2147483647 h 2529"/>
                <a:gd name="T16" fmla="*/ 2147483647 w 4837"/>
                <a:gd name="T17" fmla="*/ 2147483647 h 2529"/>
                <a:gd name="T18" fmla="*/ 2147483647 w 4837"/>
                <a:gd name="T19" fmla="*/ 2147483647 h 2529"/>
                <a:gd name="T20" fmla="*/ 2147483647 w 4837"/>
                <a:gd name="T21" fmla="*/ 2147483647 h 2529"/>
                <a:gd name="T22" fmla="*/ 2147483647 w 4837"/>
                <a:gd name="T23" fmla="*/ 2147483647 h 2529"/>
                <a:gd name="T24" fmla="*/ 2147483647 w 4837"/>
                <a:gd name="T25" fmla="*/ 2147483647 h 2529"/>
                <a:gd name="T26" fmla="*/ 2147483647 w 4837"/>
                <a:gd name="T27" fmla="*/ 2147483647 h 2529"/>
                <a:gd name="T28" fmla="*/ 2147483647 w 4837"/>
                <a:gd name="T29" fmla="*/ 2147483647 h 2529"/>
                <a:gd name="T30" fmla="*/ 2147483647 w 4837"/>
                <a:gd name="T31" fmla="*/ 2147483647 h 2529"/>
                <a:gd name="T32" fmla="*/ 2147483647 w 4837"/>
                <a:gd name="T33" fmla="*/ 2147483647 h 2529"/>
                <a:gd name="T34" fmla="*/ 2147483647 w 4837"/>
                <a:gd name="T35" fmla="*/ 2147483647 h 2529"/>
                <a:gd name="T36" fmla="*/ 2147483647 w 4837"/>
                <a:gd name="T37" fmla="*/ 2147483647 h 2529"/>
                <a:gd name="T38" fmla="*/ 2147483647 w 4837"/>
                <a:gd name="T39" fmla="*/ 2147483647 h 2529"/>
                <a:gd name="T40" fmla="*/ 2147483647 w 4837"/>
                <a:gd name="T41" fmla="*/ 2147483647 h 2529"/>
                <a:gd name="T42" fmla="*/ 2147483647 w 4837"/>
                <a:gd name="T43" fmla="*/ 2147483647 h 2529"/>
                <a:gd name="T44" fmla="*/ 2147483647 w 4837"/>
                <a:gd name="T45" fmla="*/ 2147483647 h 2529"/>
                <a:gd name="T46" fmla="*/ 2147483647 w 4837"/>
                <a:gd name="T47" fmla="*/ 2147483647 h 2529"/>
                <a:gd name="T48" fmla="*/ 2147483647 w 4837"/>
                <a:gd name="T49" fmla="*/ 2147483647 h 2529"/>
                <a:gd name="T50" fmla="*/ 2147483647 w 4837"/>
                <a:gd name="T51" fmla="*/ 2147483647 h 2529"/>
                <a:gd name="T52" fmla="*/ 2147483647 w 4837"/>
                <a:gd name="T53" fmla="*/ 2147483647 h 2529"/>
                <a:gd name="T54" fmla="*/ 2147483647 w 4837"/>
                <a:gd name="T55" fmla="*/ 2147483647 h 2529"/>
                <a:gd name="T56" fmla="*/ 2147483647 w 4837"/>
                <a:gd name="T57" fmla="*/ 2147483647 h 2529"/>
                <a:gd name="T58" fmla="*/ 2147483647 w 4837"/>
                <a:gd name="T59" fmla="*/ 2147483647 h 2529"/>
                <a:gd name="T60" fmla="*/ 2147483647 w 4837"/>
                <a:gd name="T61" fmla="*/ 2147483647 h 2529"/>
                <a:gd name="T62" fmla="*/ 2147483647 w 4837"/>
                <a:gd name="T63" fmla="*/ 2147483647 h 25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37"/>
                <a:gd name="T97" fmla="*/ 0 h 2529"/>
                <a:gd name="T98" fmla="*/ 4837 w 4837"/>
                <a:gd name="T99" fmla="*/ 2529 h 25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37" h="2529">
                  <a:moveTo>
                    <a:pt x="2599" y="75"/>
                  </a:moveTo>
                  <a:cubicBezTo>
                    <a:pt x="2130" y="134"/>
                    <a:pt x="1586" y="102"/>
                    <a:pt x="1141" y="105"/>
                  </a:cubicBezTo>
                  <a:cubicBezTo>
                    <a:pt x="981" y="121"/>
                    <a:pt x="821" y="144"/>
                    <a:pt x="667" y="195"/>
                  </a:cubicBezTo>
                  <a:cubicBezTo>
                    <a:pt x="641" y="221"/>
                    <a:pt x="604" y="251"/>
                    <a:pt x="571" y="267"/>
                  </a:cubicBezTo>
                  <a:cubicBezTo>
                    <a:pt x="555" y="291"/>
                    <a:pt x="545" y="290"/>
                    <a:pt x="517" y="297"/>
                  </a:cubicBezTo>
                  <a:cubicBezTo>
                    <a:pt x="481" y="321"/>
                    <a:pt x="444" y="349"/>
                    <a:pt x="403" y="363"/>
                  </a:cubicBezTo>
                  <a:cubicBezTo>
                    <a:pt x="383" y="383"/>
                    <a:pt x="366" y="384"/>
                    <a:pt x="343" y="399"/>
                  </a:cubicBezTo>
                  <a:cubicBezTo>
                    <a:pt x="316" y="439"/>
                    <a:pt x="348" y="400"/>
                    <a:pt x="313" y="423"/>
                  </a:cubicBezTo>
                  <a:cubicBezTo>
                    <a:pt x="283" y="443"/>
                    <a:pt x="259" y="471"/>
                    <a:pt x="223" y="483"/>
                  </a:cubicBezTo>
                  <a:cubicBezTo>
                    <a:pt x="208" y="506"/>
                    <a:pt x="195" y="501"/>
                    <a:pt x="175" y="519"/>
                  </a:cubicBezTo>
                  <a:cubicBezTo>
                    <a:pt x="113" y="574"/>
                    <a:pt x="162" y="540"/>
                    <a:pt x="121" y="567"/>
                  </a:cubicBezTo>
                  <a:cubicBezTo>
                    <a:pt x="93" y="609"/>
                    <a:pt x="86" y="677"/>
                    <a:pt x="43" y="705"/>
                  </a:cubicBezTo>
                  <a:cubicBezTo>
                    <a:pt x="36" y="734"/>
                    <a:pt x="20" y="775"/>
                    <a:pt x="7" y="801"/>
                  </a:cubicBezTo>
                  <a:cubicBezTo>
                    <a:pt x="20" y="958"/>
                    <a:pt x="23" y="1111"/>
                    <a:pt x="25" y="1269"/>
                  </a:cubicBezTo>
                  <a:cubicBezTo>
                    <a:pt x="33" y="1755"/>
                    <a:pt x="0" y="1584"/>
                    <a:pt x="37" y="1767"/>
                  </a:cubicBezTo>
                  <a:cubicBezTo>
                    <a:pt x="41" y="1857"/>
                    <a:pt x="9" y="1956"/>
                    <a:pt x="49" y="2037"/>
                  </a:cubicBezTo>
                  <a:cubicBezTo>
                    <a:pt x="65" y="2069"/>
                    <a:pt x="80" y="2100"/>
                    <a:pt x="91" y="2133"/>
                  </a:cubicBezTo>
                  <a:cubicBezTo>
                    <a:pt x="104" y="2171"/>
                    <a:pt x="125" y="2161"/>
                    <a:pt x="145" y="2181"/>
                  </a:cubicBezTo>
                  <a:cubicBezTo>
                    <a:pt x="152" y="2188"/>
                    <a:pt x="155" y="2199"/>
                    <a:pt x="163" y="2205"/>
                  </a:cubicBezTo>
                  <a:cubicBezTo>
                    <a:pt x="179" y="2216"/>
                    <a:pt x="217" y="2223"/>
                    <a:pt x="217" y="2223"/>
                  </a:cubicBezTo>
                  <a:cubicBezTo>
                    <a:pt x="223" y="2229"/>
                    <a:pt x="228" y="2237"/>
                    <a:pt x="235" y="2241"/>
                  </a:cubicBezTo>
                  <a:cubicBezTo>
                    <a:pt x="246" y="2247"/>
                    <a:pt x="271" y="2253"/>
                    <a:pt x="271" y="2253"/>
                  </a:cubicBezTo>
                  <a:cubicBezTo>
                    <a:pt x="297" y="2279"/>
                    <a:pt x="332" y="2286"/>
                    <a:pt x="367" y="2295"/>
                  </a:cubicBezTo>
                  <a:cubicBezTo>
                    <a:pt x="396" y="2314"/>
                    <a:pt x="423" y="2319"/>
                    <a:pt x="457" y="2325"/>
                  </a:cubicBezTo>
                  <a:cubicBezTo>
                    <a:pt x="532" y="2375"/>
                    <a:pt x="658" y="2408"/>
                    <a:pt x="745" y="2415"/>
                  </a:cubicBezTo>
                  <a:cubicBezTo>
                    <a:pt x="1086" y="2529"/>
                    <a:pt x="1574" y="2411"/>
                    <a:pt x="1969" y="2397"/>
                  </a:cubicBezTo>
                  <a:cubicBezTo>
                    <a:pt x="1982" y="2393"/>
                    <a:pt x="1992" y="2382"/>
                    <a:pt x="2005" y="2379"/>
                  </a:cubicBezTo>
                  <a:cubicBezTo>
                    <a:pt x="2042" y="2370"/>
                    <a:pt x="2081" y="2369"/>
                    <a:pt x="2119" y="2361"/>
                  </a:cubicBezTo>
                  <a:cubicBezTo>
                    <a:pt x="2145" y="2356"/>
                    <a:pt x="2197" y="2343"/>
                    <a:pt x="2197" y="2343"/>
                  </a:cubicBezTo>
                  <a:cubicBezTo>
                    <a:pt x="2229" y="2322"/>
                    <a:pt x="2267" y="2311"/>
                    <a:pt x="2299" y="2289"/>
                  </a:cubicBezTo>
                  <a:cubicBezTo>
                    <a:pt x="2303" y="2283"/>
                    <a:pt x="2306" y="2276"/>
                    <a:pt x="2311" y="2271"/>
                  </a:cubicBezTo>
                  <a:cubicBezTo>
                    <a:pt x="2322" y="2262"/>
                    <a:pt x="2347" y="2247"/>
                    <a:pt x="2347" y="2247"/>
                  </a:cubicBezTo>
                  <a:cubicBezTo>
                    <a:pt x="2362" y="2225"/>
                    <a:pt x="2382" y="2212"/>
                    <a:pt x="2401" y="2193"/>
                  </a:cubicBezTo>
                  <a:cubicBezTo>
                    <a:pt x="2409" y="2169"/>
                    <a:pt x="2419" y="2157"/>
                    <a:pt x="2437" y="2139"/>
                  </a:cubicBezTo>
                  <a:cubicBezTo>
                    <a:pt x="2444" y="2106"/>
                    <a:pt x="2451" y="2092"/>
                    <a:pt x="2479" y="2073"/>
                  </a:cubicBezTo>
                  <a:cubicBezTo>
                    <a:pt x="2495" y="2049"/>
                    <a:pt x="2533" y="2008"/>
                    <a:pt x="2545" y="1983"/>
                  </a:cubicBezTo>
                  <a:cubicBezTo>
                    <a:pt x="2558" y="1957"/>
                    <a:pt x="2563" y="1921"/>
                    <a:pt x="2569" y="1893"/>
                  </a:cubicBezTo>
                  <a:cubicBezTo>
                    <a:pt x="2574" y="1839"/>
                    <a:pt x="2577" y="1777"/>
                    <a:pt x="2617" y="1737"/>
                  </a:cubicBezTo>
                  <a:cubicBezTo>
                    <a:pt x="2621" y="1725"/>
                    <a:pt x="2625" y="1713"/>
                    <a:pt x="2629" y="1701"/>
                  </a:cubicBezTo>
                  <a:cubicBezTo>
                    <a:pt x="2631" y="1695"/>
                    <a:pt x="2635" y="1683"/>
                    <a:pt x="2635" y="1683"/>
                  </a:cubicBezTo>
                  <a:cubicBezTo>
                    <a:pt x="2641" y="1609"/>
                    <a:pt x="2651" y="1499"/>
                    <a:pt x="2707" y="1443"/>
                  </a:cubicBezTo>
                  <a:cubicBezTo>
                    <a:pt x="2721" y="1402"/>
                    <a:pt x="2772" y="1336"/>
                    <a:pt x="2809" y="1311"/>
                  </a:cubicBezTo>
                  <a:cubicBezTo>
                    <a:pt x="2821" y="1293"/>
                    <a:pt x="2833" y="1275"/>
                    <a:pt x="2845" y="1257"/>
                  </a:cubicBezTo>
                  <a:cubicBezTo>
                    <a:pt x="2853" y="1245"/>
                    <a:pt x="2876" y="1241"/>
                    <a:pt x="2887" y="1239"/>
                  </a:cubicBezTo>
                  <a:cubicBezTo>
                    <a:pt x="2929" y="1231"/>
                    <a:pt x="2971" y="1226"/>
                    <a:pt x="3013" y="1221"/>
                  </a:cubicBezTo>
                  <a:cubicBezTo>
                    <a:pt x="3119" y="1186"/>
                    <a:pt x="3154" y="1195"/>
                    <a:pt x="3295" y="1191"/>
                  </a:cubicBezTo>
                  <a:cubicBezTo>
                    <a:pt x="3513" y="1155"/>
                    <a:pt x="3737" y="1209"/>
                    <a:pt x="3955" y="1173"/>
                  </a:cubicBezTo>
                  <a:cubicBezTo>
                    <a:pt x="3992" y="1158"/>
                    <a:pt x="4023" y="1154"/>
                    <a:pt x="4063" y="1149"/>
                  </a:cubicBezTo>
                  <a:cubicBezTo>
                    <a:pt x="4124" y="1129"/>
                    <a:pt x="4186" y="1122"/>
                    <a:pt x="4249" y="1113"/>
                  </a:cubicBezTo>
                  <a:cubicBezTo>
                    <a:pt x="4274" y="1109"/>
                    <a:pt x="4296" y="1099"/>
                    <a:pt x="4321" y="1095"/>
                  </a:cubicBezTo>
                  <a:cubicBezTo>
                    <a:pt x="4382" y="1085"/>
                    <a:pt x="4445" y="1083"/>
                    <a:pt x="4507" y="1077"/>
                  </a:cubicBezTo>
                  <a:cubicBezTo>
                    <a:pt x="4550" y="1063"/>
                    <a:pt x="4582" y="1047"/>
                    <a:pt x="4627" y="1041"/>
                  </a:cubicBezTo>
                  <a:cubicBezTo>
                    <a:pt x="4660" y="1019"/>
                    <a:pt x="4702" y="1017"/>
                    <a:pt x="4741" y="1011"/>
                  </a:cubicBezTo>
                  <a:cubicBezTo>
                    <a:pt x="4780" y="953"/>
                    <a:pt x="4823" y="927"/>
                    <a:pt x="4837" y="855"/>
                  </a:cubicBezTo>
                  <a:cubicBezTo>
                    <a:pt x="4831" y="757"/>
                    <a:pt x="4826" y="659"/>
                    <a:pt x="4819" y="561"/>
                  </a:cubicBezTo>
                  <a:cubicBezTo>
                    <a:pt x="4816" y="527"/>
                    <a:pt x="4807" y="492"/>
                    <a:pt x="4801" y="459"/>
                  </a:cubicBezTo>
                  <a:cubicBezTo>
                    <a:pt x="4786" y="366"/>
                    <a:pt x="4762" y="237"/>
                    <a:pt x="4687" y="171"/>
                  </a:cubicBezTo>
                  <a:cubicBezTo>
                    <a:pt x="4622" y="114"/>
                    <a:pt x="4675" y="164"/>
                    <a:pt x="4633" y="141"/>
                  </a:cubicBezTo>
                  <a:cubicBezTo>
                    <a:pt x="4582" y="113"/>
                    <a:pt x="4549" y="94"/>
                    <a:pt x="4489" y="87"/>
                  </a:cubicBezTo>
                  <a:cubicBezTo>
                    <a:pt x="4463" y="78"/>
                    <a:pt x="4436" y="78"/>
                    <a:pt x="4411" y="69"/>
                  </a:cubicBezTo>
                  <a:cubicBezTo>
                    <a:pt x="4403" y="66"/>
                    <a:pt x="4396" y="59"/>
                    <a:pt x="4387" y="57"/>
                  </a:cubicBezTo>
                  <a:cubicBezTo>
                    <a:pt x="4367" y="51"/>
                    <a:pt x="4327" y="45"/>
                    <a:pt x="4327" y="45"/>
                  </a:cubicBezTo>
                  <a:cubicBezTo>
                    <a:pt x="4007" y="47"/>
                    <a:pt x="3687" y="49"/>
                    <a:pt x="3367" y="51"/>
                  </a:cubicBezTo>
                  <a:cubicBezTo>
                    <a:pt x="3083" y="53"/>
                    <a:pt x="2791" y="0"/>
                    <a:pt x="2515" y="69"/>
                  </a:cubicBezTo>
                  <a:cubicBezTo>
                    <a:pt x="2492" y="84"/>
                    <a:pt x="2502" y="76"/>
                    <a:pt x="2485" y="93"/>
                  </a:cubicBezTo>
                </a:path>
              </a:pathLst>
            </a:custGeom>
            <a:solidFill>
              <a:srgbClr val="CCECFF"/>
            </a:solidFill>
            <a:ln w="9525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9"/>
            <p:cNvSpPr>
              <a:spLocks/>
            </p:cNvSpPr>
            <p:nvPr/>
          </p:nvSpPr>
          <p:spPr bwMode="auto">
            <a:xfrm>
              <a:off x="606425" y="3787775"/>
              <a:ext cx="3835400" cy="1714500"/>
            </a:xfrm>
            <a:custGeom>
              <a:avLst/>
              <a:gdLst>
                <a:gd name="T0" fmla="*/ 2147483647 w 2530"/>
                <a:gd name="T1" fmla="*/ 2147483647 h 1980"/>
                <a:gd name="T2" fmla="*/ 2147483647 w 2530"/>
                <a:gd name="T3" fmla="*/ 2147483647 h 1980"/>
                <a:gd name="T4" fmla="*/ 2147483647 w 2530"/>
                <a:gd name="T5" fmla="*/ 2147483647 h 1980"/>
                <a:gd name="T6" fmla="*/ 2147483647 w 2530"/>
                <a:gd name="T7" fmla="*/ 2147483647 h 1980"/>
                <a:gd name="T8" fmla="*/ 2147483647 w 2530"/>
                <a:gd name="T9" fmla="*/ 2147483647 h 1980"/>
                <a:gd name="T10" fmla="*/ 2147483647 w 2530"/>
                <a:gd name="T11" fmla="*/ 0 h 1980"/>
                <a:gd name="T12" fmla="*/ 2147483647 w 2530"/>
                <a:gd name="T13" fmla="*/ 2147483647 h 1980"/>
                <a:gd name="T14" fmla="*/ 2147483647 w 2530"/>
                <a:gd name="T15" fmla="*/ 2147483647 h 1980"/>
                <a:gd name="T16" fmla="*/ 2147483647 w 2530"/>
                <a:gd name="T17" fmla="*/ 2147483647 h 1980"/>
                <a:gd name="T18" fmla="*/ 2147483647 w 2530"/>
                <a:gd name="T19" fmla="*/ 2147483647 h 1980"/>
                <a:gd name="T20" fmla="*/ 2147483647 w 2530"/>
                <a:gd name="T21" fmla="*/ 2147483647 h 1980"/>
                <a:gd name="T22" fmla="*/ 2147483647 w 2530"/>
                <a:gd name="T23" fmla="*/ 2147483647 h 1980"/>
                <a:gd name="T24" fmla="*/ 2147483647 w 2530"/>
                <a:gd name="T25" fmla="*/ 2147483647 h 1980"/>
                <a:gd name="T26" fmla="*/ 2147483647 w 2530"/>
                <a:gd name="T27" fmla="*/ 2147483647 h 1980"/>
                <a:gd name="T28" fmla="*/ 2147483647 w 2530"/>
                <a:gd name="T29" fmla="*/ 2147483647 h 1980"/>
                <a:gd name="T30" fmla="*/ 2147483647 w 2530"/>
                <a:gd name="T31" fmla="*/ 2147483647 h 1980"/>
                <a:gd name="T32" fmla="*/ 2147483647 w 2530"/>
                <a:gd name="T33" fmla="*/ 2147483647 h 1980"/>
                <a:gd name="T34" fmla="*/ 2147483647 w 2530"/>
                <a:gd name="T35" fmla="*/ 2147483647 h 1980"/>
                <a:gd name="T36" fmla="*/ 2147483647 w 2530"/>
                <a:gd name="T37" fmla="*/ 2147483647 h 1980"/>
                <a:gd name="T38" fmla="*/ 2147483647 w 2530"/>
                <a:gd name="T39" fmla="*/ 2147483647 h 1980"/>
                <a:gd name="T40" fmla="*/ 2147483647 w 2530"/>
                <a:gd name="T41" fmla="*/ 2147483647 h 1980"/>
                <a:gd name="T42" fmla="*/ 2147483647 w 2530"/>
                <a:gd name="T43" fmla="*/ 2147483647 h 1980"/>
                <a:gd name="T44" fmla="*/ 2147483647 w 2530"/>
                <a:gd name="T45" fmla="*/ 2147483647 h 1980"/>
                <a:gd name="T46" fmla="*/ 2147483647 w 2530"/>
                <a:gd name="T47" fmla="*/ 2147483647 h 1980"/>
                <a:gd name="T48" fmla="*/ 2147483647 w 2530"/>
                <a:gd name="T49" fmla="*/ 2147483647 h 1980"/>
                <a:gd name="T50" fmla="*/ 2147483647 w 2530"/>
                <a:gd name="T51" fmla="*/ 2147483647 h 1980"/>
                <a:gd name="T52" fmla="*/ 2147483647 w 2530"/>
                <a:gd name="T53" fmla="*/ 2147483647 h 1980"/>
                <a:gd name="T54" fmla="*/ 2147483647 w 2530"/>
                <a:gd name="T55" fmla="*/ 2147483647 h 1980"/>
                <a:gd name="T56" fmla="*/ 2147483647 w 2530"/>
                <a:gd name="T57" fmla="*/ 2147483647 h 1980"/>
                <a:gd name="T58" fmla="*/ 2147483647 w 2530"/>
                <a:gd name="T59" fmla="*/ 2147483647 h 1980"/>
                <a:gd name="T60" fmla="*/ 2147483647 w 2530"/>
                <a:gd name="T61" fmla="*/ 2147483647 h 1980"/>
                <a:gd name="T62" fmla="*/ 2147483647 w 2530"/>
                <a:gd name="T63" fmla="*/ 2147483647 h 1980"/>
                <a:gd name="T64" fmla="*/ 2147483647 w 2530"/>
                <a:gd name="T65" fmla="*/ 2147483647 h 1980"/>
                <a:gd name="T66" fmla="*/ 2147483647 w 2530"/>
                <a:gd name="T67" fmla="*/ 2147483647 h 1980"/>
                <a:gd name="T68" fmla="*/ 2147483647 w 2530"/>
                <a:gd name="T69" fmla="*/ 2147483647 h 1980"/>
                <a:gd name="T70" fmla="*/ 2147483647 w 2530"/>
                <a:gd name="T71" fmla="*/ 2147483647 h 1980"/>
                <a:gd name="T72" fmla="*/ 2147483647 w 2530"/>
                <a:gd name="T73" fmla="*/ 2147483647 h 1980"/>
                <a:gd name="T74" fmla="*/ 2147483647 w 2530"/>
                <a:gd name="T75" fmla="*/ 2147483647 h 1980"/>
                <a:gd name="T76" fmla="*/ 2147483647 w 2530"/>
                <a:gd name="T77" fmla="*/ 2147483647 h 1980"/>
                <a:gd name="T78" fmla="*/ 2147483647 w 2530"/>
                <a:gd name="T79" fmla="*/ 2147483647 h 1980"/>
                <a:gd name="T80" fmla="*/ 2147483647 w 2530"/>
                <a:gd name="T81" fmla="*/ 2147483647 h 19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0"/>
                <a:gd name="T124" fmla="*/ 0 h 1980"/>
                <a:gd name="T125" fmla="*/ 2530 w 2530"/>
                <a:gd name="T126" fmla="*/ 1980 h 19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0" h="1980">
                  <a:moveTo>
                    <a:pt x="1840" y="282"/>
                  </a:moveTo>
                  <a:cubicBezTo>
                    <a:pt x="1694" y="184"/>
                    <a:pt x="1547" y="167"/>
                    <a:pt x="1372" y="126"/>
                  </a:cubicBezTo>
                  <a:cubicBezTo>
                    <a:pt x="1249" y="97"/>
                    <a:pt x="1125" y="79"/>
                    <a:pt x="1000" y="60"/>
                  </a:cubicBezTo>
                  <a:cubicBezTo>
                    <a:pt x="918" y="47"/>
                    <a:pt x="836" y="35"/>
                    <a:pt x="754" y="24"/>
                  </a:cubicBezTo>
                  <a:cubicBezTo>
                    <a:pt x="707" y="18"/>
                    <a:pt x="693" y="15"/>
                    <a:pt x="640" y="6"/>
                  </a:cubicBezTo>
                  <a:cubicBezTo>
                    <a:pt x="628" y="4"/>
                    <a:pt x="604" y="0"/>
                    <a:pt x="604" y="0"/>
                  </a:cubicBezTo>
                  <a:cubicBezTo>
                    <a:pt x="550" y="2"/>
                    <a:pt x="496" y="1"/>
                    <a:pt x="442" y="6"/>
                  </a:cubicBezTo>
                  <a:cubicBezTo>
                    <a:pt x="433" y="7"/>
                    <a:pt x="426" y="15"/>
                    <a:pt x="418" y="18"/>
                  </a:cubicBezTo>
                  <a:cubicBezTo>
                    <a:pt x="354" y="39"/>
                    <a:pt x="286" y="62"/>
                    <a:pt x="220" y="78"/>
                  </a:cubicBezTo>
                  <a:cubicBezTo>
                    <a:pt x="175" y="108"/>
                    <a:pt x="132" y="121"/>
                    <a:pt x="100" y="168"/>
                  </a:cubicBezTo>
                  <a:cubicBezTo>
                    <a:pt x="96" y="213"/>
                    <a:pt x="95" y="268"/>
                    <a:pt x="82" y="312"/>
                  </a:cubicBezTo>
                  <a:cubicBezTo>
                    <a:pt x="75" y="334"/>
                    <a:pt x="61" y="357"/>
                    <a:pt x="52" y="378"/>
                  </a:cubicBezTo>
                  <a:cubicBezTo>
                    <a:pt x="39" y="409"/>
                    <a:pt x="36" y="448"/>
                    <a:pt x="28" y="480"/>
                  </a:cubicBezTo>
                  <a:cubicBezTo>
                    <a:pt x="19" y="695"/>
                    <a:pt x="21" y="564"/>
                    <a:pt x="28" y="834"/>
                  </a:cubicBezTo>
                  <a:cubicBezTo>
                    <a:pt x="29" y="863"/>
                    <a:pt x="0" y="1112"/>
                    <a:pt x="64" y="1176"/>
                  </a:cubicBezTo>
                  <a:cubicBezTo>
                    <a:pt x="82" y="1218"/>
                    <a:pt x="81" y="1270"/>
                    <a:pt x="106" y="1308"/>
                  </a:cubicBezTo>
                  <a:cubicBezTo>
                    <a:pt x="165" y="1399"/>
                    <a:pt x="269" y="1485"/>
                    <a:pt x="370" y="1524"/>
                  </a:cubicBezTo>
                  <a:cubicBezTo>
                    <a:pt x="446" y="1553"/>
                    <a:pt x="525" y="1577"/>
                    <a:pt x="598" y="1614"/>
                  </a:cubicBezTo>
                  <a:cubicBezTo>
                    <a:pt x="688" y="1659"/>
                    <a:pt x="779" y="1716"/>
                    <a:pt x="874" y="1752"/>
                  </a:cubicBezTo>
                  <a:cubicBezTo>
                    <a:pt x="963" y="1785"/>
                    <a:pt x="1055" y="1816"/>
                    <a:pt x="1144" y="1848"/>
                  </a:cubicBezTo>
                  <a:cubicBezTo>
                    <a:pt x="1206" y="1870"/>
                    <a:pt x="1274" y="1874"/>
                    <a:pt x="1336" y="1896"/>
                  </a:cubicBezTo>
                  <a:cubicBezTo>
                    <a:pt x="1393" y="1916"/>
                    <a:pt x="1450" y="1939"/>
                    <a:pt x="1510" y="1950"/>
                  </a:cubicBezTo>
                  <a:cubicBezTo>
                    <a:pt x="1576" y="1962"/>
                    <a:pt x="1642" y="1968"/>
                    <a:pt x="1708" y="1980"/>
                  </a:cubicBezTo>
                  <a:cubicBezTo>
                    <a:pt x="1902" y="1972"/>
                    <a:pt x="2071" y="1975"/>
                    <a:pt x="2254" y="1944"/>
                  </a:cubicBezTo>
                  <a:cubicBezTo>
                    <a:pt x="2266" y="1938"/>
                    <a:pt x="2285" y="1930"/>
                    <a:pt x="2296" y="1920"/>
                  </a:cubicBezTo>
                  <a:cubicBezTo>
                    <a:pt x="2309" y="1909"/>
                    <a:pt x="2332" y="1884"/>
                    <a:pt x="2332" y="1884"/>
                  </a:cubicBezTo>
                  <a:cubicBezTo>
                    <a:pt x="2344" y="1837"/>
                    <a:pt x="2357" y="1779"/>
                    <a:pt x="2386" y="1740"/>
                  </a:cubicBezTo>
                  <a:cubicBezTo>
                    <a:pt x="2394" y="1707"/>
                    <a:pt x="2409" y="1677"/>
                    <a:pt x="2416" y="1644"/>
                  </a:cubicBezTo>
                  <a:cubicBezTo>
                    <a:pt x="2423" y="1611"/>
                    <a:pt x="2421" y="1573"/>
                    <a:pt x="2434" y="1542"/>
                  </a:cubicBezTo>
                  <a:cubicBezTo>
                    <a:pt x="2446" y="1514"/>
                    <a:pt x="2462" y="1489"/>
                    <a:pt x="2470" y="1458"/>
                  </a:cubicBezTo>
                  <a:cubicBezTo>
                    <a:pt x="2475" y="1400"/>
                    <a:pt x="2476" y="1381"/>
                    <a:pt x="2500" y="1332"/>
                  </a:cubicBezTo>
                  <a:cubicBezTo>
                    <a:pt x="2507" y="1291"/>
                    <a:pt x="2520" y="1252"/>
                    <a:pt x="2530" y="1212"/>
                  </a:cubicBezTo>
                  <a:cubicBezTo>
                    <a:pt x="2524" y="1087"/>
                    <a:pt x="2512" y="937"/>
                    <a:pt x="2440" y="828"/>
                  </a:cubicBezTo>
                  <a:cubicBezTo>
                    <a:pt x="2421" y="752"/>
                    <a:pt x="2388" y="676"/>
                    <a:pt x="2344" y="612"/>
                  </a:cubicBezTo>
                  <a:cubicBezTo>
                    <a:pt x="2303" y="553"/>
                    <a:pt x="2332" y="576"/>
                    <a:pt x="2296" y="552"/>
                  </a:cubicBezTo>
                  <a:cubicBezTo>
                    <a:pt x="2289" y="541"/>
                    <a:pt x="2287" y="525"/>
                    <a:pt x="2278" y="516"/>
                  </a:cubicBezTo>
                  <a:cubicBezTo>
                    <a:pt x="2248" y="486"/>
                    <a:pt x="2191" y="474"/>
                    <a:pt x="2152" y="462"/>
                  </a:cubicBezTo>
                  <a:cubicBezTo>
                    <a:pt x="2115" y="451"/>
                    <a:pt x="2081" y="432"/>
                    <a:pt x="2044" y="420"/>
                  </a:cubicBezTo>
                  <a:cubicBezTo>
                    <a:pt x="2035" y="407"/>
                    <a:pt x="1969" y="343"/>
                    <a:pt x="1966" y="342"/>
                  </a:cubicBezTo>
                  <a:cubicBezTo>
                    <a:pt x="1942" y="336"/>
                    <a:pt x="1940" y="337"/>
                    <a:pt x="1918" y="324"/>
                  </a:cubicBezTo>
                  <a:cubicBezTo>
                    <a:pt x="1896" y="311"/>
                    <a:pt x="1869" y="282"/>
                    <a:pt x="1840" y="28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auto">
            <a:xfrm>
              <a:off x="2079625" y="2797175"/>
              <a:ext cx="4743450" cy="1136650"/>
            </a:xfrm>
            <a:custGeom>
              <a:avLst/>
              <a:gdLst>
                <a:gd name="T0" fmla="*/ 2147483647 w 3150"/>
                <a:gd name="T1" fmla="*/ 2147483647 h 1520"/>
                <a:gd name="T2" fmla="*/ 2147483647 w 3150"/>
                <a:gd name="T3" fmla="*/ 2147483647 h 1520"/>
                <a:gd name="T4" fmla="*/ 2147483647 w 3150"/>
                <a:gd name="T5" fmla="*/ 2147483647 h 1520"/>
                <a:gd name="T6" fmla="*/ 2147483647 w 3150"/>
                <a:gd name="T7" fmla="*/ 2147483647 h 1520"/>
                <a:gd name="T8" fmla="*/ 2147483647 w 3150"/>
                <a:gd name="T9" fmla="*/ 2147483647 h 1520"/>
                <a:gd name="T10" fmla="*/ 2147483647 w 3150"/>
                <a:gd name="T11" fmla="*/ 2147483647 h 1520"/>
                <a:gd name="T12" fmla="*/ 2147483647 w 3150"/>
                <a:gd name="T13" fmla="*/ 2147483647 h 1520"/>
                <a:gd name="T14" fmla="*/ 2147483647 w 3150"/>
                <a:gd name="T15" fmla="*/ 2147483647 h 1520"/>
                <a:gd name="T16" fmla="*/ 0 w 3150"/>
                <a:gd name="T17" fmla="*/ 2147483647 h 1520"/>
                <a:gd name="T18" fmla="*/ 2147483647 w 3150"/>
                <a:gd name="T19" fmla="*/ 2147483647 h 1520"/>
                <a:gd name="T20" fmla="*/ 2147483647 w 3150"/>
                <a:gd name="T21" fmla="*/ 2147483647 h 1520"/>
                <a:gd name="T22" fmla="*/ 2147483647 w 3150"/>
                <a:gd name="T23" fmla="*/ 2147483647 h 1520"/>
                <a:gd name="T24" fmla="*/ 2147483647 w 3150"/>
                <a:gd name="T25" fmla="*/ 2147483647 h 1520"/>
                <a:gd name="T26" fmla="*/ 2147483647 w 3150"/>
                <a:gd name="T27" fmla="*/ 2147483647 h 1520"/>
                <a:gd name="T28" fmla="*/ 2147483647 w 3150"/>
                <a:gd name="T29" fmla="*/ 2147483647 h 1520"/>
                <a:gd name="T30" fmla="*/ 2147483647 w 3150"/>
                <a:gd name="T31" fmla="*/ 2147483647 h 1520"/>
                <a:gd name="T32" fmla="*/ 2147483647 w 3150"/>
                <a:gd name="T33" fmla="*/ 2147483647 h 1520"/>
                <a:gd name="T34" fmla="*/ 2147483647 w 3150"/>
                <a:gd name="T35" fmla="*/ 2147483647 h 1520"/>
                <a:gd name="T36" fmla="*/ 2147483647 w 3150"/>
                <a:gd name="T37" fmla="*/ 2147483647 h 1520"/>
                <a:gd name="T38" fmla="*/ 2147483647 w 3150"/>
                <a:gd name="T39" fmla="*/ 2147483647 h 1520"/>
                <a:gd name="T40" fmla="*/ 2147483647 w 3150"/>
                <a:gd name="T41" fmla="*/ 2147483647 h 1520"/>
                <a:gd name="T42" fmla="*/ 2147483647 w 3150"/>
                <a:gd name="T43" fmla="*/ 2147483647 h 1520"/>
                <a:gd name="T44" fmla="*/ 2147483647 w 3150"/>
                <a:gd name="T45" fmla="*/ 2147483647 h 1520"/>
                <a:gd name="T46" fmla="*/ 2147483647 w 3150"/>
                <a:gd name="T47" fmla="*/ 2147483647 h 1520"/>
                <a:gd name="T48" fmla="*/ 2147483647 w 3150"/>
                <a:gd name="T49" fmla="*/ 2147483647 h 1520"/>
                <a:gd name="T50" fmla="*/ 2147483647 w 3150"/>
                <a:gd name="T51" fmla="*/ 2147483647 h 1520"/>
                <a:gd name="T52" fmla="*/ 2147483647 w 3150"/>
                <a:gd name="T53" fmla="*/ 2147483647 h 1520"/>
                <a:gd name="T54" fmla="*/ 2147483647 w 3150"/>
                <a:gd name="T55" fmla="*/ 2147483647 h 1520"/>
                <a:gd name="T56" fmla="*/ 2147483647 w 3150"/>
                <a:gd name="T57" fmla="*/ 2147483647 h 1520"/>
                <a:gd name="T58" fmla="*/ 2147483647 w 3150"/>
                <a:gd name="T59" fmla="*/ 2147483647 h 1520"/>
                <a:gd name="T60" fmla="*/ 2147483647 w 3150"/>
                <a:gd name="T61" fmla="*/ 2147483647 h 1520"/>
                <a:gd name="T62" fmla="*/ 2147483647 w 3150"/>
                <a:gd name="T63" fmla="*/ 2147483647 h 1520"/>
                <a:gd name="T64" fmla="*/ 2147483647 w 3150"/>
                <a:gd name="T65" fmla="*/ 2147483647 h 15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50"/>
                <a:gd name="T100" fmla="*/ 0 h 1520"/>
                <a:gd name="T101" fmla="*/ 3150 w 3150"/>
                <a:gd name="T102" fmla="*/ 1520 h 15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50" h="1520">
                  <a:moveTo>
                    <a:pt x="1062" y="36"/>
                  </a:moveTo>
                  <a:cubicBezTo>
                    <a:pt x="881" y="0"/>
                    <a:pt x="560" y="33"/>
                    <a:pt x="438" y="36"/>
                  </a:cubicBezTo>
                  <a:cubicBezTo>
                    <a:pt x="401" y="43"/>
                    <a:pt x="371" y="64"/>
                    <a:pt x="336" y="78"/>
                  </a:cubicBezTo>
                  <a:cubicBezTo>
                    <a:pt x="315" y="99"/>
                    <a:pt x="289" y="115"/>
                    <a:pt x="270" y="138"/>
                  </a:cubicBezTo>
                  <a:cubicBezTo>
                    <a:pt x="249" y="163"/>
                    <a:pt x="231" y="186"/>
                    <a:pt x="204" y="204"/>
                  </a:cubicBezTo>
                  <a:cubicBezTo>
                    <a:pt x="180" y="239"/>
                    <a:pt x="139" y="258"/>
                    <a:pt x="114" y="294"/>
                  </a:cubicBezTo>
                  <a:cubicBezTo>
                    <a:pt x="92" y="325"/>
                    <a:pt x="86" y="356"/>
                    <a:pt x="54" y="378"/>
                  </a:cubicBezTo>
                  <a:cubicBezTo>
                    <a:pt x="40" y="419"/>
                    <a:pt x="31" y="465"/>
                    <a:pt x="18" y="504"/>
                  </a:cubicBezTo>
                  <a:cubicBezTo>
                    <a:pt x="11" y="526"/>
                    <a:pt x="0" y="570"/>
                    <a:pt x="0" y="570"/>
                  </a:cubicBezTo>
                  <a:cubicBezTo>
                    <a:pt x="3" y="617"/>
                    <a:pt x="3" y="660"/>
                    <a:pt x="24" y="702"/>
                  </a:cubicBezTo>
                  <a:cubicBezTo>
                    <a:pt x="55" y="764"/>
                    <a:pt x="180" y="806"/>
                    <a:pt x="240" y="828"/>
                  </a:cubicBezTo>
                  <a:cubicBezTo>
                    <a:pt x="273" y="841"/>
                    <a:pt x="296" y="862"/>
                    <a:pt x="330" y="870"/>
                  </a:cubicBezTo>
                  <a:cubicBezTo>
                    <a:pt x="367" y="892"/>
                    <a:pt x="408" y="905"/>
                    <a:pt x="444" y="930"/>
                  </a:cubicBezTo>
                  <a:cubicBezTo>
                    <a:pt x="494" y="964"/>
                    <a:pt x="537" y="1006"/>
                    <a:pt x="588" y="1038"/>
                  </a:cubicBezTo>
                  <a:cubicBezTo>
                    <a:pt x="621" y="1059"/>
                    <a:pt x="647" y="1062"/>
                    <a:pt x="684" y="1080"/>
                  </a:cubicBezTo>
                  <a:cubicBezTo>
                    <a:pt x="720" y="1098"/>
                    <a:pt x="755" y="1119"/>
                    <a:pt x="792" y="1134"/>
                  </a:cubicBezTo>
                  <a:cubicBezTo>
                    <a:pt x="880" y="1222"/>
                    <a:pt x="998" y="1255"/>
                    <a:pt x="1110" y="1302"/>
                  </a:cubicBezTo>
                  <a:cubicBezTo>
                    <a:pt x="1310" y="1387"/>
                    <a:pt x="1497" y="1469"/>
                    <a:pt x="1716" y="1482"/>
                  </a:cubicBezTo>
                  <a:cubicBezTo>
                    <a:pt x="1933" y="1520"/>
                    <a:pt x="1807" y="1508"/>
                    <a:pt x="2094" y="1494"/>
                  </a:cubicBezTo>
                  <a:cubicBezTo>
                    <a:pt x="2149" y="1480"/>
                    <a:pt x="2201" y="1450"/>
                    <a:pt x="2256" y="1434"/>
                  </a:cubicBezTo>
                  <a:cubicBezTo>
                    <a:pt x="2396" y="1394"/>
                    <a:pt x="2544" y="1380"/>
                    <a:pt x="2688" y="1362"/>
                  </a:cubicBezTo>
                  <a:cubicBezTo>
                    <a:pt x="2904" y="1300"/>
                    <a:pt x="3044" y="1227"/>
                    <a:pt x="3126" y="1008"/>
                  </a:cubicBezTo>
                  <a:cubicBezTo>
                    <a:pt x="3131" y="948"/>
                    <a:pt x="3145" y="901"/>
                    <a:pt x="3150" y="840"/>
                  </a:cubicBezTo>
                  <a:cubicBezTo>
                    <a:pt x="3130" y="792"/>
                    <a:pt x="3124" y="745"/>
                    <a:pt x="3108" y="696"/>
                  </a:cubicBezTo>
                  <a:cubicBezTo>
                    <a:pt x="3096" y="592"/>
                    <a:pt x="3071" y="484"/>
                    <a:pt x="3024" y="390"/>
                  </a:cubicBezTo>
                  <a:cubicBezTo>
                    <a:pt x="3017" y="347"/>
                    <a:pt x="2999" y="287"/>
                    <a:pt x="2970" y="252"/>
                  </a:cubicBezTo>
                  <a:cubicBezTo>
                    <a:pt x="2938" y="213"/>
                    <a:pt x="2897" y="209"/>
                    <a:pt x="2856" y="186"/>
                  </a:cubicBezTo>
                  <a:cubicBezTo>
                    <a:pt x="2720" y="111"/>
                    <a:pt x="2564" y="90"/>
                    <a:pt x="2412" y="72"/>
                  </a:cubicBezTo>
                  <a:cubicBezTo>
                    <a:pt x="2366" y="66"/>
                    <a:pt x="2320" y="67"/>
                    <a:pt x="2274" y="60"/>
                  </a:cubicBezTo>
                  <a:cubicBezTo>
                    <a:pt x="2222" y="53"/>
                    <a:pt x="2165" y="37"/>
                    <a:pt x="2112" y="36"/>
                  </a:cubicBezTo>
                  <a:cubicBezTo>
                    <a:pt x="1922" y="32"/>
                    <a:pt x="1732" y="32"/>
                    <a:pt x="1542" y="30"/>
                  </a:cubicBezTo>
                  <a:cubicBezTo>
                    <a:pt x="1406" y="15"/>
                    <a:pt x="1287" y="21"/>
                    <a:pt x="1146" y="24"/>
                  </a:cubicBezTo>
                  <a:cubicBezTo>
                    <a:pt x="1113" y="32"/>
                    <a:pt x="1098" y="36"/>
                    <a:pt x="1062" y="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10"/>
            <p:cNvSpPr>
              <a:spLocks/>
            </p:cNvSpPr>
            <p:nvPr/>
          </p:nvSpPr>
          <p:spPr bwMode="auto">
            <a:xfrm>
              <a:off x="4800600" y="4124325"/>
              <a:ext cx="3679825" cy="2174875"/>
            </a:xfrm>
            <a:custGeom>
              <a:avLst/>
              <a:gdLst>
                <a:gd name="T0" fmla="*/ 2147483647 w 3052"/>
                <a:gd name="T1" fmla="*/ 2147483647 h 1428"/>
                <a:gd name="T2" fmla="*/ 2147483647 w 3052"/>
                <a:gd name="T3" fmla="*/ 2147483647 h 1428"/>
                <a:gd name="T4" fmla="*/ 2147483647 w 3052"/>
                <a:gd name="T5" fmla="*/ 2147483647 h 1428"/>
                <a:gd name="T6" fmla="*/ 2147483647 w 3052"/>
                <a:gd name="T7" fmla="*/ 2147483647 h 1428"/>
                <a:gd name="T8" fmla="*/ 2147483647 w 3052"/>
                <a:gd name="T9" fmla="*/ 2147483647 h 1428"/>
                <a:gd name="T10" fmla="*/ 2147483647 w 3052"/>
                <a:gd name="T11" fmla="*/ 2147483647 h 1428"/>
                <a:gd name="T12" fmla="*/ 2147483647 w 3052"/>
                <a:gd name="T13" fmla="*/ 2147483647 h 1428"/>
                <a:gd name="T14" fmla="*/ 2147483647 w 3052"/>
                <a:gd name="T15" fmla="*/ 2147483647 h 1428"/>
                <a:gd name="T16" fmla="*/ 2147483647 w 3052"/>
                <a:gd name="T17" fmla="*/ 2147483647 h 1428"/>
                <a:gd name="T18" fmla="*/ 0 w 3052"/>
                <a:gd name="T19" fmla="*/ 2147483647 h 1428"/>
                <a:gd name="T20" fmla="*/ 2147483647 w 3052"/>
                <a:gd name="T21" fmla="*/ 2147483647 h 1428"/>
                <a:gd name="T22" fmla="*/ 2147483647 w 3052"/>
                <a:gd name="T23" fmla="*/ 2147483647 h 1428"/>
                <a:gd name="T24" fmla="*/ 2147483647 w 3052"/>
                <a:gd name="T25" fmla="*/ 2147483647 h 1428"/>
                <a:gd name="T26" fmla="*/ 2147483647 w 3052"/>
                <a:gd name="T27" fmla="*/ 2147483647 h 1428"/>
                <a:gd name="T28" fmla="*/ 2147483647 w 3052"/>
                <a:gd name="T29" fmla="*/ 2147483647 h 1428"/>
                <a:gd name="T30" fmla="*/ 2147483647 w 3052"/>
                <a:gd name="T31" fmla="*/ 2147483647 h 1428"/>
                <a:gd name="T32" fmla="*/ 2147483647 w 3052"/>
                <a:gd name="T33" fmla="*/ 2147483647 h 1428"/>
                <a:gd name="T34" fmla="*/ 2147483647 w 3052"/>
                <a:gd name="T35" fmla="*/ 2147483647 h 1428"/>
                <a:gd name="T36" fmla="*/ 2147483647 w 3052"/>
                <a:gd name="T37" fmla="*/ 2147483647 h 1428"/>
                <a:gd name="T38" fmla="*/ 2147483647 w 3052"/>
                <a:gd name="T39" fmla="*/ 2147483647 h 1428"/>
                <a:gd name="T40" fmla="*/ 2147483647 w 3052"/>
                <a:gd name="T41" fmla="*/ 2147483647 h 1428"/>
                <a:gd name="T42" fmla="*/ 2147483647 w 3052"/>
                <a:gd name="T43" fmla="*/ 2147483647 h 1428"/>
                <a:gd name="T44" fmla="*/ 2147483647 w 3052"/>
                <a:gd name="T45" fmla="*/ 2147483647 h 1428"/>
                <a:gd name="T46" fmla="*/ 2147483647 w 3052"/>
                <a:gd name="T47" fmla="*/ 2147483647 h 1428"/>
                <a:gd name="T48" fmla="*/ 2147483647 w 3052"/>
                <a:gd name="T49" fmla="*/ 2147483647 h 1428"/>
                <a:gd name="T50" fmla="*/ 2147483647 w 3052"/>
                <a:gd name="T51" fmla="*/ 2147483647 h 1428"/>
                <a:gd name="T52" fmla="*/ 2147483647 w 3052"/>
                <a:gd name="T53" fmla="*/ 2147483647 h 1428"/>
                <a:gd name="T54" fmla="*/ 2147483647 w 3052"/>
                <a:gd name="T55" fmla="*/ 2147483647 h 1428"/>
                <a:gd name="T56" fmla="*/ 2147483647 w 3052"/>
                <a:gd name="T57" fmla="*/ 2147483647 h 1428"/>
                <a:gd name="T58" fmla="*/ 2147483647 w 3052"/>
                <a:gd name="T59" fmla="*/ 2147483647 h 1428"/>
                <a:gd name="T60" fmla="*/ 2147483647 w 3052"/>
                <a:gd name="T61" fmla="*/ 2147483647 h 1428"/>
                <a:gd name="T62" fmla="*/ 2147483647 w 3052"/>
                <a:gd name="T63" fmla="*/ 2147483647 h 1428"/>
                <a:gd name="T64" fmla="*/ 2147483647 w 3052"/>
                <a:gd name="T65" fmla="*/ 2147483647 h 1428"/>
                <a:gd name="T66" fmla="*/ 2147483647 w 3052"/>
                <a:gd name="T67" fmla="*/ 0 h 1428"/>
                <a:gd name="T68" fmla="*/ 2147483647 w 3052"/>
                <a:gd name="T69" fmla="*/ 2147483647 h 14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2"/>
                <a:gd name="T106" fmla="*/ 0 h 1428"/>
                <a:gd name="T107" fmla="*/ 3052 w 3052"/>
                <a:gd name="T108" fmla="*/ 1428 h 14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2" h="1428">
                  <a:moveTo>
                    <a:pt x="2118" y="6"/>
                  </a:moveTo>
                  <a:cubicBezTo>
                    <a:pt x="1835" y="19"/>
                    <a:pt x="1559" y="32"/>
                    <a:pt x="1278" y="54"/>
                  </a:cubicBezTo>
                  <a:cubicBezTo>
                    <a:pt x="1092" y="116"/>
                    <a:pt x="877" y="89"/>
                    <a:pt x="684" y="96"/>
                  </a:cubicBezTo>
                  <a:cubicBezTo>
                    <a:pt x="561" y="117"/>
                    <a:pt x="636" y="107"/>
                    <a:pt x="456" y="114"/>
                  </a:cubicBezTo>
                  <a:cubicBezTo>
                    <a:pt x="399" y="120"/>
                    <a:pt x="345" y="128"/>
                    <a:pt x="288" y="132"/>
                  </a:cubicBezTo>
                  <a:cubicBezTo>
                    <a:pt x="265" y="138"/>
                    <a:pt x="250" y="149"/>
                    <a:pt x="228" y="156"/>
                  </a:cubicBezTo>
                  <a:cubicBezTo>
                    <a:pt x="192" y="192"/>
                    <a:pt x="161" y="227"/>
                    <a:pt x="120" y="258"/>
                  </a:cubicBezTo>
                  <a:cubicBezTo>
                    <a:pt x="99" y="300"/>
                    <a:pt x="75" y="331"/>
                    <a:pt x="66" y="378"/>
                  </a:cubicBezTo>
                  <a:cubicBezTo>
                    <a:pt x="72" y="535"/>
                    <a:pt x="82" y="668"/>
                    <a:pt x="72" y="828"/>
                  </a:cubicBezTo>
                  <a:cubicBezTo>
                    <a:pt x="69" y="878"/>
                    <a:pt x="15" y="967"/>
                    <a:pt x="0" y="1026"/>
                  </a:cubicBezTo>
                  <a:cubicBezTo>
                    <a:pt x="2" y="1052"/>
                    <a:pt x="1" y="1078"/>
                    <a:pt x="6" y="1104"/>
                  </a:cubicBezTo>
                  <a:cubicBezTo>
                    <a:pt x="10" y="1126"/>
                    <a:pt x="34" y="1144"/>
                    <a:pt x="48" y="1158"/>
                  </a:cubicBezTo>
                  <a:cubicBezTo>
                    <a:pt x="57" y="1167"/>
                    <a:pt x="62" y="1179"/>
                    <a:pt x="72" y="1188"/>
                  </a:cubicBezTo>
                  <a:cubicBezTo>
                    <a:pt x="145" y="1253"/>
                    <a:pt x="280" y="1302"/>
                    <a:pt x="372" y="1320"/>
                  </a:cubicBezTo>
                  <a:cubicBezTo>
                    <a:pt x="461" y="1365"/>
                    <a:pt x="550" y="1374"/>
                    <a:pt x="648" y="1386"/>
                  </a:cubicBezTo>
                  <a:cubicBezTo>
                    <a:pt x="742" y="1397"/>
                    <a:pt x="827" y="1413"/>
                    <a:pt x="918" y="1428"/>
                  </a:cubicBezTo>
                  <a:cubicBezTo>
                    <a:pt x="1082" y="1422"/>
                    <a:pt x="1246" y="1419"/>
                    <a:pt x="1410" y="1410"/>
                  </a:cubicBezTo>
                  <a:cubicBezTo>
                    <a:pt x="1472" y="1407"/>
                    <a:pt x="1536" y="1378"/>
                    <a:pt x="1596" y="1362"/>
                  </a:cubicBezTo>
                  <a:cubicBezTo>
                    <a:pt x="1651" y="1347"/>
                    <a:pt x="1707" y="1342"/>
                    <a:pt x="1764" y="1338"/>
                  </a:cubicBezTo>
                  <a:cubicBezTo>
                    <a:pt x="1859" y="1306"/>
                    <a:pt x="1953" y="1289"/>
                    <a:pt x="2052" y="1278"/>
                  </a:cubicBezTo>
                  <a:cubicBezTo>
                    <a:pt x="2087" y="1269"/>
                    <a:pt x="2119" y="1252"/>
                    <a:pt x="2154" y="1242"/>
                  </a:cubicBezTo>
                  <a:cubicBezTo>
                    <a:pt x="2215" y="1224"/>
                    <a:pt x="2293" y="1227"/>
                    <a:pt x="2352" y="1224"/>
                  </a:cubicBezTo>
                  <a:cubicBezTo>
                    <a:pt x="2439" y="1215"/>
                    <a:pt x="2523" y="1234"/>
                    <a:pt x="2610" y="1242"/>
                  </a:cubicBezTo>
                  <a:cubicBezTo>
                    <a:pt x="2667" y="1265"/>
                    <a:pt x="2725" y="1252"/>
                    <a:pt x="2784" y="1242"/>
                  </a:cubicBezTo>
                  <a:cubicBezTo>
                    <a:pt x="2845" y="1212"/>
                    <a:pt x="2898" y="1184"/>
                    <a:pt x="2940" y="1128"/>
                  </a:cubicBezTo>
                  <a:cubicBezTo>
                    <a:pt x="2966" y="1049"/>
                    <a:pt x="2993" y="969"/>
                    <a:pt x="3030" y="894"/>
                  </a:cubicBezTo>
                  <a:cubicBezTo>
                    <a:pt x="3052" y="765"/>
                    <a:pt x="3045" y="632"/>
                    <a:pt x="3024" y="504"/>
                  </a:cubicBezTo>
                  <a:cubicBezTo>
                    <a:pt x="3023" y="499"/>
                    <a:pt x="3016" y="453"/>
                    <a:pt x="3012" y="444"/>
                  </a:cubicBezTo>
                  <a:cubicBezTo>
                    <a:pt x="2969" y="358"/>
                    <a:pt x="3023" y="512"/>
                    <a:pt x="2976" y="372"/>
                  </a:cubicBezTo>
                  <a:cubicBezTo>
                    <a:pt x="2955" y="309"/>
                    <a:pt x="2934" y="260"/>
                    <a:pt x="2892" y="210"/>
                  </a:cubicBezTo>
                  <a:cubicBezTo>
                    <a:pt x="2869" y="183"/>
                    <a:pt x="2856" y="144"/>
                    <a:pt x="2832" y="120"/>
                  </a:cubicBezTo>
                  <a:cubicBezTo>
                    <a:pt x="2803" y="91"/>
                    <a:pt x="2743" y="85"/>
                    <a:pt x="2706" y="78"/>
                  </a:cubicBezTo>
                  <a:cubicBezTo>
                    <a:pt x="2597" y="57"/>
                    <a:pt x="2501" y="41"/>
                    <a:pt x="2388" y="36"/>
                  </a:cubicBezTo>
                  <a:cubicBezTo>
                    <a:pt x="2317" y="28"/>
                    <a:pt x="2248" y="12"/>
                    <a:pt x="2178" y="0"/>
                  </a:cubicBezTo>
                  <a:cubicBezTo>
                    <a:pt x="2102" y="6"/>
                    <a:pt x="2082" y="6"/>
                    <a:pt x="2118" y="6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Text Box 5"/>
            <p:cNvSpPr txBox="1">
              <a:spLocks noChangeArrowheads="1"/>
            </p:cNvSpPr>
            <p:nvPr/>
          </p:nvSpPr>
          <p:spPr bwMode="auto">
            <a:xfrm>
              <a:off x="393700" y="4086225"/>
              <a:ext cx="38766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Formal definition of software systems (models)</a:t>
              </a:r>
              <a:endParaRPr lang="en-US" dirty="0"/>
            </a:p>
          </p:txBody>
        </p:sp>
        <p:sp>
          <p:nvSpPr>
            <p:cNvPr id="21515" name="Text Box 4"/>
            <p:cNvSpPr txBox="1">
              <a:spLocks noChangeArrowheads="1"/>
            </p:cNvSpPr>
            <p:nvPr/>
          </p:nvSpPr>
          <p:spPr bwMode="auto">
            <a:xfrm>
              <a:off x="2724150" y="2952750"/>
              <a:ext cx="39909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Language definition (meta models) – well-</a:t>
              </a:r>
              <a:r>
                <a:rPr lang="en-US" dirty="0" err="1" smtClean="0"/>
                <a:t>formedness</a:t>
              </a:r>
              <a:r>
                <a:rPr lang="en-US" dirty="0" smtClean="0"/>
                <a:t> of meta models</a:t>
              </a:r>
              <a:endParaRPr lang="en-US" dirty="0"/>
            </a:p>
          </p:txBody>
        </p:sp>
        <p:sp>
          <p:nvSpPr>
            <p:cNvPr id="21516" name="Text Box 6"/>
            <p:cNvSpPr txBox="1">
              <a:spLocks noChangeArrowheads="1"/>
            </p:cNvSpPr>
            <p:nvPr/>
          </p:nvSpPr>
          <p:spPr bwMode="auto">
            <a:xfrm>
              <a:off x="5391150" y="4521200"/>
              <a:ext cx="3413125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 smtClean="0"/>
                <a:t>Query language</a:t>
              </a:r>
              <a:endParaRPr lang="en-US" b="1" dirty="0" smtClean="0"/>
            </a:p>
            <a:p>
              <a:pPr>
                <a:spcBef>
                  <a:spcPct val="50000"/>
                </a:spcBef>
              </a:pPr>
              <a:r>
                <a:rPr lang="en-US" dirty="0" smtClean="0"/>
                <a:t>Model transformations</a:t>
              </a:r>
              <a:br>
                <a:rPr lang="en-US" dirty="0" smtClean="0"/>
              </a:br>
              <a:r>
                <a:rPr lang="en-US" dirty="0" smtClean="0"/>
                <a:t>Code generation</a:t>
              </a:r>
              <a:endParaRPr lang="en-US" dirty="0"/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3019425" y="2381250"/>
              <a:ext cx="2844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 smtClean="0"/>
                <a:t>Constraint language</a:t>
              </a:r>
              <a:endParaRPr lang="en-US" b="1" i="1" dirty="0"/>
            </a:p>
          </p:txBody>
        </p:sp>
        <p:sp>
          <p:nvSpPr>
            <p:cNvPr id="21518" name="Text Box 17"/>
            <p:cNvSpPr txBox="1">
              <a:spLocks noChangeArrowheads="1"/>
            </p:cNvSpPr>
            <p:nvPr/>
          </p:nvSpPr>
          <p:spPr bwMode="auto">
            <a:xfrm>
              <a:off x="4135648" y="3509274"/>
              <a:ext cx="180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 smtClean="0"/>
                <a:t>Invariants</a:t>
              </a:r>
              <a:endParaRPr lang="en-US" sz="1400" i="1" dirty="0"/>
            </a:p>
          </p:txBody>
        </p:sp>
        <p:sp>
          <p:nvSpPr>
            <p:cNvPr id="21519" name="Text Box 18"/>
            <p:cNvSpPr txBox="1">
              <a:spLocks noChangeArrowheads="1"/>
            </p:cNvSpPr>
            <p:nvPr/>
          </p:nvSpPr>
          <p:spPr bwMode="auto">
            <a:xfrm>
              <a:off x="1765300" y="4648200"/>
              <a:ext cx="180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 smtClean="0"/>
                <a:t>Invariants</a:t>
              </a:r>
              <a:endParaRPr lang="en-US" sz="1400" i="1" dirty="0"/>
            </a:p>
          </p:txBody>
        </p:sp>
        <p:sp>
          <p:nvSpPr>
            <p:cNvPr id="21520" name="Text Box 19"/>
            <p:cNvSpPr txBox="1">
              <a:spLocks noChangeArrowheads="1"/>
            </p:cNvSpPr>
            <p:nvPr/>
          </p:nvSpPr>
          <p:spPr bwMode="auto">
            <a:xfrm>
              <a:off x="1739900" y="4927600"/>
              <a:ext cx="27559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 smtClean="0"/>
                <a:t>Pre-/Post-conditions</a:t>
              </a:r>
              <a:endParaRPr lang="en-US" sz="1400" i="1" dirty="0"/>
            </a:p>
          </p:txBody>
        </p:sp>
        <p:sp>
          <p:nvSpPr>
            <p:cNvPr id="21521" name="Text Box 20"/>
            <p:cNvSpPr txBox="1">
              <a:spLocks noChangeArrowheads="1"/>
            </p:cNvSpPr>
            <p:nvPr/>
          </p:nvSpPr>
          <p:spPr bwMode="auto">
            <a:xfrm>
              <a:off x="6107244" y="5556614"/>
              <a:ext cx="11820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 smtClean="0"/>
                <a:t>Queries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51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37"/>
          <p:cNvSpPr>
            <a:spLocks/>
          </p:cNvSpPr>
          <p:nvPr/>
        </p:nvSpPr>
        <p:spPr bwMode="auto">
          <a:xfrm>
            <a:off x="3175000" y="996950"/>
            <a:ext cx="4645025" cy="5208588"/>
          </a:xfrm>
          <a:custGeom>
            <a:avLst/>
            <a:gdLst>
              <a:gd name="T0" fmla="*/ 2147483647 w 2926"/>
              <a:gd name="T1" fmla="*/ 2147483647 h 3281"/>
              <a:gd name="T2" fmla="*/ 2147483647 w 2926"/>
              <a:gd name="T3" fmla="*/ 2147483647 h 3281"/>
              <a:gd name="T4" fmla="*/ 2147483647 w 2926"/>
              <a:gd name="T5" fmla="*/ 2147483647 h 3281"/>
              <a:gd name="T6" fmla="*/ 2147483647 w 2926"/>
              <a:gd name="T7" fmla="*/ 2147483647 h 3281"/>
              <a:gd name="T8" fmla="*/ 2147483647 w 2926"/>
              <a:gd name="T9" fmla="*/ 2147483647 h 3281"/>
              <a:gd name="T10" fmla="*/ 2147483647 w 2926"/>
              <a:gd name="T11" fmla="*/ 2147483647 h 3281"/>
              <a:gd name="T12" fmla="*/ 2147483647 w 2926"/>
              <a:gd name="T13" fmla="*/ 2147483647 h 3281"/>
              <a:gd name="T14" fmla="*/ 2147483647 w 2926"/>
              <a:gd name="T15" fmla="*/ 2147483647 h 3281"/>
              <a:gd name="T16" fmla="*/ 2147483647 w 2926"/>
              <a:gd name="T17" fmla="*/ 2147483647 h 3281"/>
              <a:gd name="T18" fmla="*/ 2147483647 w 2926"/>
              <a:gd name="T19" fmla="*/ 2147483647 h 3281"/>
              <a:gd name="T20" fmla="*/ 2147483647 w 2926"/>
              <a:gd name="T21" fmla="*/ 2147483647 h 3281"/>
              <a:gd name="T22" fmla="*/ 2147483647 w 2926"/>
              <a:gd name="T23" fmla="*/ 2147483647 h 3281"/>
              <a:gd name="T24" fmla="*/ 2147483647 w 2926"/>
              <a:gd name="T25" fmla="*/ 2147483647 h 3281"/>
              <a:gd name="T26" fmla="*/ 2147483647 w 2926"/>
              <a:gd name="T27" fmla="*/ 2147483647 h 3281"/>
              <a:gd name="T28" fmla="*/ 0 w 2926"/>
              <a:gd name="T29" fmla="*/ 2147483647 h 3281"/>
              <a:gd name="T30" fmla="*/ 2147483647 w 2926"/>
              <a:gd name="T31" fmla="*/ 2147483647 h 3281"/>
              <a:gd name="T32" fmla="*/ 2147483647 w 2926"/>
              <a:gd name="T33" fmla="*/ 2147483647 h 3281"/>
              <a:gd name="T34" fmla="*/ 2147483647 w 2926"/>
              <a:gd name="T35" fmla="*/ 2147483647 h 3281"/>
              <a:gd name="T36" fmla="*/ 2147483647 w 2926"/>
              <a:gd name="T37" fmla="*/ 2147483647 h 3281"/>
              <a:gd name="T38" fmla="*/ 2147483647 w 2926"/>
              <a:gd name="T39" fmla="*/ 2147483647 h 3281"/>
              <a:gd name="T40" fmla="*/ 2147483647 w 2926"/>
              <a:gd name="T41" fmla="*/ 2147483647 h 3281"/>
              <a:gd name="T42" fmla="*/ 2147483647 w 2926"/>
              <a:gd name="T43" fmla="*/ 2147483647 h 3281"/>
              <a:gd name="T44" fmla="*/ 2147483647 w 2926"/>
              <a:gd name="T45" fmla="*/ 2147483647 h 3281"/>
              <a:gd name="T46" fmla="*/ 2147483647 w 2926"/>
              <a:gd name="T47" fmla="*/ 2147483647 h 3281"/>
              <a:gd name="T48" fmla="*/ 2147483647 w 2926"/>
              <a:gd name="T49" fmla="*/ 2147483647 h 3281"/>
              <a:gd name="T50" fmla="*/ 2147483647 w 2926"/>
              <a:gd name="T51" fmla="*/ 2147483647 h 3281"/>
              <a:gd name="T52" fmla="*/ 2147483647 w 2926"/>
              <a:gd name="T53" fmla="*/ 2147483647 h 3281"/>
              <a:gd name="T54" fmla="*/ 2147483647 w 2926"/>
              <a:gd name="T55" fmla="*/ 2147483647 h 3281"/>
              <a:gd name="T56" fmla="*/ 2147483647 w 2926"/>
              <a:gd name="T57" fmla="*/ 2147483647 h 3281"/>
              <a:gd name="T58" fmla="*/ 2147483647 w 2926"/>
              <a:gd name="T59" fmla="*/ 2147483647 h 3281"/>
              <a:gd name="T60" fmla="*/ 2147483647 w 2926"/>
              <a:gd name="T61" fmla="*/ 2147483647 h 3281"/>
              <a:gd name="T62" fmla="*/ 2147483647 w 2926"/>
              <a:gd name="T63" fmla="*/ 2147483647 h 3281"/>
              <a:gd name="T64" fmla="*/ 2147483647 w 2926"/>
              <a:gd name="T65" fmla="*/ 2147483647 h 3281"/>
              <a:gd name="T66" fmla="*/ 2147483647 w 2926"/>
              <a:gd name="T67" fmla="*/ 2147483647 h 3281"/>
              <a:gd name="T68" fmla="*/ 2147483647 w 2926"/>
              <a:gd name="T69" fmla="*/ 2147483647 h 3281"/>
              <a:gd name="T70" fmla="*/ 2147483647 w 2926"/>
              <a:gd name="T71" fmla="*/ 2147483647 h 3281"/>
              <a:gd name="T72" fmla="*/ 2147483647 w 2926"/>
              <a:gd name="T73" fmla="*/ 2147483647 h 3281"/>
              <a:gd name="T74" fmla="*/ 2147483647 w 2926"/>
              <a:gd name="T75" fmla="*/ 2147483647 h 3281"/>
              <a:gd name="T76" fmla="*/ 2147483647 w 2926"/>
              <a:gd name="T77" fmla="*/ 2147483647 h 3281"/>
              <a:gd name="T78" fmla="*/ 2147483647 w 2926"/>
              <a:gd name="T79" fmla="*/ 2147483647 h 3281"/>
              <a:gd name="T80" fmla="*/ 2147483647 w 2926"/>
              <a:gd name="T81" fmla="*/ 2147483647 h 3281"/>
              <a:gd name="T82" fmla="*/ 2147483647 w 2926"/>
              <a:gd name="T83" fmla="*/ 2147483647 h 3281"/>
              <a:gd name="T84" fmla="*/ 2147483647 w 2926"/>
              <a:gd name="T85" fmla="*/ 2147483647 h 3281"/>
              <a:gd name="T86" fmla="*/ 2147483647 w 2926"/>
              <a:gd name="T87" fmla="*/ 2147483647 h 3281"/>
              <a:gd name="T88" fmla="*/ 2147483647 w 2926"/>
              <a:gd name="T89" fmla="*/ 2147483647 h 3281"/>
              <a:gd name="T90" fmla="*/ 2147483647 w 2926"/>
              <a:gd name="T91" fmla="*/ 2147483647 h 3281"/>
              <a:gd name="T92" fmla="*/ 2147483647 w 2926"/>
              <a:gd name="T93" fmla="*/ 2147483647 h 3281"/>
              <a:gd name="T94" fmla="*/ 2147483647 w 2926"/>
              <a:gd name="T95" fmla="*/ 2147483647 h 3281"/>
              <a:gd name="T96" fmla="*/ 2147483647 w 2926"/>
              <a:gd name="T97" fmla="*/ 2147483647 h 3281"/>
              <a:gd name="T98" fmla="*/ 2147483647 w 2926"/>
              <a:gd name="T99" fmla="*/ 2147483647 h 3281"/>
              <a:gd name="T100" fmla="*/ 2147483647 w 2926"/>
              <a:gd name="T101" fmla="*/ 2147483647 h 3281"/>
              <a:gd name="T102" fmla="*/ 2147483647 w 2926"/>
              <a:gd name="T103" fmla="*/ 2147483647 h 3281"/>
              <a:gd name="T104" fmla="*/ 2147483647 w 2926"/>
              <a:gd name="T105" fmla="*/ 2147483647 h 3281"/>
              <a:gd name="T106" fmla="*/ 2147483647 w 2926"/>
              <a:gd name="T107" fmla="*/ 2147483647 h 3281"/>
              <a:gd name="T108" fmla="*/ 2147483647 w 2926"/>
              <a:gd name="T109" fmla="*/ 2147483647 h 3281"/>
              <a:gd name="T110" fmla="*/ 2147483647 w 2926"/>
              <a:gd name="T111" fmla="*/ 2147483647 h 3281"/>
              <a:gd name="T112" fmla="*/ 2147483647 w 2926"/>
              <a:gd name="T113" fmla="*/ 2147483647 h 3281"/>
              <a:gd name="T114" fmla="*/ 2147483647 w 2926"/>
              <a:gd name="T115" fmla="*/ 2147483647 h 3281"/>
              <a:gd name="T116" fmla="*/ 2147483647 w 2926"/>
              <a:gd name="T117" fmla="*/ 2147483647 h 32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26"/>
              <a:gd name="T178" fmla="*/ 0 h 3281"/>
              <a:gd name="T179" fmla="*/ 2926 w 2926"/>
              <a:gd name="T180" fmla="*/ 3281 h 32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26" h="3281">
                <a:moveTo>
                  <a:pt x="1408" y="4"/>
                </a:moveTo>
                <a:cubicBezTo>
                  <a:pt x="1216" y="7"/>
                  <a:pt x="1024" y="8"/>
                  <a:pt x="832" y="12"/>
                </a:cubicBezTo>
                <a:cubicBezTo>
                  <a:pt x="686" y="15"/>
                  <a:pt x="594" y="23"/>
                  <a:pt x="472" y="84"/>
                </a:cubicBezTo>
                <a:cubicBezTo>
                  <a:pt x="438" y="135"/>
                  <a:pt x="480" y="84"/>
                  <a:pt x="416" y="116"/>
                </a:cubicBezTo>
                <a:cubicBezTo>
                  <a:pt x="380" y="134"/>
                  <a:pt x="354" y="181"/>
                  <a:pt x="320" y="204"/>
                </a:cubicBezTo>
                <a:cubicBezTo>
                  <a:pt x="301" y="233"/>
                  <a:pt x="281" y="259"/>
                  <a:pt x="256" y="284"/>
                </a:cubicBezTo>
                <a:cubicBezTo>
                  <a:pt x="244" y="333"/>
                  <a:pt x="209" y="376"/>
                  <a:pt x="184" y="420"/>
                </a:cubicBezTo>
                <a:cubicBezTo>
                  <a:pt x="155" y="471"/>
                  <a:pt x="176" y="443"/>
                  <a:pt x="152" y="516"/>
                </a:cubicBezTo>
                <a:cubicBezTo>
                  <a:pt x="125" y="597"/>
                  <a:pt x="166" y="472"/>
                  <a:pt x="136" y="572"/>
                </a:cubicBezTo>
                <a:cubicBezTo>
                  <a:pt x="131" y="588"/>
                  <a:pt x="120" y="620"/>
                  <a:pt x="120" y="620"/>
                </a:cubicBezTo>
                <a:cubicBezTo>
                  <a:pt x="115" y="668"/>
                  <a:pt x="106" y="716"/>
                  <a:pt x="104" y="764"/>
                </a:cubicBezTo>
                <a:cubicBezTo>
                  <a:pt x="101" y="823"/>
                  <a:pt x="102" y="882"/>
                  <a:pt x="96" y="940"/>
                </a:cubicBezTo>
                <a:cubicBezTo>
                  <a:pt x="92" y="977"/>
                  <a:pt x="66" y="1017"/>
                  <a:pt x="56" y="1052"/>
                </a:cubicBezTo>
                <a:cubicBezTo>
                  <a:pt x="45" y="1090"/>
                  <a:pt x="24" y="1124"/>
                  <a:pt x="16" y="1164"/>
                </a:cubicBezTo>
                <a:cubicBezTo>
                  <a:pt x="10" y="1196"/>
                  <a:pt x="0" y="1260"/>
                  <a:pt x="0" y="1260"/>
                </a:cubicBezTo>
                <a:cubicBezTo>
                  <a:pt x="3" y="1484"/>
                  <a:pt x="0" y="1708"/>
                  <a:pt x="8" y="1932"/>
                </a:cubicBezTo>
                <a:cubicBezTo>
                  <a:pt x="9" y="1967"/>
                  <a:pt x="89" y="2034"/>
                  <a:pt x="120" y="2044"/>
                </a:cubicBezTo>
                <a:cubicBezTo>
                  <a:pt x="145" y="2082"/>
                  <a:pt x="133" y="2059"/>
                  <a:pt x="152" y="2116"/>
                </a:cubicBezTo>
                <a:cubicBezTo>
                  <a:pt x="157" y="2132"/>
                  <a:pt x="156" y="2152"/>
                  <a:pt x="168" y="2164"/>
                </a:cubicBezTo>
                <a:cubicBezTo>
                  <a:pt x="258" y="2254"/>
                  <a:pt x="359" y="2316"/>
                  <a:pt x="472" y="2372"/>
                </a:cubicBezTo>
                <a:cubicBezTo>
                  <a:pt x="481" y="2376"/>
                  <a:pt x="489" y="2382"/>
                  <a:pt x="496" y="2388"/>
                </a:cubicBezTo>
                <a:cubicBezTo>
                  <a:pt x="505" y="2395"/>
                  <a:pt x="510" y="2406"/>
                  <a:pt x="520" y="2412"/>
                </a:cubicBezTo>
                <a:cubicBezTo>
                  <a:pt x="537" y="2422"/>
                  <a:pt x="559" y="2419"/>
                  <a:pt x="576" y="2428"/>
                </a:cubicBezTo>
                <a:cubicBezTo>
                  <a:pt x="712" y="2496"/>
                  <a:pt x="857" y="2552"/>
                  <a:pt x="984" y="2636"/>
                </a:cubicBezTo>
                <a:cubicBezTo>
                  <a:pt x="1000" y="2660"/>
                  <a:pt x="1023" y="2681"/>
                  <a:pt x="1032" y="2708"/>
                </a:cubicBezTo>
                <a:cubicBezTo>
                  <a:pt x="1049" y="2758"/>
                  <a:pt x="1050" y="2807"/>
                  <a:pt x="1080" y="2852"/>
                </a:cubicBezTo>
                <a:cubicBezTo>
                  <a:pt x="1091" y="2897"/>
                  <a:pt x="1142" y="2986"/>
                  <a:pt x="1176" y="3020"/>
                </a:cubicBezTo>
                <a:cubicBezTo>
                  <a:pt x="1190" y="3063"/>
                  <a:pt x="1224" y="3081"/>
                  <a:pt x="1256" y="3108"/>
                </a:cubicBezTo>
                <a:cubicBezTo>
                  <a:pt x="1291" y="3137"/>
                  <a:pt x="1322" y="3162"/>
                  <a:pt x="1360" y="3188"/>
                </a:cubicBezTo>
                <a:cubicBezTo>
                  <a:pt x="1431" y="3235"/>
                  <a:pt x="1543" y="3238"/>
                  <a:pt x="1624" y="3244"/>
                </a:cubicBezTo>
                <a:cubicBezTo>
                  <a:pt x="1773" y="3281"/>
                  <a:pt x="1945" y="3255"/>
                  <a:pt x="2088" y="3252"/>
                </a:cubicBezTo>
                <a:cubicBezTo>
                  <a:pt x="2194" y="3225"/>
                  <a:pt x="2298" y="3218"/>
                  <a:pt x="2408" y="3212"/>
                </a:cubicBezTo>
                <a:cubicBezTo>
                  <a:pt x="2434" y="3203"/>
                  <a:pt x="2464" y="3200"/>
                  <a:pt x="2488" y="3188"/>
                </a:cubicBezTo>
                <a:cubicBezTo>
                  <a:pt x="2497" y="3184"/>
                  <a:pt x="2503" y="3176"/>
                  <a:pt x="2512" y="3172"/>
                </a:cubicBezTo>
                <a:cubicBezTo>
                  <a:pt x="2535" y="3162"/>
                  <a:pt x="2561" y="3159"/>
                  <a:pt x="2584" y="3148"/>
                </a:cubicBezTo>
                <a:cubicBezTo>
                  <a:pt x="2627" y="3127"/>
                  <a:pt x="2667" y="3099"/>
                  <a:pt x="2712" y="3084"/>
                </a:cubicBezTo>
                <a:cubicBezTo>
                  <a:pt x="2747" y="3049"/>
                  <a:pt x="2795" y="3033"/>
                  <a:pt x="2832" y="2996"/>
                </a:cubicBezTo>
                <a:cubicBezTo>
                  <a:pt x="2926" y="2713"/>
                  <a:pt x="2890" y="2399"/>
                  <a:pt x="2832" y="2108"/>
                </a:cubicBezTo>
                <a:cubicBezTo>
                  <a:pt x="2806" y="1823"/>
                  <a:pt x="2822" y="1709"/>
                  <a:pt x="2808" y="1316"/>
                </a:cubicBezTo>
                <a:cubicBezTo>
                  <a:pt x="2807" y="1278"/>
                  <a:pt x="2761" y="1200"/>
                  <a:pt x="2736" y="1172"/>
                </a:cubicBezTo>
                <a:cubicBezTo>
                  <a:pt x="2721" y="1155"/>
                  <a:pt x="2688" y="1124"/>
                  <a:pt x="2688" y="1124"/>
                </a:cubicBezTo>
                <a:cubicBezTo>
                  <a:pt x="2677" y="1091"/>
                  <a:pt x="2657" y="1074"/>
                  <a:pt x="2640" y="1044"/>
                </a:cubicBezTo>
                <a:cubicBezTo>
                  <a:pt x="2605" y="984"/>
                  <a:pt x="2567" y="922"/>
                  <a:pt x="2536" y="860"/>
                </a:cubicBezTo>
                <a:cubicBezTo>
                  <a:pt x="2523" y="833"/>
                  <a:pt x="2534" y="832"/>
                  <a:pt x="2512" y="804"/>
                </a:cubicBezTo>
                <a:cubicBezTo>
                  <a:pt x="2476" y="759"/>
                  <a:pt x="2468" y="758"/>
                  <a:pt x="2424" y="732"/>
                </a:cubicBezTo>
                <a:cubicBezTo>
                  <a:pt x="2347" y="630"/>
                  <a:pt x="2470" y="786"/>
                  <a:pt x="2352" y="668"/>
                </a:cubicBezTo>
                <a:cubicBezTo>
                  <a:pt x="2337" y="653"/>
                  <a:pt x="2328" y="634"/>
                  <a:pt x="2312" y="620"/>
                </a:cubicBezTo>
                <a:cubicBezTo>
                  <a:pt x="2300" y="610"/>
                  <a:pt x="2285" y="605"/>
                  <a:pt x="2272" y="596"/>
                </a:cubicBezTo>
                <a:cubicBezTo>
                  <a:pt x="2261" y="589"/>
                  <a:pt x="2250" y="581"/>
                  <a:pt x="2240" y="572"/>
                </a:cubicBezTo>
                <a:cubicBezTo>
                  <a:pt x="2231" y="565"/>
                  <a:pt x="2225" y="555"/>
                  <a:pt x="2216" y="548"/>
                </a:cubicBezTo>
                <a:cubicBezTo>
                  <a:pt x="2172" y="517"/>
                  <a:pt x="2123" y="491"/>
                  <a:pt x="2080" y="460"/>
                </a:cubicBezTo>
                <a:cubicBezTo>
                  <a:pt x="2044" y="434"/>
                  <a:pt x="2006" y="394"/>
                  <a:pt x="1976" y="364"/>
                </a:cubicBezTo>
                <a:cubicBezTo>
                  <a:pt x="1942" y="330"/>
                  <a:pt x="1898" y="302"/>
                  <a:pt x="1864" y="268"/>
                </a:cubicBezTo>
                <a:cubicBezTo>
                  <a:pt x="1811" y="215"/>
                  <a:pt x="1888" y="271"/>
                  <a:pt x="1824" y="228"/>
                </a:cubicBezTo>
                <a:cubicBezTo>
                  <a:pt x="1795" y="184"/>
                  <a:pt x="1824" y="221"/>
                  <a:pt x="1784" y="188"/>
                </a:cubicBezTo>
                <a:cubicBezTo>
                  <a:pt x="1705" y="122"/>
                  <a:pt x="1807" y="203"/>
                  <a:pt x="1744" y="140"/>
                </a:cubicBezTo>
                <a:cubicBezTo>
                  <a:pt x="1702" y="98"/>
                  <a:pt x="1644" y="70"/>
                  <a:pt x="1592" y="44"/>
                </a:cubicBezTo>
                <a:cubicBezTo>
                  <a:pt x="1582" y="39"/>
                  <a:pt x="1529" y="5"/>
                  <a:pt x="1520" y="4"/>
                </a:cubicBezTo>
                <a:cubicBezTo>
                  <a:pt x="1483" y="0"/>
                  <a:pt x="1445" y="4"/>
                  <a:pt x="1408" y="4"/>
                </a:cubicBezTo>
                <a:close/>
              </a:path>
            </a:pathLst>
          </a:custGeom>
          <a:solidFill>
            <a:srgbClr val="CCEC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531" name="Freeform 40"/>
          <p:cNvSpPr>
            <a:spLocks/>
          </p:cNvSpPr>
          <p:nvPr/>
        </p:nvSpPr>
        <p:spPr bwMode="auto">
          <a:xfrm>
            <a:off x="838200" y="4168775"/>
            <a:ext cx="3813175" cy="2079625"/>
          </a:xfrm>
          <a:custGeom>
            <a:avLst/>
            <a:gdLst>
              <a:gd name="T0" fmla="*/ 2147483647 w 2234"/>
              <a:gd name="T1" fmla="*/ 2147483647 h 1190"/>
              <a:gd name="T2" fmla="*/ 2147483647 w 2234"/>
              <a:gd name="T3" fmla="*/ 2147483647 h 1190"/>
              <a:gd name="T4" fmla="*/ 2147483647 w 2234"/>
              <a:gd name="T5" fmla="*/ 2147483647 h 1190"/>
              <a:gd name="T6" fmla="*/ 2147483647 w 2234"/>
              <a:gd name="T7" fmla="*/ 2147483647 h 1190"/>
              <a:gd name="T8" fmla="*/ 2147483647 w 2234"/>
              <a:gd name="T9" fmla="*/ 2147483647 h 1190"/>
              <a:gd name="T10" fmla="*/ 2147483647 w 2234"/>
              <a:gd name="T11" fmla="*/ 2147483647 h 1190"/>
              <a:gd name="T12" fmla="*/ 2147483647 w 2234"/>
              <a:gd name="T13" fmla="*/ 2147483647 h 1190"/>
              <a:gd name="T14" fmla="*/ 2147483647 w 2234"/>
              <a:gd name="T15" fmla="*/ 2147483647 h 1190"/>
              <a:gd name="T16" fmla="*/ 2147483647 w 2234"/>
              <a:gd name="T17" fmla="*/ 2147483647 h 1190"/>
              <a:gd name="T18" fmla="*/ 2147483647 w 2234"/>
              <a:gd name="T19" fmla="*/ 2147483647 h 1190"/>
              <a:gd name="T20" fmla="*/ 2147483647 w 2234"/>
              <a:gd name="T21" fmla="*/ 2147483647 h 1190"/>
              <a:gd name="T22" fmla="*/ 2147483647 w 2234"/>
              <a:gd name="T23" fmla="*/ 2147483647 h 1190"/>
              <a:gd name="T24" fmla="*/ 2147483647 w 2234"/>
              <a:gd name="T25" fmla="*/ 2147483647 h 1190"/>
              <a:gd name="T26" fmla="*/ 2147483647 w 2234"/>
              <a:gd name="T27" fmla="*/ 2147483647 h 1190"/>
              <a:gd name="T28" fmla="*/ 2147483647 w 2234"/>
              <a:gd name="T29" fmla="*/ 2147483647 h 1190"/>
              <a:gd name="T30" fmla="*/ 2147483647 w 2234"/>
              <a:gd name="T31" fmla="*/ 2147483647 h 1190"/>
              <a:gd name="T32" fmla="*/ 2147483647 w 2234"/>
              <a:gd name="T33" fmla="*/ 2147483647 h 1190"/>
              <a:gd name="T34" fmla="*/ 2147483647 w 2234"/>
              <a:gd name="T35" fmla="*/ 2147483647 h 1190"/>
              <a:gd name="T36" fmla="*/ 2147483647 w 2234"/>
              <a:gd name="T37" fmla="*/ 2147483647 h 1190"/>
              <a:gd name="T38" fmla="*/ 2147483647 w 2234"/>
              <a:gd name="T39" fmla="*/ 2147483647 h 1190"/>
              <a:gd name="T40" fmla="*/ 2147483647 w 2234"/>
              <a:gd name="T41" fmla="*/ 2147483647 h 1190"/>
              <a:gd name="T42" fmla="*/ 2147483647 w 2234"/>
              <a:gd name="T43" fmla="*/ 2147483647 h 1190"/>
              <a:gd name="T44" fmla="*/ 2147483647 w 2234"/>
              <a:gd name="T45" fmla="*/ 2147483647 h 1190"/>
              <a:gd name="T46" fmla="*/ 2147483647 w 2234"/>
              <a:gd name="T47" fmla="*/ 2147483647 h 1190"/>
              <a:gd name="T48" fmla="*/ 2147483647 w 2234"/>
              <a:gd name="T49" fmla="*/ 2147483647 h 1190"/>
              <a:gd name="T50" fmla="*/ 2147483647 w 2234"/>
              <a:gd name="T51" fmla="*/ 2147483647 h 1190"/>
              <a:gd name="T52" fmla="*/ 2147483647 w 2234"/>
              <a:gd name="T53" fmla="*/ 2147483647 h 1190"/>
              <a:gd name="T54" fmla="*/ 0 w 2234"/>
              <a:gd name="T55" fmla="*/ 2147483647 h 1190"/>
              <a:gd name="T56" fmla="*/ 2147483647 w 2234"/>
              <a:gd name="T57" fmla="*/ 2147483647 h 1190"/>
              <a:gd name="T58" fmla="*/ 2147483647 w 2234"/>
              <a:gd name="T59" fmla="*/ 2147483647 h 1190"/>
              <a:gd name="T60" fmla="*/ 2147483647 w 2234"/>
              <a:gd name="T61" fmla="*/ 2147483647 h 1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34"/>
              <a:gd name="T94" fmla="*/ 0 h 1190"/>
              <a:gd name="T95" fmla="*/ 2234 w 2234"/>
              <a:gd name="T96" fmla="*/ 1190 h 11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34" h="1190">
                <a:moveTo>
                  <a:pt x="272" y="46"/>
                </a:moveTo>
                <a:cubicBezTo>
                  <a:pt x="341" y="0"/>
                  <a:pt x="396" y="25"/>
                  <a:pt x="488" y="30"/>
                </a:cubicBezTo>
                <a:cubicBezTo>
                  <a:pt x="583" y="62"/>
                  <a:pt x="685" y="72"/>
                  <a:pt x="784" y="86"/>
                </a:cubicBezTo>
                <a:cubicBezTo>
                  <a:pt x="854" y="109"/>
                  <a:pt x="774" y="85"/>
                  <a:pt x="936" y="102"/>
                </a:cubicBezTo>
                <a:cubicBezTo>
                  <a:pt x="966" y="105"/>
                  <a:pt x="994" y="114"/>
                  <a:pt x="1024" y="118"/>
                </a:cubicBezTo>
                <a:cubicBezTo>
                  <a:pt x="1111" y="147"/>
                  <a:pt x="1160" y="137"/>
                  <a:pt x="1272" y="142"/>
                </a:cubicBezTo>
                <a:cubicBezTo>
                  <a:pt x="1310" y="155"/>
                  <a:pt x="1345" y="172"/>
                  <a:pt x="1384" y="182"/>
                </a:cubicBezTo>
                <a:cubicBezTo>
                  <a:pt x="1427" y="211"/>
                  <a:pt x="1477" y="226"/>
                  <a:pt x="1520" y="254"/>
                </a:cubicBezTo>
                <a:cubicBezTo>
                  <a:pt x="1543" y="288"/>
                  <a:pt x="1574" y="307"/>
                  <a:pt x="1608" y="326"/>
                </a:cubicBezTo>
                <a:cubicBezTo>
                  <a:pt x="1624" y="335"/>
                  <a:pt x="1715" y="395"/>
                  <a:pt x="1728" y="398"/>
                </a:cubicBezTo>
                <a:cubicBezTo>
                  <a:pt x="1786" y="410"/>
                  <a:pt x="1838" y="423"/>
                  <a:pt x="1896" y="430"/>
                </a:cubicBezTo>
                <a:cubicBezTo>
                  <a:pt x="1951" y="448"/>
                  <a:pt x="1884" y="423"/>
                  <a:pt x="1952" y="462"/>
                </a:cubicBezTo>
                <a:cubicBezTo>
                  <a:pt x="1975" y="475"/>
                  <a:pt x="2007" y="478"/>
                  <a:pt x="2032" y="486"/>
                </a:cubicBezTo>
                <a:cubicBezTo>
                  <a:pt x="2079" y="533"/>
                  <a:pt x="2082" y="615"/>
                  <a:pt x="2152" y="638"/>
                </a:cubicBezTo>
                <a:cubicBezTo>
                  <a:pt x="2234" y="761"/>
                  <a:pt x="2218" y="964"/>
                  <a:pt x="2112" y="1070"/>
                </a:cubicBezTo>
                <a:cubicBezTo>
                  <a:pt x="2079" y="1103"/>
                  <a:pt x="2088" y="1070"/>
                  <a:pt x="2040" y="1102"/>
                </a:cubicBezTo>
                <a:cubicBezTo>
                  <a:pt x="1993" y="1133"/>
                  <a:pt x="1972" y="1149"/>
                  <a:pt x="1920" y="1166"/>
                </a:cubicBezTo>
                <a:cubicBezTo>
                  <a:pt x="1904" y="1171"/>
                  <a:pt x="1888" y="1177"/>
                  <a:pt x="1872" y="1182"/>
                </a:cubicBezTo>
                <a:cubicBezTo>
                  <a:pt x="1864" y="1185"/>
                  <a:pt x="1848" y="1190"/>
                  <a:pt x="1848" y="1190"/>
                </a:cubicBezTo>
                <a:cubicBezTo>
                  <a:pt x="1589" y="1184"/>
                  <a:pt x="1537" y="1179"/>
                  <a:pt x="1336" y="1166"/>
                </a:cubicBezTo>
                <a:cubicBezTo>
                  <a:pt x="1116" y="1122"/>
                  <a:pt x="1345" y="1165"/>
                  <a:pt x="752" y="1150"/>
                </a:cubicBezTo>
                <a:cubicBezTo>
                  <a:pt x="605" y="1146"/>
                  <a:pt x="460" y="1130"/>
                  <a:pt x="312" y="1126"/>
                </a:cubicBezTo>
                <a:cubicBezTo>
                  <a:pt x="304" y="1121"/>
                  <a:pt x="297" y="1114"/>
                  <a:pt x="288" y="1110"/>
                </a:cubicBezTo>
                <a:cubicBezTo>
                  <a:pt x="273" y="1103"/>
                  <a:pt x="240" y="1094"/>
                  <a:pt x="240" y="1094"/>
                </a:cubicBezTo>
                <a:cubicBezTo>
                  <a:pt x="208" y="1069"/>
                  <a:pt x="177" y="1052"/>
                  <a:pt x="144" y="1030"/>
                </a:cubicBezTo>
                <a:cubicBezTo>
                  <a:pt x="133" y="1014"/>
                  <a:pt x="123" y="998"/>
                  <a:pt x="112" y="982"/>
                </a:cubicBezTo>
                <a:cubicBezTo>
                  <a:pt x="88" y="945"/>
                  <a:pt x="91" y="893"/>
                  <a:pt x="72" y="854"/>
                </a:cubicBezTo>
                <a:cubicBezTo>
                  <a:pt x="38" y="787"/>
                  <a:pt x="13" y="722"/>
                  <a:pt x="0" y="646"/>
                </a:cubicBezTo>
                <a:cubicBezTo>
                  <a:pt x="5" y="568"/>
                  <a:pt x="6" y="463"/>
                  <a:pt x="80" y="414"/>
                </a:cubicBezTo>
                <a:cubicBezTo>
                  <a:pt x="97" y="347"/>
                  <a:pt x="115" y="270"/>
                  <a:pt x="176" y="230"/>
                </a:cubicBezTo>
                <a:cubicBezTo>
                  <a:pt x="197" y="168"/>
                  <a:pt x="272" y="119"/>
                  <a:pt x="272" y="46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OCL usage</a:t>
            </a:r>
          </a:p>
        </p:txBody>
      </p:sp>
      <p:sp>
        <p:nvSpPr>
          <p:cNvPr id="22534" name="Rectangle 18"/>
          <p:cNvSpPr>
            <a:spLocks noChangeArrowheads="1"/>
          </p:cNvSpPr>
          <p:nvPr/>
        </p:nvSpPr>
        <p:spPr bwMode="auto">
          <a:xfrm>
            <a:off x="4100513" y="1211263"/>
            <a:ext cx="1333500" cy="493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DE" b="1">
                <a:latin typeface="Myriad Roman" pitchFamily="34" charset="0"/>
              </a:rPr>
              <a:t>OCL-Types</a:t>
            </a:r>
            <a:endParaRPr lang="de-AT" b="1">
              <a:latin typeface="Myriad Roman" pitchFamily="34" charset="0"/>
            </a:endParaRPr>
          </a:p>
        </p:txBody>
      </p:sp>
      <p:sp>
        <p:nvSpPr>
          <p:cNvPr id="22535" name="AutoShape 21"/>
          <p:cNvSpPr>
            <a:spLocks noChangeArrowheads="1"/>
          </p:cNvSpPr>
          <p:nvPr/>
        </p:nvSpPr>
        <p:spPr bwMode="auto">
          <a:xfrm>
            <a:off x="4640263" y="1714500"/>
            <a:ext cx="168275" cy="1762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2536" name="Rectangle 26"/>
          <p:cNvSpPr>
            <a:spLocks noChangeArrowheads="1"/>
          </p:cNvSpPr>
          <p:nvPr/>
        </p:nvSpPr>
        <p:spPr bwMode="auto">
          <a:xfrm>
            <a:off x="3871913" y="2430463"/>
            <a:ext cx="1714500" cy="493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DE" b="1">
                <a:latin typeface="Myriad Roman" pitchFamily="34" charset="0"/>
              </a:rPr>
              <a:t>OCL-Expressions</a:t>
            </a:r>
            <a:endParaRPr lang="de-AT" b="1">
              <a:latin typeface="Myriad Roman" pitchFamily="34" charset="0"/>
            </a:endParaRPr>
          </a:p>
        </p:txBody>
      </p:sp>
      <p:cxnSp>
        <p:nvCxnSpPr>
          <p:cNvPr id="22537" name="AutoShape 27"/>
          <p:cNvCxnSpPr>
            <a:cxnSpLocks noChangeShapeType="1"/>
            <a:stCxn id="22535" idx="3"/>
            <a:endCxn id="22536" idx="0"/>
          </p:cNvCxnSpPr>
          <p:nvPr/>
        </p:nvCxnSpPr>
        <p:spPr bwMode="auto">
          <a:xfrm>
            <a:off x="4724400" y="1890713"/>
            <a:ext cx="4763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8" name="Rectangle 28"/>
          <p:cNvSpPr>
            <a:spLocks noChangeArrowheads="1"/>
          </p:cNvSpPr>
          <p:nvPr/>
        </p:nvSpPr>
        <p:spPr bwMode="auto">
          <a:xfrm>
            <a:off x="5167313" y="5313363"/>
            <a:ext cx="2247900" cy="493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DE" sz="1800" b="1" dirty="0" err="1" smtClean="0">
                <a:latin typeface="Myriad Roman" pitchFamily="34" charset="0"/>
              </a:rPr>
              <a:t>Constraints</a:t>
            </a:r>
            <a:endParaRPr lang="de-AT" sz="1800" b="1" dirty="0">
              <a:latin typeface="Myriad Roman" pitchFamily="34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3617913" y="3840163"/>
            <a:ext cx="2247900" cy="493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DE" sz="1800" b="1" dirty="0" err="1" smtClean="0">
                <a:latin typeface="Myriad Roman" pitchFamily="34" charset="0"/>
              </a:rPr>
              <a:t>Queries</a:t>
            </a:r>
            <a:endParaRPr lang="de-AT" sz="1800" b="1" dirty="0">
              <a:latin typeface="Myriad Roman" pitchFamily="34" charset="0"/>
            </a:endParaRPr>
          </a:p>
        </p:txBody>
      </p:sp>
      <p:sp>
        <p:nvSpPr>
          <p:cNvPr id="22540" name="Rectangle 30"/>
          <p:cNvSpPr>
            <a:spLocks noChangeArrowheads="1"/>
          </p:cNvSpPr>
          <p:nvPr/>
        </p:nvSpPr>
        <p:spPr bwMode="auto">
          <a:xfrm>
            <a:off x="1878013" y="5326063"/>
            <a:ext cx="2565400" cy="493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DE" sz="1800" b="1" dirty="0" err="1" smtClean="0">
                <a:latin typeface="Myriad Roman" pitchFamily="34" charset="0"/>
              </a:rPr>
              <a:t>Transformations</a:t>
            </a:r>
            <a:endParaRPr lang="de-AT" sz="1800" b="1" dirty="0">
              <a:latin typeface="Myriad Roman" pitchFamily="34" charset="0"/>
            </a:endParaRPr>
          </a:p>
        </p:txBody>
      </p:sp>
      <p:sp>
        <p:nvSpPr>
          <p:cNvPr id="22541" name="AutoShape 31"/>
          <p:cNvSpPr>
            <a:spLocks noChangeArrowheads="1"/>
          </p:cNvSpPr>
          <p:nvPr/>
        </p:nvSpPr>
        <p:spPr bwMode="auto">
          <a:xfrm>
            <a:off x="4652963" y="2933700"/>
            <a:ext cx="168275" cy="1762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cxnSp>
        <p:nvCxnSpPr>
          <p:cNvPr id="22542" name="AutoShape 32"/>
          <p:cNvCxnSpPr>
            <a:cxnSpLocks noChangeShapeType="1"/>
            <a:stCxn id="22539" idx="0"/>
            <a:endCxn id="22541" idx="3"/>
          </p:cNvCxnSpPr>
          <p:nvPr/>
        </p:nvCxnSpPr>
        <p:spPr bwMode="auto">
          <a:xfrm rot="5400000" flipH="1">
            <a:off x="4374357" y="3472656"/>
            <a:ext cx="730250" cy="47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2543" name="AutoShape 33"/>
          <p:cNvCxnSpPr>
            <a:cxnSpLocks noChangeShapeType="1"/>
            <a:stCxn id="22538" idx="0"/>
            <a:endCxn id="22544" idx="3"/>
          </p:cNvCxnSpPr>
          <p:nvPr/>
        </p:nvCxnSpPr>
        <p:spPr bwMode="auto">
          <a:xfrm rot="5400000" flipH="1">
            <a:off x="5136357" y="4158456"/>
            <a:ext cx="793750" cy="15160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2544" name="AutoShape 34"/>
          <p:cNvSpPr>
            <a:spLocks noChangeArrowheads="1"/>
          </p:cNvSpPr>
          <p:nvPr/>
        </p:nvSpPr>
        <p:spPr bwMode="auto">
          <a:xfrm>
            <a:off x="4691063" y="4343400"/>
            <a:ext cx="168275" cy="1762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cxnSp>
        <p:nvCxnSpPr>
          <p:cNvPr id="22545" name="AutoShape 36"/>
          <p:cNvCxnSpPr>
            <a:cxnSpLocks noChangeShapeType="1"/>
            <a:stCxn id="22540" idx="0"/>
            <a:endCxn id="22544" idx="3"/>
          </p:cNvCxnSpPr>
          <p:nvPr/>
        </p:nvCxnSpPr>
        <p:spPr bwMode="auto">
          <a:xfrm rot="-5400000">
            <a:off x="3564732" y="4115594"/>
            <a:ext cx="806450" cy="16144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2546" name="Text Box 39"/>
          <p:cNvSpPr txBox="1">
            <a:spLocks noChangeArrowheads="1"/>
          </p:cNvSpPr>
          <p:nvPr/>
        </p:nvSpPr>
        <p:spPr bwMode="auto">
          <a:xfrm>
            <a:off x="5829300" y="2882900"/>
            <a:ext cx="1346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i="1"/>
              <a:t>Standard OCL</a:t>
            </a:r>
          </a:p>
        </p:txBody>
      </p:sp>
      <p:sp>
        <p:nvSpPr>
          <p:cNvPr id="22547" name="Text Box 41"/>
          <p:cNvSpPr txBox="1">
            <a:spLocks noChangeArrowheads="1"/>
          </p:cNvSpPr>
          <p:nvPr/>
        </p:nvSpPr>
        <p:spPr bwMode="auto">
          <a:xfrm>
            <a:off x="1003300" y="4470400"/>
            <a:ext cx="2425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1" i="1" dirty="0" err="1" smtClean="0"/>
              <a:t>Usage</a:t>
            </a:r>
            <a:r>
              <a:rPr lang="de-DE" sz="1200" b="1" i="1" dirty="0" smtClean="0"/>
              <a:t> </a:t>
            </a:r>
            <a:r>
              <a:rPr lang="de-DE" sz="1200" b="1" i="1" dirty="0" err="1" smtClean="0"/>
              <a:t>of</a:t>
            </a:r>
            <a:r>
              <a:rPr lang="de-DE" sz="1200" b="1" i="1" dirty="0" smtClean="0"/>
              <a:t> OCL in </a:t>
            </a:r>
            <a:r>
              <a:rPr lang="de-DE" sz="1200" b="1" i="1" dirty="0" err="1" smtClean="0"/>
              <a:t>other</a:t>
            </a:r>
            <a:r>
              <a:rPr lang="de-DE" sz="1200" b="1" i="1" dirty="0" smtClean="0"/>
              <a:t> </a:t>
            </a:r>
            <a:r>
              <a:rPr lang="de-DE" sz="1200" b="1" i="1" dirty="0" err="1" smtClean="0"/>
              <a:t>languages</a:t>
            </a:r>
            <a:endParaRPr lang="de-DE" sz="1200" b="1" i="1" dirty="0"/>
          </a:p>
        </p:txBody>
      </p:sp>
      <p:sp>
        <p:nvSpPr>
          <p:cNvPr id="22548" name="Text Box 42"/>
          <p:cNvSpPr txBox="1">
            <a:spLocks noChangeArrowheads="1"/>
          </p:cNvSpPr>
          <p:nvPr/>
        </p:nvSpPr>
        <p:spPr bwMode="auto">
          <a:xfrm>
            <a:off x="1282700" y="581660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/>
              <a:t>Bsp</a:t>
            </a:r>
            <a:r>
              <a:rPr lang="de-DE" sz="1200"/>
              <a:t>: </a:t>
            </a:r>
            <a:r>
              <a:rPr lang="de-DE" sz="1200" i="1"/>
              <a:t>ATL, xPand, QVT</a:t>
            </a:r>
          </a:p>
        </p:txBody>
      </p:sp>
    </p:spTree>
    <p:extLst>
      <p:ext uri="{BB962C8B-B14F-4D97-AF65-F5344CB8AC3E}">
        <p14:creationId xmlns:p14="http://schemas.microsoft.com/office/powerpoint/2010/main" val="367579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OCL usage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F7F7F"/>
                </a:solidFill>
              </a:rPr>
              <a:t>How does OCL work?</a:t>
            </a:r>
          </a:p>
        </p:txBody>
      </p:sp>
      <p:sp>
        <p:nvSpPr>
          <p:cNvPr id="23557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2133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1600" b="1" dirty="0" smtClean="0"/>
              <a:t>Constraints </a:t>
            </a:r>
            <a:r>
              <a:rPr lang="en-US" sz="1600" dirty="0" smtClean="0"/>
              <a:t>are defined on the modeling level</a:t>
            </a:r>
          </a:p>
          <a:p>
            <a:pPr lvl="1" eaLnBrk="1" hangingPunct="1"/>
            <a:r>
              <a:rPr lang="en-US" sz="1400" dirty="0" smtClean="0"/>
              <a:t>Basis: Classes and their properties</a:t>
            </a:r>
            <a:endParaRPr lang="en-US" sz="1600" b="1" dirty="0" smtClean="0"/>
          </a:p>
          <a:p>
            <a:pPr eaLnBrk="1" hangingPunct="1"/>
            <a:r>
              <a:rPr lang="en-US" sz="1600" dirty="0" smtClean="0"/>
              <a:t>Information</a:t>
            </a:r>
            <a:r>
              <a:rPr lang="en-US" sz="1600" b="1" dirty="0" smtClean="0"/>
              <a:t> </a:t>
            </a:r>
            <a:r>
              <a:rPr lang="en-US" sz="1600" dirty="0" smtClean="0"/>
              <a:t>of the</a:t>
            </a:r>
            <a:r>
              <a:rPr lang="en-US" sz="1600" b="1" dirty="0" smtClean="0"/>
              <a:t> object graph </a:t>
            </a:r>
            <a:r>
              <a:rPr lang="en-US" sz="1600" dirty="0" smtClean="0"/>
              <a:t>are</a:t>
            </a:r>
            <a:r>
              <a:rPr lang="en-US" sz="1600" b="1" dirty="0" smtClean="0"/>
              <a:t> queried</a:t>
            </a:r>
            <a:endParaRPr lang="en-US" sz="1600" b="1" i="1" dirty="0" smtClean="0"/>
          </a:p>
          <a:p>
            <a:pPr lvl="1" eaLnBrk="1" hangingPunct="1"/>
            <a:r>
              <a:rPr lang="en-US" sz="1400" dirty="0" smtClean="0"/>
              <a:t>Represents system status, also called </a:t>
            </a:r>
            <a:r>
              <a:rPr lang="en-US" sz="1400" b="1" i="1" dirty="0" smtClean="0"/>
              <a:t>snapshot</a:t>
            </a:r>
            <a:r>
              <a:rPr lang="en-US" sz="1400" dirty="0" smtClean="0"/>
              <a:t> </a:t>
            </a:r>
          </a:p>
          <a:p>
            <a:pPr eaLnBrk="1" hangingPunct="1"/>
            <a:r>
              <a:rPr lang="en-US" sz="1600" b="1" dirty="0" err="1" smtClean="0"/>
              <a:t>Anaology</a:t>
            </a:r>
            <a:r>
              <a:rPr lang="en-US" sz="1600" b="1" dirty="0" smtClean="0"/>
              <a:t> </a:t>
            </a:r>
            <a:r>
              <a:rPr lang="en-US" sz="1600" dirty="0" smtClean="0"/>
              <a:t>to XML query languages </a:t>
            </a:r>
          </a:p>
          <a:p>
            <a:pPr lvl="1" eaLnBrk="1" hangingPunct="1"/>
            <a:r>
              <a:rPr lang="en-US" sz="1400" dirty="0" err="1" smtClean="0"/>
              <a:t>XPath</a:t>
            </a:r>
            <a:r>
              <a:rPr lang="en-US" sz="1400" dirty="0" smtClean="0"/>
              <a:t>/</a:t>
            </a:r>
            <a:r>
              <a:rPr lang="en-US" sz="1400" dirty="0" err="1" smtClean="0"/>
              <a:t>XQuery</a:t>
            </a:r>
            <a:r>
              <a:rPr lang="en-US" sz="1400" dirty="0" smtClean="0"/>
              <a:t> query XML-documents</a:t>
            </a:r>
          </a:p>
          <a:p>
            <a:pPr lvl="1" eaLnBrk="1" hangingPunct="1"/>
            <a:r>
              <a:rPr lang="en-US" sz="1400" dirty="0" smtClean="0"/>
              <a:t>Scripts are based on XML-schema information</a:t>
            </a:r>
          </a:p>
          <a:p>
            <a:pPr lvl="1" eaLnBrk="1" hangingPunct="1"/>
            <a:endParaRPr lang="en-US" sz="1400" dirty="0" smtClean="0"/>
          </a:p>
          <a:p>
            <a:pPr eaLnBrk="1" hangingPunct="1"/>
            <a:r>
              <a:rPr lang="en-US" sz="1600" dirty="0" smtClean="0"/>
              <a:t>Examples</a:t>
            </a:r>
          </a:p>
        </p:txBody>
      </p:sp>
      <p:grpSp>
        <p:nvGrpSpPr>
          <p:cNvPr id="2" name="Gruppieren 46"/>
          <p:cNvGrpSpPr>
            <a:grpSpLocks/>
          </p:cNvGrpSpPr>
          <p:nvPr/>
        </p:nvGrpSpPr>
        <p:grpSpPr bwMode="auto">
          <a:xfrm>
            <a:off x="2663825" y="4055641"/>
            <a:ext cx="1235075" cy="869950"/>
            <a:chOff x="2663825" y="4378559"/>
            <a:chExt cx="1235075" cy="869950"/>
          </a:xfrm>
        </p:grpSpPr>
        <p:cxnSp>
          <p:nvCxnSpPr>
            <p:cNvPr id="23601" name="AutoShape 9"/>
            <p:cNvCxnSpPr>
              <a:cxnSpLocks noChangeShapeType="1"/>
            </p:cNvCxnSpPr>
            <p:nvPr/>
          </p:nvCxnSpPr>
          <p:spPr bwMode="auto">
            <a:xfrm rot="16200000" flipV="1">
              <a:off x="3358357" y="4811152"/>
              <a:ext cx="869950" cy="4763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arrow" w="lg" len="lg"/>
            </a:ln>
          </p:spPr>
        </p:cxnSp>
        <p:sp>
          <p:nvSpPr>
            <p:cNvPr id="23602" name="Text Box 10"/>
            <p:cNvSpPr txBox="1">
              <a:spLocks noChangeArrowheads="1"/>
            </p:cNvSpPr>
            <p:nvPr/>
          </p:nvSpPr>
          <p:spPr bwMode="auto">
            <a:xfrm>
              <a:off x="2663825" y="4710113"/>
              <a:ext cx="12350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smtClean="0">
                  <a:latin typeface="Myriad Roman" pitchFamily="34" charset="0"/>
                </a:rPr>
                <a:t>«</a:t>
              </a:r>
              <a:r>
                <a:rPr lang="en-US" sz="1200" b="1" smtClean="0">
                  <a:latin typeface="Myriad Roman" pitchFamily="34" charset="0"/>
                </a:rPr>
                <a:t>instanceOf</a:t>
              </a:r>
              <a:r>
                <a:rPr lang="en-US" sz="1400" b="1" smtClean="0">
                  <a:latin typeface="Myriad Roman" pitchFamily="34" charset="0"/>
                </a:rPr>
                <a:t>»</a:t>
              </a:r>
              <a:endParaRPr lang="en-US" sz="1400" b="1">
                <a:latin typeface="Myriad Roman" pitchFamily="34" charset="0"/>
              </a:endParaRPr>
            </a:p>
          </p:txBody>
        </p:sp>
      </p:grpSp>
      <p:grpSp>
        <p:nvGrpSpPr>
          <p:cNvPr id="3" name="Gruppieren 47"/>
          <p:cNvGrpSpPr>
            <a:grpSpLocks/>
          </p:cNvGrpSpPr>
          <p:nvPr/>
        </p:nvGrpSpPr>
        <p:grpSpPr bwMode="auto">
          <a:xfrm>
            <a:off x="6530975" y="3285470"/>
            <a:ext cx="1317625" cy="968375"/>
            <a:chOff x="6530975" y="3608388"/>
            <a:chExt cx="1318314" cy="968375"/>
          </a:xfrm>
        </p:grpSpPr>
        <p:sp>
          <p:nvSpPr>
            <p:cNvPr id="23599" name="Text Box 33"/>
            <p:cNvSpPr txBox="1">
              <a:spLocks noChangeArrowheads="1"/>
            </p:cNvSpPr>
            <p:nvPr/>
          </p:nvSpPr>
          <p:spPr bwMode="auto">
            <a:xfrm>
              <a:off x="6530975" y="3608388"/>
              <a:ext cx="12096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smtClean="0"/>
                <a:t>«</a:t>
              </a:r>
              <a:r>
                <a:rPr lang="en-US" sz="1200" b="1" smtClean="0">
                  <a:latin typeface="Myriad Roman" pitchFamily="34" charset="0"/>
                </a:rPr>
                <a:t>defined</a:t>
              </a:r>
              <a:r>
                <a:rPr lang="en-US" sz="1400" smtClean="0"/>
                <a:t>»</a:t>
              </a:r>
              <a:endParaRPr lang="en-US" sz="1400"/>
            </a:p>
          </p:txBody>
        </p:sp>
        <p:cxnSp>
          <p:nvCxnSpPr>
            <p:cNvPr id="23600" name="AutoShape 36"/>
            <p:cNvCxnSpPr>
              <a:cxnSpLocks noChangeShapeType="1"/>
              <a:stCxn id="23593" idx="3"/>
              <a:endCxn id="23564" idx="3"/>
            </p:cNvCxnSpPr>
            <p:nvPr/>
          </p:nvCxnSpPr>
          <p:spPr bwMode="auto">
            <a:xfrm flipH="1" flipV="1">
              <a:off x="6530975" y="3903663"/>
              <a:ext cx="1318314" cy="673100"/>
            </a:xfrm>
            <a:prstGeom prst="bentConnector3">
              <a:avLst>
                <a:gd name="adj1" fmla="val -17349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arrow" w="lg" len="lg"/>
            </a:ln>
          </p:spPr>
        </p:cxnSp>
      </p:grpSp>
      <p:grpSp>
        <p:nvGrpSpPr>
          <p:cNvPr id="4" name="Gruppieren 49"/>
          <p:cNvGrpSpPr>
            <a:grpSpLocks/>
          </p:cNvGrpSpPr>
          <p:nvPr/>
        </p:nvGrpSpPr>
        <p:grpSpPr bwMode="auto">
          <a:xfrm>
            <a:off x="5640388" y="4101445"/>
            <a:ext cx="2217737" cy="725487"/>
            <a:chOff x="5632450" y="4424363"/>
            <a:chExt cx="2217738" cy="725487"/>
          </a:xfrm>
        </p:grpSpPr>
        <p:sp>
          <p:nvSpPr>
            <p:cNvPr id="23593" name="Rechteck 80"/>
            <p:cNvSpPr>
              <a:spLocks noChangeArrowheads="1"/>
            </p:cNvSpPr>
            <p:nvPr/>
          </p:nvSpPr>
          <p:spPr bwMode="auto">
            <a:xfrm>
              <a:off x="7754938" y="4529138"/>
              <a:ext cx="85725" cy="952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23594" name="Rechteck 81"/>
            <p:cNvSpPr>
              <a:spLocks noChangeArrowheads="1"/>
            </p:cNvSpPr>
            <p:nvPr/>
          </p:nvSpPr>
          <p:spPr bwMode="auto">
            <a:xfrm>
              <a:off x="7761288" y="4870450"/>
              <a:ext cx="85725" cy="952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grpSp>
          <p:nvGrpSpPr>
            <p:cNvPr id="23595" name="Gruppieren 39"/>
            <p:cNvGrpSpPr>
              <a:grpSpLocks/>
            </p:cNvGrpSpPr>
            <p:nvPr/>
          </p:nvGrpSpPr>
          <p:grpSpPr bwMode="auto">
            <a:xfrm>
              <a:off x="5632450" y="4424363"/>
              <a:ext cx="2217738" cy="725487"/>
              <a:chOff x="4459866" y="5736326"/>
              <a:chExt cx="2216998" cy="724859"/>
            </a:xfrm>
          </p:grpSpPr>
          <p:sp>
            <p:nvSpPr>
              <p:cNvPr id="23596" name="AutoShape 44"/>
              <p:cNvSpPr>
                <a:spLocks noChangeArrowheads="1"/>
              </p:cNvSpPr>
              <p:nvPr/>
            </p:nvSpPr>
            <p:spPr bwMode="auto">
              <a:xfrm>
                <a:off x="4524376" y="5765800"/>
                <a:ext cx="2152488" cy="695349"/>
              </a:xfrm>
              <a:prstGeom prst="foldedCorner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Rectangle 34"/>
              <p:cNvSpPr>
                <a:spLocks noChangeArrowheads="1"/>
              </p:cNvSpPr>
              <p:nvPr/>
            </p:nvSpPr>
            <p:spPr bwMode="auto">
              <a:xfrm>
                <a:off x="4514850" y="5779698"/>
                <a:ext cx="2162013" cy="681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 dirty="0" smtClean="0">
                    <a:latin typeface="Courier New" pitchFamily="49" charset="0"/>
                  </a:rPr>
                  <a:t/>
                </a:r>
                <a:br>
                  <a:rPr lang="en-US" sz="1400" dirty="0" smtClean="0">
                    <a:latin typeface="Courier New" pitchFamily="49" charset="0"/>
                  </a:rPr>
                </a:br>
                <a:r>
                  <a:rPr lang="en-US" sz="1200" b="1" dirty="0" smtClean="0">
                    <a:solidFill>
                      <a:srgbClr val="990000"/>
                    </a:solidFill>
                    <a:latin typeface="Courier New" pitchFamily="49" charset="0"/>
                  </a:rPr>
                  <a:t>context</a:t>
                </a:r>
                <a:r>
                  <a:rPr lang="en-US" sz="1200" dirty="0" smtClean="0">
                    <a:latin typeface="Courier New" pitchFamily="49" charset="0"/>
                  </a:rPr>
                  <a:t> </a:t>
                </a:r>
                <a:r>
                  <a:rPr lang="en-US" sz="1200" b="1" dirty="0" smtClean="0">
                    <a:latin typeface="Courier New" pitchFamily="49" charset="0"/>
                  </a:rPr>
                  <a:t>Person</a:t>
                </a:r>
                <a:r>
                  <a:rPr lang="en-US" sz="1200" dirty="0" smtClean="0">
                    <a:latin typeface="Courier New" pitchFamily="49" charset="0"/>
                  </a:rPr>
                  <a:t> </a:t>
                </a:r>
              </a:p>
              <a:p>
                <a:r>
                  <a:rPr lang="en-US" sz="1200" b="1" dirty="0" smtClean="0">
                    <a:solidFill>
                      <a:srgbClr val="990000"/>
                    </a:solidFill>
                    <a:latin typeface="Courier New" pitchFamily="49" charset="0"/>
                  </a:rPr>
                  <a:t>inv</a:t>
                </a:r>
                <a:r>
                  <a:rPr lang="en-US" sz="1200" dirty="0" smtClean="0">
                    <a:latin typeface="Courier New" pitchFamily="49" charset="0"/>
                  </a:rPr>
                  <a:t>: </a:t>
                </a:r>
                <a:r>
                  <a:rPr lang="en-US" sz="1200" dirty="0" err="1" smtClean="0">
                    <a:latin typeface="Courier New" pitchFamily="49" charset="0"/>
                  </a:rPr>
                  <a:t>self.age</a:t>
                </a:r>
                <a:r>
                  <a:rPr lang="en-US" sz="1200" dirty="0" smtClean="0">
                    <a:latin typeface="Courier New" pitchFamily="49" charset="0"/>
                  </a:rPr>
                  <a:t> &gt; 18</a:t>
                </a:r>
                <a:endParaRPr lang="en-US" sz="1200" dirty="0">
                  <a:latin typeface="Courier New" pitchFamily="49" charset="0"/>
                </a:endParaRPr>
              </a:p>
            </p:txBody>
          </p:sp>
          <p:sp>
            <p:nvSpPr>
              <p:cNvPr id="23598" name="Text Box 38"/>
              <p:cNvSpPr txBox="1">
                <a:spLocks noChangeArrowheads="1"/>
              </p:cNvSpPr>
              <p:nvPr/>
            </p:nvSpPr>
            <p:spPr bwMode="auto">
              <a:xfrm>
                <a:off x="4459866" y="5736326"/>
                <a:ext cx="148787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200" b="1" i="1" smtClean="0"/>
                  <a:t>OCL-Constraint</a:t>
                </a:r>
                <a:endParaRPr lang="en-US" sz="1200" b="1" i="1"/>
              </a:p>
            </p:txBody>
          </p:sp>
        </p:grpSp>
      </p:grpSp>
      <p:grpSp>
        <p:nvGrpSpPr>
          <p:cNvPr id="6" name="Gruppieren 41"/>
          <p:cNvGrpSpPr>
            <a:grpSpLocks/>
          </p:cNvGrpSpPr>
          <p:nvPr/>
        </p:nvGrpSpPr>
        <p:grpSpPr bwMode="auto">
          <a:xfrm>
            <a:off x="1065213" y="4912657"/>
            <a:ext cx="5454650" cy="1406525"/>
            <a:chOff x="650397" y="4011217"/>
            <a:chExt cx="5455128" cy="1406106"/>
          </a:xfrm>
        </p:grpSpPr>
        <p:sp>
          <p:nvSpPr>
            <p:cNvPr id="23576" name="Rectangle 4"/>
            <p:cNvSpPr>
              <a:spLocks noChangeArrowheads="1"/>
            </p:cNvSpPr>
            <p:nvPr/>
          </p:nvSpPr>
          <p:spPr bwMode="auto">
            <a:xfrm>
              <a:off x="657225" y="4011217"/>
              <a:ext cx="5448300" cy="1406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Text Box 5"/>
            <p:cNvSpPr txBox="1">
              <a:spLocks noChangeArrowheads="1"/>
            </p:cNvSpPr>
            <p:nvPr/>
          </p:nvSpPr>
          <p:spPr bwMode="auto">
            <a:xfrm>
              <a:off x="650397" y="4020620"/>
              <a:ext cx="19431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 smtClean="0"/>
                <a:t>Snapshot</a:t>
              </a:r>
              <a:endParaRPr lang="en-US" sz="1200" b="1" i="1"/>
            </a:p>
          </p:txBody>
        </p:sp>
        <p:sp>
          <p:nvSpPr>
            <p:cNvPr id="23578" name="Rectangle 12"/>
            <p:cNvSpPr>
              <a:spLocks noChangeArrowheads="1"/>
            </p:cNvSpPr>
            <p:nvPr/>
          </p:nvSpPr>
          <p:spPr bwMode="auto">
            <a:xfrm>
              <a:off x="920750" y="4311650"/>
              <a:ext cx="1549400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u="sng" dirty="0" smtClean="0">
                  <a:latin typeface="Myriad Roman" pitchFamily="34" charset="0"/>
                </a:rPr>
                <a:t>fs1:</a:t>
              </a:r>
              <a:r>
                <a:rPr lang="en-US" sz="1400" b="1" u="sng" dirty="0" smtClean="0">
                  <a:latin typeface="Myriad Roman" pitchFamily="34" charset="0"/>
                </a:rPr>
                <a:t>Driverlicense</a:t>
              </a:r>
              <a:endParaRPr lang="en-US" sz="1400" b="1" u="sng" dirty="0">
                <a:latin typeface="Myriad Roman" pitchFamily="34" charset="0"/>
              </a:endParaRPr>
            </a:p>
          </p:txBody>
        </p:sp>
        <p:sp>
          <p:nvSpPr>
            <p:cNvPr id="23579" name="Rectangle 13"/>
            <p:cNvSpPr>
              <a:spLocks noChangeArrowheads="1"/>
            </p:cNvSpPr>
            <p:nvPr/>
          </p:nvSpPr>
          <p:spPr bwMode="auto">
            <a:xfrm>
              <a:off x="2970213" y="4295775"/>
              <a:ext cx="1609725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u="sng" smtClean="0">
                  <a:latin typeface="Myriad Roman" pitchFamily="34" charset="0"/>
                </a:rPr>
                <a:t>p1:</a:t>
              </a:r>
              <a:r>
                <a:rPr lang="en-US" sz="1400" b="1" u="sng" smtClean="0">
                  <a:latin typeface="Myriad Roman" pitchFamily="34" charset="0"/>
                </a:rPr>
                <a:t>Person</a:t>
              </a:r>
              <a:endParaRPr lang="en-US" sz="1400" b="1" u="sng">
                <a:latin typeface="Myriad Roman" pitchFamily="34" charset="0"/>
              </a:endParaRPr>
            </a:p>
          </p:txBody>
        </p:sp>
        <p:sp>
          <p:nvSpPr>
            <p:cNvPr id="23580" name="Rectangle 14"/>
            <p:cNvSpPr>
              <a:spLocks noChangeArrowheads="1"/>
            </p:cNvSpPr>
            <p:nvPr/>
          </p:nvSpPr>
          <p:spPr bwMode="auto">
            <a:xfrm>
              <a:off x="5157788" y="4319588"/>
              <a:ext cx="836612" cy="287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u="sng" dirty="0" smtClean="0">
                  <a:latin typeface="Myriad Roman" pitchFamily="34" charset="0"/>
                </a:rPr>
                <a:t>a1:</a:t>
              </a:r>
              <a:r>
                <a:rPr lang="en-US" sz="1400" b="1" u="sng" dirty="0" smtClean="0">
                  <a:latin typeface="Myriad Roman" pitchFamily="34" charset="0"/>
                </a:rPr>
                <a:t>Car</a:t>
              </a:r>
              <a:endParaRPr lang="en-US" sz="1400" b="1" u="sng" dirty="0">
                <a:latin typeface="Myriad Roman" pitchFamily="34" charset="0"/>
              </a:endParaRPr>
            </a:p>
          </p:txBody>
        </p:sp>
        <p:sp>
          <p:nvSpPr>
            <p:cNvPr id="23581" name="Rectangle 15"/>
            <p:cNvSpPr>
              <a:spLocks noChangeArrowheads="1"/>
            </p:cNvSpPr>
            <p:nvPr/>
          </p:nvSpPr>
          <p:spPr bwMode="auto">
            <a:xfrm>
              <a:off x="909638" y="4859338"/>
              <a:ext cx="1547812" cy="287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u="sng" dirty="0" smtClean="0">
                  <a:latin typeface="Myriad Roman" pitchFamily="34" charset="0"/>
                </a:rPr>
                <a:t>fs2:</a:t>
              </a:r>
              <a:r>
                <a:rPr lang="en-US" sz="1400" b="1" u="sng" dirty="0" smtClean="0">
                  <a:latin typeface="Myriad Roman" pitchFamily="34" charset="0"/>
                </a:rPr>
                <a:t>Driverlicense</a:t>
              </a:r>
              <a:endParaRPr lang="en-US" sz="1400" b="1" u="sng" dirty="0">
                <a:latin typeface="Myriad Roman" pitchFamily="34" charset="0"/>
              </a:endParaRPr>
            </a:p>
          </p:txBody>
        </p:sp>
        <p:sp>
          <p:nvSpPr>
            <p:cNvPr id="23582" name="Rectangle 16"/>
            <p:cNvSpPr>
              <a:spLocks noChangeArrowheads="1"/>
            </p:cNvSpPr>
            <p:nvPr/>
          </p:nvSpPr>
          <p:spPr bwMode="auto">
            <a:xfrm>
              <a:off x="2959100" y="4819650"/>
              <a:ext cx="1609725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u="sng" smtClean="0">
                  <a:latin typeface="Myriad Roman" pitchFamily="34" charset="0"/>
                </a:rPr>
                <a:t>p2:</a:t>
              </a:r>
              <a:r>
                <a:rPr lang="en-US" sz="1400" b="1" u="sng" smtClean="0">
                  <a:latin typeface="Myriad Roman" pitchFamily="34" charset="0"/>
                </a:rPr>
                <a:t>Person</a:t>
              </a:r>
              <a:endParaRPr lang="en-US" sz="1400" b="1" u="sng">
                <a:latin typeface="Myriad Roman" pitchFamily="34" charset="0"/>
              </a:endParaRPr>
            </a:p>
          </p:txBody>
        </p:sp>
        <p:sp>
          <p:nvSpPr>
            <p:cNvPr id="23583" name="Rectangle 17"/>
            <p:cNvSpPr>
              <a:spLocks noChangeArrowheads="1"/>
            </p:cNvSpPr>
            <p:nvPr/>
          </p:nvSpPr>
          <p:spPr bwMode="auto">
            <a:xfrm>
              <a:off x="5138738" y="4851400"/>
              <a:ext cx="836612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u="sng" dirty="0" smtClean="0">
                  <a:latin typeface="Myriad Roman" pitchFamily="34" charset="0"/>
                </a:rPr>
                <a:t>a2:</a:t>
              </a:r>
              <a:r>
                <a:rPr lang="en-US" sz="1400" b="1" u="sng" dirty="0" smtClean="0">
                  <a:latin typeface="Myriad Roman" pitchFamily="34" charset="0"/>
                </a:rPr>
                <a:t>Car</a:t>
              </a:r>
              <a:endParaRPr lang="en-US" sz="1400" b="1" u="sng" dirty="0">
                <a:latin typeface="Myriad Roman" pitchFamily="34" charset="0"/>
              </a:endParaRPr>
            </a:p>
          </p:txBody>
        </p:sp>
        <p:sp>
          <p:nvSpPr>
            <p:cNvPr id="23584" name="Line 18"/>
            <p:cNvSpPr>
              <a:spLocks noChangeShapeType="1"/>
            </p:cNvSpPr>
            <p:nvPr/>
          </p:nvSpPr>
          <p:spPr bwMode="auto">
            <a:xfrm flipH="1">
              <a:off x="2465388" y="4445000"/>
              <a:ext cx="48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19"/>
            <p:cNvSpPr>
              <a:spLocks noChangeShapeType="1"/>
            </p:cNvSpPr>
            <p:nvPr/>
          </p:nvSpPr>
          <p:spPr bwMode="auto">
            <a:xfrm>
              <a:off x="4584700" y="4460875"/>
              <a:ext cx="550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20"/>
            <p:cNvSpPr>
              <a:spLocks noChangeShapeType="1"/>
            </p:cNvSpPr>
            <p:nvPr/>
          </p:nvSpPr>
          <p:spPr bwMode="auto">
            <a:xfrm>
              <a:off x="4575175" y="4986338"/>
              <a:ext cx="5429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Rectangle 21"/>
            <p:cNvSpPr>
              <a:spLocks noChangeArrowheads="1"/>
            </p:cNvSpPr>
            <p:nvPr/>
          </p:nvSpPr>
          <p:spPr bwMode="auto">
            <a:xfrm>
              <a:off x="2957513" y="5103813"/>
              <a:ext cx="1609725" cy="2206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 dirty="0" smtClean="0"/>
                <a:t>Age = 19</a:t>
              </a:r>
              <a:endParaRPr lang="en-US" sz="1000" dirty="0"/>
            </a:p>
          </p:txBody>
        </p:sp>
        <p:sp>
          <p:nvSpPr>
            <p:cNvPr id="23588" name="Rectangle 22"/>
            <p:cNvSpPr>
              <a:spLocks noChangeArrowheads="1"/>
            </p:cNvSpPr>
            <p:nvPr/>
          </p:nvSpPr>
          <p:spPr bwMode="auto">
            <a:xfrm>
              <a:off x="2970213" y="4567238"/>
              <a:ext cx="1601787" cy="2063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 dirty="0" smtClean="0"/>
                <a:t>Age = 16</a:t>
              </a:r>
              <a:endParaRPr lang="en-US" sz="1000" dirty="0"/>
            </a:p>
          </p:txBody>
        </p:sp>
        <p:sp>
          <p:nvSpPr>
            <p:cNvPr id="23589" name="Line 23"/>
            <p:cNvSpPr>
              <a:spLocks noChangeShapeType="1"/>
            </p:cNvSpPr>
            <p:nvPr/>
          </p:nvSpPr>
          <p:spPr bwMode="auto">
            <a:xfrm flipH="1">
              <a:off x="2454275" y="5006975"/>
              <a:ext cx="490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27"/>
            <p:cNvSpPr>
              <a:spLocks noChangeShapeType="1"/>
            </p:cNvSpPr>
            <p:nvPr/>
          </p:nvSpPr>
          <p:spPr bwMode="auto">
            <a:xfrm>
              <a:off x="4575175" y="4641850"/>
              <a:ext cx="568325" cy="274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9"/>
            <p:cNvSpPr txBox="1">
              <a:spLocks noChangeArrowheads="1"/>
            </p:cNvSpPr>
            <p:nvPr/>
          </p:nvSpPr>
          <p:spPr bwMode="auto">
            <a:xfrm>
              <a:off x="3692525" y="5016500"/>
              <a:ext cx="323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smtClean="0">
                  <a:solidFill>
                    <a:srgbClr val="00B050"/>
                  </a:solidFill>
                  <a:sym typeface="Wingdings" pitchFamily="2" charset="2"/>
                </a:rPr>
                <a:t></a:t>
              </a:r>
              <a:endParaRPr lang="en-US" sz="2000" b="1">
                <a:solidFill>
                  <a:srgbClr val="00B050"/>
                </a:solidFill>
                <a:sym typeface="Wingdings" pitchFamily="2" charset="2"/>
              </a:endParaRPr>
            </a:p>
          </p:txBody>
        </p:sp>
        <p:sp>
          <p:nvSpPr>
            <p:cNvPr id="23592" name="Text Box 40"/>
            <p:cNvSpPr txBox="1">
              <a:spLocks noChangeArrowheads="1"/>
            </p:cNvSpPr>
            <p:nvPr/>
          </p:nvSpPr>
          <p:spPr bwMode="auto">
            <a:xfrm>
              <a:off x="3673475" y="4454525"/>
              <a:ext cx="5143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smtClean="0">
                  <a:solidFill>
                    <a:srgbClr val="FF0000"/>
                  </a:solidFill>
                  <a:sym typeface="Wingdings" pitchFamily="2" charset="2"/>
                </a:rPr>
                <a:t></a:t>
              </a:r>
              <a:endParaRPr lang="en-US" sz="2000" b="1">
                <a:solidFill>
                  <a:srgbClr val="FF0000"/>
                </a:solidFill>
                <a:sym typeface="Wingdings" pitchFamily="2" charset="2"/>
              </a:endParaRPr>
            </a:p>
          </p:txBody>
        </p:sp>
      </p:grpSp>
      <p:grpSp>
        <p:nvGrpSpPr>
          <p:cNvPr id="7" name="Gruppieren 48"/>
          <p:cNvGrpSpPr>
            <a:grpSpLocks/>
          </p:cNvGrpSpPr>
          <p:nvPr/>
        </p:nvGrpSpPr>
        <p:grpSpPr bwMode="auto">
          <a:xfrm>
            <a:off x="6527800" y="4272239"/>
            <a:ext cx="1536700" cy="1410356"/>
            <a:chOff x="6528489" y="4595157"/>
            <a:chExt cx="1536011" cy="1410356"/>
          </a:xfrm>
        </p:grpSpPr>
        <p:cxnSp>
          <p:nvCxnSpPr>
            <p:cNvPr id="23573" name="AutoShape 35"/>
            <p:cNvCxnSpPr>
              <a:cxnSpLocks noChangeShapeType="1"/>
              <a:stCxn id="23594" idx="3"/>
            </p:cNvCxnSpPr>
            <p:nvPr/>
          </p:nvCxnSpPr>
          <p:spPr bwMode="auto">
            <a:xfrm flipH="1">
              <a:off x="6528489" y="4595157"/>
              <a:ext cx="1327150" cy="1020763"/>
            </a:xfrm>
            <a:prstGeom prst="bentConnector3">
              <a:avLst>
                <a:gd name="adj1" fmla="val -17218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arrow" w="lg" len="lg"/>
            </a:ln>
          </p:spPr>
        </p:cxnSp>
        <p:sp>
          <p:nvSpPr>
            <p:cNvPr id="23574" name="Text Box 42"/>
            <p:cNvSpPr txBox="1">
              <a:spLocks noChangeArrowheads="1"/>
            </p:cNvSpPr>
            <p:nvPr/>
          </p:nvSpPr>
          <p:spPr bwMode="auto">
            <a:xfrm>
              <a:off x="6575425" y="5667375"/>
              <a:ext cx="14890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>
                  <a:latin typeface="Myriad Roman" pitchFamily="34" charset="0"/>
                </a:rPr>
                <a:t>«</a:t>
              </a:r>
              <a:r>
                <a:rPr lang="en-US" sz="1200" b="1" smtClean="0">
                  <a:latin typeface="Myriad Roman" pitchFamily="34" charset="0"/>
                </a:rPr>
                <a:t>evaluated</a:t>
              </a:r>
              <a:r>
                <a:rPr lang="en-US" sz="1400" smtClean="0">
                  <a:latin typeface="Myriad Roman" pitchFamily="34" charset="0"/>
                </a:rPr>
                <a:t>»</a:t>
              </a:r>
              <a:endParaRPr lang="en-US" sz="1400">
                <a:latin typeface="Myriad Roman" pitchFamily="34" charset="0"/>
              </a:endParaRPr>
            </a:p>
          </p:txBody>
        </p:sp>
      </p:grpSp>
      <p:grpSp>
        <p:nvGrpSpPr>
          <p:cNvPr id="8" name="Gruppieren 45"/>
          <p:cNvGrpSpPr>
            <a:grpSpLocks/>
          </p:cNvGrpSpPr>
          <p:nvPr/>
        </p:nvGrpSpPr>
        <p:grpSpPr bwMode="auto">
          <a:xfrm>
            <a:off x="785595" y="3114020"/>
            <a:ext cx="5745380" cy="928687"/>
            <a:chOff x="1052513" y="3436938"/>
            <a:chExt cx="5478462" cy="928687"/>
          </a:xfrm>
        </p:grpSpPr>
        <p:sp>
          <p:nvSpPr>
            <p:cNvPr id="23564" name="Rectangle 6"/>
            <p:cNvSpPr>
              <a:spLocks noChangeArrowheads="1"/>
            </p:cNvSpPr>
            <p:nvPr/>
          </p:nvSpPr>
          <p:spPr bwMode="auto">
            <a:xfrm>
              <a:off x="1052513" y="3441700"/>
              <a:ext cx="5478462" cy="923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Text Box 7"/>
            <p:cNvSpPr txBox="1">
              <a:spLocks noChangeArrowheads="1"/>
            </p:cNvSpPr>
            <p:nvPr/>
          </p:nvSpPr>
          <p:spPr bwMode="auto">
            <a:xfrm>
              <a:off x="1055688" y="3436938"/>
              <a:ext cx="10382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 dirty="0" smtClean="0"/>
                <a:t>Model </a:t>
              </a:r>
              <a:endParaRPr lang="en-US" sz="1200" b="1" i="1" dirty="0"/>
            </a:p>
          </p:txBody>
        </p:sp>
        <p:sp>
          <p:nvSpPr>
            <p:cNvPr id="23566" name="Text Box 25"/>
            <p:cNvSpPr txBox="1">
              <a:spLocks noChangeArrowheads="1"/>
            </p:cNvSpPr>
            <p:nvPr/>
          </p:nvSpPr>
          <p:spPr bwMode="auto">
            <a:xfrm>
              <a:off x="5441950" y="3757613"/>
              <a:ext cx="584200" cy="296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b="1" dirty="0" smtClean="0">
                  <a:latin typeface="Myriad Roman" pitchFamily="34" charset="0"/>
                </a:rPr>
                <a:t>Car</a:t>
              </a:r>
              <a:endParaRPr lang="en-US" b="1" dirty="0">
                <a:latin typeface="Myriad Roman" pitchFamily="34" charset="0"/>
              </a:endParaRPr>
            </a:p>
          </p:txBody>
        </p:sp>
        <p:sp>
          <p:nvSpPr>
            <p:cNvPr id="23567" name="Text Box 26"/>
            <p:cNvSpPr txBox="1">
              <a:spLocks noChangeArrowheads="1"/>
            </p:cNvSpPr>
            <p:nvPr/>
          </p:nvSpPr>
          <p:spPr bwMode="auto">
            <a:xfrm>
              <a:off x="1227303" y="3734937"/>
              <a:ext cx="1508754" cy="323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36000" rIns="3600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b="1" dirty="0" err="1" smtClean="0">
                  <a:latin typeface="Myriad Roman" pitchFamily="34" charset="0"/>
                </a:rPr>
                <a:t>Driverlicense</a:t>
              </a:r>
              <a:endParaRPr lang="en-US" b="1" dirty="0">
                <a:latin typeface="Myriad Roman" pitchFamily="34" charset="0"/>
              </a:endParaRPr>
            </a:p>
          </p:txBody>
        </p:sp>
        <p:grpSp>
          <p:nvGrpSpPr>
            <p:cNvPr id="23568" name="Gruppieren 45"/>
            <p:cNvGrpSpPr>
              <a:grpSpLocks/>
            </p:cNvGrpSpPr>
            <p:nvPr/>
          </p:nvGrpSpPr>
          <p:grpSpPr bwMode="auto">
            <a:xfrm>
              <a:off x="3646488" y="3751263"/>
              <a:ext cx="1012825" cy="515937"/>
              <a:chOff x="4180756" y="4588625"/>
              <a:chExt cx="1012825" cy="515937"/>
            </a:xfrm>
          </p:grpSpPr>
          <p:sp>
            <p:nvSpPr>
              <p:cNvPr id="23571" name="Text Box 24"/>
              <p:cNvSpPr txBox="1">
                <a:spLocks noChangeArrowheads="1"/>
              </p:cNvSpPr>
              <p:nvPr/>
            </p:nvSpPr>
            <p:spPr bwMode="auto">
              <a:xfrm>
                <a:off x="4180756" y="4588625"/>
                <a:ext cx="1012825" cy="2968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latin typeface="Myriad Roman" pitchFamily="34" charset="0"/>
                  </a:rPr>
                  <a:t>Person</a:t>
                </a:r>
                <a:endParaRPr lang="en-US" b="1" dirty="0">
                  <a:latin typeface="Myriad Roman" pitchFamily="34" charset="0"/>
                </a:endParaRPr>
              </a:p>
            </p:txBody>
          </p:sp>
          <p:sp>
            <p:nvSpPr>
              <p:cNvPr id="23572" name="Rectangle 41"/>
              <p:cNvSpPr>
                <a:spLocks noChangeArrowheads="1"/>
              </p:cNvSpPr>
              <p:nvPr/>
            </p:nvSpPr>
            <p:spPr bwMode="auto">
              <a:xfrm>
                <a:off x="4182344" y="4883900"/>
                <a:ext cx="1009650" cy="2206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 dirty="0" smtClean="0"/>
                  <a:t>age: Integer</a:t>
                </a:r>
                <a:endParaRPr lang="en-US" sz="1000" dirty="0"/>
              </a:p>
            </p:txBody>
          </p:sp>
        </p:grpSp>
        <p:cxnSp>
          <p:nvCxnSpPr>
            <p:cNvPr id="23569" name="Gewinkelte Verbindung 49"/>
            <p:cNvCxnSpPr>
              <a:cxnSpLocks noChangeShapeType="1"/>
              <a:stCxn id="23571" idx="1"/>
              <a:endCxn id="23567" idx="3"/>
            </p:cNvCxnSpPr>
            <p:nvPr/>
          </p:nvCxnSpPr>
          <p:spPr bwMode="auto">
            <a:xfrm rot="10800000">
              <a:off x="2736057" y="3896520"/>
              <a:ext cx="910431" cy="3174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70" name="Gerade Verbindung mit Pfeil 51"/>
            <p:cNvCxnSpPr>
              <a:cxnSpLocks noChangeShapeType="1"/>
              <a:endCxn id="23566" idx="1"/>
            </p:cNvCxnSpPr>
            <p:nvPr/>
          </p:nvCxnSpPr>
          <p:spPr bwMode="auto">
            <a:xfrm>
              <a:off x="4659313" y="3900488"/>
              <a:ext cx="782637" cy="63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52972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5"/>
          <p:cNvSpPr>
            <a:spLocks noChangeArrowheads="1"/>
          </p:cNvSpPr>
          <p:nvPr/>
        </p:nvSpPr>
        <p:spPr bwMode="auto">
          <a:xfrm>
            <a:off x="4752975" y="3911396"/>
            <a:ext cx="2600325" cy="6858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OCL</a:t>
            </a:r>
            <a:endParaRPr lang="en-GB" dirty="0" smtClean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/>
              <a:t>A context has to be assigned to each OCL-statement</a:t>
            </a:r>
          </a:p>
          <a:p>
            <a:pPr lvl="1"/>
            <a:r>
              <a:rPr lang="en-US" sz="1600" b="1" dirty="0" smtClean="0"/>
              <a:t>Starting address – </a:t>
            </a:r>
            <a:r>
              <a:rPr lang="en-US" sz="1600" dirty="0" smtClean="0"/>
              <a:t>which model element is the OCL-statement defined for</a:t>
            </a:r>
          </a:p>
          <a:p>
            <a:pPr lvl="1"/>
            <a:r>
              <a:rPr lang="en-US" sz="1600" dirty="0" smtClean="0"/>
              <a:t>Specifies which model elements can be reached using path expressions</a:t>
            </a:r>
          </a:p>
          <a:p>
            <a:r>
              <a:rPr lang="en-US" sz="1800" dirty="0" smtClean="0"/>
              <a:t>The context is specified by the keyword </a:t>
            </a:r>
            <a:r>
              <a:rPr lang="en-US" sz="1800" b="1" kern="1200" dirty="0" smtClean="0">
                <a:solidFill>
                  <a:srgbClr val="A50021"/>
                </a:solidFill>
                <a:latin typeface="Courier New" pitchFamily="49" charset="0"/>
              </a:rPr>
              <a:t>context</a:t>
            </a:r>
            <a:r>
              <a:rPr lang="en-US" sz="1800" dirty="0" smtClean="0"/>
              <a:t> followed by the name of the model element (mostly class names)</a:t>
            </a:r>
          </a:p>
          <a:p>
            <a:r>
              <a:rPr lang="en-US" sz="1800" dirty="0" smtClean="0"/>
              <a:t>The keyword </a:t>
            </a:r>
            <a:r>
              <a:rPr lang="en-US" sz="1800" b="1" kern="1200" dirty="0" smtClean="0">
                <a:solidFill>
                  <a:srgbClr val="A50021"/>
                </a:solidFill>
                <a:latin typeface="Courier New" pitchFamily="49" charset="0"/>
              </a:rPr>
              <a:t>self</a:t>
            </a:r>
            <a:r>
              <a:rPr lang="en-US" sz="1800" dirty="0" smtClean="0"/>
              <a:t> specifies the current instance, which will be evaluated by the invariant (context instance). </a:t>
            </a:r>
          </a:p>
          <a:p>
            <a:pPr lvl="1"/>
            <a:r>
              <a:rPr lang="en-US" sz="1600" b="1" kern="1200" dirty="0" smtClean="0">
                <a:solidFill>
                  <a:srgbClr val="A50021"/>
                </a:solidFill>
                <a:latin typeface="Courier New" pitchFamily="49" charset="0"/>
                <a:ea typeface="+mn-ea"/>
                <a:cs typeface="+mn-cs"/>
              </a:rPr>
              <a:t>self</a:t>
            </a:r>
            <a:r>
              <a:rPr lang="en-US" sz="1400" dirty="0" smtClean="0"/>
              <a:t> </a:t>
            </a:r>
            <a:r>
              <a:rPr lang="en-US" sz="1600" dirty="0" smtClean="0"/>
              <a:t>can be omitted if the context instance is unique </a:t>
            </a:r>
          </a:p>
          <a:p>
            <a:endParaRPr lang="en-US" sz="1800" dirty="0" smtClean="0"/>
          </a:p>
          <a:p>
            <a:r>
              <a:rPr lang="en-US" sz="1800" dirty="0" smtClean="0"/>
              <a:t>Example:</a:t>
            </a: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1844675" y="4087609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>
                <a:latin typeface="Myriad Roman" pitchFamily="34" charset="0"/>
              </a:rPr>
              <a:t>Employee</a:t>
            </a:r>
          </a:p>
        </p:txBody>
      </p:sp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1844675" y="4365421"/>
            <a:ext cx="1689100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400">
                <a:latin typeface="Myriad Roman" pitchFamily="34" charset="0"/>
              </a:rPr>
              <a:t>age: Integer</a:t>
            </a:r>
            <a:endParaRPr lang="de-DE" sz="1400"/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4787900" y="3914571"/>
            <a:ext cx="252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 err="1">
                <a:solidFill>
                  <a:srgbClr val="A50021"/>
                </a:solidFill>
                <a:latin typeface="Courier New" pitchFamily="49" charset="0"/>
              </a:rPr>
              <a:t>context</a:t>
            </a:r>
            <a:r>
              <a:rPr lang="de-DE" sz="1800" dirty="0">
                <a:latin typeface="Myriad Roman" pitchFamily="34" charset="0"/>
              </a:rPr>
              <a:t> </a:t>
            </a:r>
            <a:r>
              <a:rPr lang="de-DE" sz="1800" dirty="0" err="1">
                <a:latin typeface="Myriad Roman" pitchFamily="34" charset="0"/>
              </a:rPr>
              <a:t>Employee</a:t>
            </a:r>
            <a:r>
              <a:rPr lang="de-DE" sz="1800" dirty="0">
                <a:latin typeface="Myriad Roman" pitchFamily="34" charset="0"/>
              </a:rPr>
              <a:t/>
            </a:r>
            <a:br>
              <a:rPr lang="de-DE" sz="1800" dirty="0">
                <a:latin typeface="Myriad Roman" pitchFamily="34" charset="0"/>
              </a:rPr>
            </a:br>
            <a:r>
              <a:rPr lang="de-DE" sz="1800" dirty="0" err="1">
                <a:latin typeface="Myriad Roman" pitchFamily="34" charset="0"/>
              </a:rPr>
              <a:t>inv</a:t>
            </a:r>
            <a:r>
              <a:rPr lang="de-DE" sz="1800" dirty="0">
                <a:latin typeface="Myriad Roman" pitchFamily="34" charset="0"/>
              </a:rPr>
              <a:t>: </a:t>
            </a:r>
            <a:r>
              <a:rPr lang="de-DE" sz="1800" b="1" dirty="0">
                <a:solidFill>
                  <a:srgbClr val="A50021"/>
                </a:solidFill>
                <a:latin typeface="Courier New" pitchFamily="49" charset="0"/>
              </a:rPr>
              <a:t>self</a:t>
            </a:r>
            <a:r>
              <a:rPr lang="de-DE" sz="1800" dirty="0">
                <a:latin typeface="Myriad Roman" pitchFamily="34" charset="0"/>
              </a:rPr>
              <a:t>.age &gt; 18</a:t>
            </a:r>
          </a:p>
        </p:txBody>
      </p:sp>
      <p:cxnSp>
        <p:nvCxnSpPr>
          <p:cNvPr id="25609" name="AutoShape 16"/>
          <p:cNvCxnSpPr>
            <a:cxnSpLocks noChangeShapeType="1"/>
            <a:stCxn id="25606" idx="3"/>
            <a:endCxn id="25602" idx="1"/>
          </p:cNvCxnSpPr>
          <p:nvPr/>
        </p:nvCxnSpPr>
        <p:spPr bwMode="auto">
          <a:xfrm>
            <a:off x="3533775" y="4247946"/>
            <a:ext cx="12192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</p:cxnSp>
      <p:sp>
        <p:nvSpPr>
          <p:cNvPr id="25610" name="AutoShape 17"/>
          <p:cNvSpPr>
            <a:spLocks noChangeArrowheads="1"/>
          </p:cNvSpPr>
          <p:nvPr/>
        </p:nvSpPr>
        <p:spPr bwMode="auto">
          <a:xfrm>
            <a:off x="4778375" y="5016296"/>
            <a:ext cx="2600325" cy="6858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4813300" y="5006771"/>
            <a:ext cx="252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A50021"/>
                </a:solidFill>
                <a:latin typeface="Courier New" pitchFamily="49" charset="0"/>
              </a:rPr>
              <a:t>context</a:t>
            </a:r>
            <a:r>
              <a:rPr lang="de-DE" sz="1800">
                <a:latin typeface="Myriad Roman" pitchFamily="34" charset="0"/>
              </a:rPr>
              <a:t> Employee</a:t>
            </a:r>
            <a:br>
              <a:rPr lang="de-DE" sz="1800">
                <a:latin typeface="Myriad Roman" pitchFamily="34" charset="0"/>
              </a:rPr>
            </a:br>
            <a:r>
              <a:rPr lang="de-DE" sz="1800">
                <a:latin typeface="Myriad Roman" pitchFamily="34" charset="0"/>
              </a:rPr>
              <a:t>inv: age &gt; 18</a:t>
            </a: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5803900" y="4597196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=</a:t>
            </a:r>
          </a:p>
        </p:txBody>
      </p:sp>
      <p:cxnSp>
        <p:nvCxnSpPr>
          <p:cNvPr id="25613" name="AutoShape 16"/>
          <p:cNvCxnSpPr>
            <a:cxnSpLocks noChangeShapeType="1"/>
            <a:stCxn id="25607" idx="3"/>
            <a:endCxn id="25610" idx="1"/>
          </p:cNvCxnSpPr>
          <p:nvPr/>
        </p:nvCxnSpPr>
        <p:spPr bwMode="auto">
          <a:xfrm>
            <a:off x="3533775" y="4608309"/>
            <a:ext cx="1244600" cy="7508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055441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smtClean="0"/>
              <a:t>Design of OCL</a:t>
            </a:r>
          </a:p>
        </p:txBody>
      </p:sp>
      <p:sp>
        <p:nvSpPr>
          <p:cNvPr id="26628" name="Rectangle 9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168543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OCL can be specified in </a:t>
            </a:r>
            <a:r>
              <a:rPr lang="en-US" b="1" dirty="0" smtClean="0"/>
              <a:t>two</a:t>
            </a:r>
            <a:r>
              <a:rPr lang="en-US" dirty="0" smtClean="0"/>
              <a:t> different ways</a:t>
            </a:r>
            <a:endParaRPr lang="en-US" b="1" dirty="0" smtClean="0"/>
          </a:p>
          <a:p>
            <a:pPr lvl="1" eaLnBrk="1" hangingPunct="1"/>
            <a:r>
              <a:rPr lang="en-US" dirty="0" smtClean="0"/>
              <a:t>As a comment </a:t>
            </a:r>
            <a:r>
              <a:rPr lang="en-US" b="1" dirty="0" smtClean="0"/>
              <a:t>directly</a:t>
            </a:r>
            <a:r>
              <a:rPr lang="en-US" dirty="0" smtClean="0"/>
              <a:t> in the class diagram </a:t>
            </a:r>
            <a:br>
              <a:rPr lang="en-US" dirty="0" smtClean="0"/>
            </a:br>
            <a:r>
              <a:rPr lang="en-US" dirty="0" smtClean="0"/>
              <a:t>(context described by connection)</a:t>
            </a:r>
            <a:endParaRPr lang="en-US" b="1" dirty="0" smtClean="0"/>
          </a:p>
          <a:p>
            <a:pPr lvl="1" eaLnBrk="1" hangingPunct="1"/>
            <a:r>
              <a:rPr lang="en-US" dirty="0" smtClean="0"/>
              <a:t>Separate document file</a:t>
            </a:r>
          </a:p>
        </p:txBody>
      </p:sp>
      <p:grpSp>
        <p:nvGrpSpPr>
          <p:cNvPr id="26629" name="Gruppieren 22"/>
          <p:cNvGrpSpPr>
            <a:grpSpLocks/>
          </p:cNvGrpSpPr>
          <p:nvPr/>
        </p:nvGrpSpPr>
        <p:grpSpPr bwMode="auto">
          <a:xfrm>
            <a:off x="658813" y="2830027"/>
            <a:ext cx="7486650" cy="3366944"/>
            <a:chOff x="590550" y="3033713"/>
            <a:chExt cx="7486650" cy="3366944"/>
          </a:xfrm>
        </p:grpSpPr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3838575" y="3033713"/>
              <a:ext cx="2203450" cy="320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smtClean="0">
                  <a:latin typeface="Myriad Roman" pitchFamily="34" charset="0"/>
                </a:rPr>
                <a:t>Microwave</a:t>
              </a:r>
              <a:endParaRPr lang="en-US" sz="1800" b="1">
                <a:latin typeface="Myriad Roman" pitchFamily="34" charset="0"/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3838575" y="3311525"/>
              <a:ext cx="2203450" cy="1025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smtClean="0">
                  <a:latin typeface="Myriad Roman" pitchFamily="34" charset="0"/>
                </a:rPr>
                <a:t>temperature : Integer</a:t>
              </a:r>
            </a:p>
            <a:p>
              <a:r>
                <a:rPr lang="en-US" sz="1400" smtClean="0">
                  <a:latin typeface="Myriad Roman" pitchFamily="34" charset="0"/>
                </a:rPr>
                <a:t>status: State</a:t>
              </a:r>
              <a:br>
                <a:rPr lang="en-US" sz="1400" smtClean="0">
                  <a:latin typeface="Myriad Roman" pitchFamily="34" charset="0"/>
                </a:rPr>
              </a:br>
              <a:r>
                <a:rPr lang="en-US" sz="1400" smtClean="0">
                  <a:latin typeface="Myriad Roman" pitchFamily="34" charset="0"/>
                </a:rPr>
                <a:t>turnOn()</a:t>
              </a:r>
              <a:br>
                <a:rPr lang="en-US" sz="1400" smtClean="0">
                  <a:latin typeface="Myriad Roman" pitchFamily="34" charset="0"/>
                </a:rPr>
              </a:br>
              <a:r>
                <a:rPr lang="en-US" sz="1400" smtClean="0">
                  <a:latin typeface="Myriad Roman" pitchFamily="34" charset="0"/>
                </a:rPr>
                <a:t>turnOff()</a:t>
              </a:r>
              <a:endParaRPr lang="en-US" sz="1400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V="1">
              <a:off x="3848100" y="3838575"/>
              <a:ext cx="2190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AutoShape 10"/>
            <p:cNvSpPr>
              <a:spLocks noChangeArrowheads="1"/>
            </p:cNvSpPr>
            <p:nvPr/>
          </p:nvSpPr>
          <p:spPr bwMode="auto">
            <a:xfrm>
              <a:off x="3676650" y="4762500"/>
              <a:ext cx="2371725" cy="409575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 smtClean="0"/>
                <a:t>post: status=State::off</a:t>
              </a:r>
              <a:endParaRPr lang="en-US" sz="1400"/>
            </a:p>
          </p:txBody>
        </p:sp>
        <p:sp>
          <p:nvSpPr>
            <p:cNvPr id="26634" name="AutoShape 11"/>
            <p:cNvSpPr>
              <a:spLocks noChangeArrowheads="1"/>
            </p:cNvSpPr>
            <p:nvPr/>
          </p:nvSpPr>
          <p:spPr bwMode="auto">
            <a:xfrm>
              <a:off x="749300" y="4064000"/>
              <a:ext cx="2419350" cy="409575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 smtClean="0"/>
                <a:t>post: status=State::on</a:t>
              </a:r>
              <a:endParaRPr lang="en-US" sz="1400"/>
            </a:p>
          </p:txBody>
        </p:sp>
        <p:sp>
          <p:nvSpPr>
            <p:cNvPr id="26635" name="AutoShape 12"/>
            <p:cNvSpPr>
              <a:spLocks noChangeArrowheads="1"/>
            </p:cNvSpPr>
            <p:nvPr/>
          </p:nvSpPr>
          <p:spPr bwMode="auto">
            <a:xfrm>
              <a:off x="717550" y="3146425"/>
              <a:ext cx="2714625" cy="409575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 smtClean="0"/>
                <a:t>inv: self.temperature &gt; 0</a:t>
              </a:r>
              <a:endParaRPr lang="en-US" sz="1400"/>
            </a:p>
          </p:txBody>
        </p:sp>
        <p:sp>
          <p:nvSpPr>
            <p:cNvPr id="26636" name="Text Box 13"/>
            <p:cNvSpPr txBox="1">
              <a:spLocks noChangeArrowheads="1"/>
            </p:cNvSpPr>
            <p:nvPr/>
          </p:nvSpPr>
          <p:spPr bwMode="auto">
            <a:xfrm>
              <a:off x="6559550" y="3040063"/>
              <a:ext cx="151765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smtClean="0"/>
                <a:t>«</a:t>
              </a:r>
              <a:r>
                <a:rPr lang="en-US" sz="1400" smtClean="0">
                  <a:latin typeface="Myriad Roman" pitchFamily="34" charset="0"/>
                </a:rPr>
                <a:t>enumeration</a:t>
              </a:r>
              <a:r>
                <a:rPr lang="en-US" sz="1400" smtClean="0"/>
                <a:t>»</a:t>
              </a:r>
              <a:r>
                <a:rPr lang="en-US" sz="1000" smtClean="0">
                  <a:latin typeface="Myriad Roman" pitchFamily="34" charset="0"/>
                </a:rPr>
                <a:t/>
              </a:r>
              <a:br>
                <a:rPr lang="en-US" sz="1000" smtClean="0">
                  <a:latin typeface="Myriad Roman" pitchFamily="34" charset="0"/>
                </a:rPr>
              </a:br>
              <a:r>
                <a:rPr lang="en-US" b="1" smtClean="0">
                  <a:latin typeface="Myriad Roman" pitchFamily="34" charset="0"/>
                </a:rPr>
                <a:t>State</a:t>
              </a:r>
              <a:endParaRPr lang="en-US" b="1">
                <a:latin typeface="Myriad Roman" pitchFamily="34" charset="0"/>
              </a:endParaRPr>
            </a:p>
          </p:txBody>
        </p:sp>
        <p:sp>
          <p:nvSpPr>
            <p:cNvPr id="26637" name="Rectangle 14"/>
            <p:cNvSpPr>
              <a:spLocks noChangeArrowheads="1"/>
            </p:cNvSpPr>
            <p:nvPr/>
          </p:nvSpPr>
          <p:spPr bwMode="auto">
            <a:xfrm>
              <a:off x="6559550" y="3489325"/>
              <a:ext cx="1517650" cy="5778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en-US" sz="1400" smtClean="0">
                  <a:latin typeface="Myriad Roman" pitchFamily="34" charset="0"/>
                </a:rPr>
                <a:t> on</a:t>
              </a:r>
            </a:p>
            <a:p>
              <a:pPr>
                <a:buFontTx/>
                <a:buChar char="•"/>
              </a:pPr>
              <a:r>
                <a:rPr lang="en-US" sz="1400" smtClean="0">
                  <a:latin typeface="Myriad Roman" pitchFamily="34" charset="0"/>
                </a:rPr>
                <a:t> off</a:t>
              </a:r>
              <a:endParaRPr lang="en-US" sz="1400"/>
            </a:p>
          </p:txBody>
        </p:sp>
        <p:sp>
          <p:nvSpPr>
            <p:cNvPr id="26638" name="Line 15"/>
            <p:cNvSpPr>
              <a:spLocks noChangeShapeType="1"/>
            </p:cNvSpPr>
            <p:nvPr/>
          </p:nvSpPr>
          <p:spPr bwMode="auto">
            <a:xfrm>
              <a:off x="3429000" y="3314700"/>
              <a:ext cx="485775" cy="180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6"/>
            <p:cNvSpPr>
              <a:spLocks noChangeShapeType="1"/>
            </p:cNvSpPr>
            <p:nvPr/>
          </p:nvSpPr>
          <p:spPr bwMode="auto">
            <a:xfrm flipV="1">
              <a:off x="3168650" y="3940175"/>
              <a:ext cx="771525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7"/>
            <p:cNvSpPr>
              <a:spLocks noChangeShapeType="1"/>
            </p:cNvSpPr>
            <p:nvPr/>
          </p:nvSpPr>
          <p:spPr bwMode="auto">
            <a:xfrm flipV="1">
              <a:off x="4156075" y="4260850"/>
              <a:ext cx="0" cy="495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AutoShape 19"/>
            <p:cNvSpPr>
              <a:spLocks noChangeArrowheads="1"/>
            </p:cNvSpPr>
            <p:nvPr/>
          </p:nvSpPr>
          <p:spPr bwMode="auto">
            <a:xfrm>
              <a:off x="590550" y="5427259"/>
              <a:ext cx="3276600" cy="973398"/>
            </a:xfrm>
            <a:prstGeom prst="foldedCorner">
              <a:avLst>
                <a:gd name="adj" fmla="val 125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mtClean="0"/>
            </a:p>
            <a:p>
              <a:pPr>
                <a:defRPr/>
              </a:pPr>
              <a:endParaRPr lang="en-US" smtClean="0"/>
            </a:p>
            <a:p>
              <a:pPr>
                <a:defRPr/>
              </a:pPr>
              <a:r>
                <a:rPr lang="en-US" smtClean="0">
                  <a:latin typeface="Myriad Roman" pitchFamily="34" charset="0"/>
                </a:rPr>
                <a:t>context Microwave :: turnOn()</a:t>
              </a:r>
            </a:p>
            <a:p>
              <a:pPr>
                <a:defRPr/>
              </a:pPr>
              <a:r>
                <a:rPr lang="en-US" smtClean="0">
                  <a:latin typeface="Myriad Roman" pitchFamily="34" charset="0"/>
                </a:rPr>
                <a:t>post: status = State::on</a:t>
              </a:r>
              <a:endParaRPr lang="en-US">
                <a:latin typeface="Myriad Roman" pitchFamily="34" charset="0"/>
              </a:endParaRPr>
            </a:p>
          </p:txBody>
        </p:sp>
        <p:sp>
          <p:nvSpPr>
            <p:cNvPr id="26642" name="AutoShape 20"/>
            <p:cNvSpPr>
              <a:spLocks noChangeArrowheads="1"/>
            </p:cNvSpPr>
            <p:nvPr/>
          </p:nvSpPr>
          <p:spPr bwMode="auto">
            <a:xfrm>
              <a:off x="1800225" y="4581525"/>
              <a:ext cx="247650" cy="742950"/>
            </a:xfrm>
            <a:prstGeom prst="downArrow">
              <a:avLst>
                <a:gd name="adj1" fmla="val 50000"/>
                <a:gd name="adj2" fmla="val 75000"/>
              </a:avLst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3" name="Text Box 18"/>
            <p:cNvSpPr txBox="1">
              <a:spLocks noChangeArrowheads="1"/>
            </p:cNvSpPr>
            <p:nvPr/>
          </p:nvSpPr>
          <p:spPr bwMode="auto">
            <a:xfrm>
              <a:off x="598224" y="5435931"/>
              <a:ext cx="25704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 smtClean="0"/>
                <a:t>Separate text document</a:t>
              </a:r>
              <a:endParaRPr lang="en-US" sz="1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482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smtClean="0"/>
              <a:t>Types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b="1" dirty="0" smtClean="0"/>
              <a:t>OCL</a:t>
            </a:r>
            <a:r>
              <a:rPr lang="en-US" dirty="0" smtClean="0"/>
              <a:t> is a typed language</a:t>
            </a:r>
            <a:endParaRPr lang="en-US" b="1" dirty="0" smtClean="0"/>
          </a:p>
          <a:p>
            <a:pPr lvl="1" eaLnBrk="1" hangingPunct="1">
              <a:defRPr/>
            </a:pPr>
            <a:r>
              <a:rPr lang="en-US" dirty="0" smtClean="0"/>
              <a:t>Each </a:t>
            </a:r>
            <a:r>
              <a:rPr lang="en-US" b="1" dirty="0" smtClean="0"/>
              <a:t>object, attribute, </a:t>
            </a:r>
            <a:r>
              <a:rPr lang="en-US" dirty="0" smtClean="0"/>
              <a:t>and</a:t>
            </a:r>
            <a:r>
              <a:rPr lang="en-US" b="1" dirty="0" smtClean="0"/>
              <a:t> result </a:t>
            </a:r>
            <a:r>
              <a:rPr lang="en-US" dirty="0" smtClean="0"/>
              <a:t>of an operation or navigation is assigned to a </a:t>
            </a:r>
            <a:r>
              <a:rPr lang="en-US" b="1" dirty="0" smtClean="0"/>
              <a:t>range of values </a:t>
            </a:r>
            <a:r>
              <a:rPr lang="en-US" dirty="0" smtClean="0"/>
              <a:t>(type)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Predefined types</a:t>
            </a:r>
          </a:p>
          <a:p>
            <a:pPr lvl="1" eaLnBrk="1" hangingPunct="1">
              <a:defRPr/>
            </a:pPr>
            <a:r>
              <a:rPr lang="en-US" b="1" dirty="0" smtClean="0"/>
              <a:t>Basic types</a:t>
            </a:r>
          </a:p>
          <a:p>
            <a:pPr lvl="2" eaLnBrk="1" hangingPunct="1">
              <a:defRPr/>
            </a:pPr>
            <a:r>
              <a:rPr lang="en-US" dirty="0" smtClean="0"/>
              <a:t>Simple types: </a:t>
            </a:r>
            <a:r>
              <a:rPr lang="en-US" i="1" dirty="0" smtClean="0"/>
              <a:t>Integer, Real, Boolean, String</a:t>
            </a:r>
          </a:p>
          <a:p>
            <a:pPr lvl="2" eaLnBrk="1" hangingPunct="1">
              <a:defRPr/>
            </a:pPr>
            <a:r>
              <a:rPr lang="en-US" dirty="0" smtClean="0"/>
              <a:t>OCL-specific types: </a:t>
            </a:r>
            <a:r>
              <a:rPr lang="en-US" i="1" dirty="0" err="1" smtClean="0"/>
              <a:t>AnyType</a:t>
            </a:r>
            <a:r>
              <a:rPr lang="en-US" i="1" dirty="0" smtClean="0"/>
              <a:t>, </a:t>
            </a:r>
            <a:r>
              <a:rPr lang="en-US" i="1" dirty="0" err="1" smtClean="0"/>
              <a:t>TupleType</a:t>
            </a:r>
            <a:r>
              <a:rPr lang="en-US" i="1" dirty="0" smtClean="0"/>
              <a:t>, </a:t>
            </a:r>
            <a:r>
              <a:rPr lang="en-US" i="1" dirty="0" err="1" smtClean="0"/>
              <a:t>InvalidType</a:t>
            </a:r>
            <a:r>
              <a:rPr lang="en-US" i="1" dirty="0" smtClean="0"/>
              <a:t>, …</a:t>
            </a:r>
          </a:p>
          <a:p>
            <a:pPr lvl="1" eaLnBrk="1" hangingPunct="1">
              <a:defRPr/>
            </a:pPr>
            <a:r>
              <a:rPr lang="en-US" b="1" dirty="0" smtClean="0"/>
              <a:t>Set-valued, parameterized Types</a:t>
            </a:r>
          </a:p>
          <a:p>
            <a:pPr lvl="2" eaLnBrk="1" hangingPunct="1">
              <a:defRPr/>
            </a:pPr>
            <a:r>
              <a:rPr lang="en-US" dirty="0" smtClean="0"/>
              <a:t>Abstract </a:t>
            </a:r>
            <a:r>
              <a:rPr lang="en-US" dirty="0" err="1" smtClean="0"/>
              <a:t>supertyp</a:t>
            </a:r>
            <a:r>
              <a:rPr lang="en-US" dirty="0" smtClean="0"/>
              <a:t>: Collection(T)</a:t>
            </a:r>
          </a:p>
          <a:p>
            <a:pPr lvl="2" eaLnBrk="1" hangingPunct="1">
              <a:defRPr/>
            </a:pPr>
            <a:r>
              <a:rPr lang="en-US" dirty="0" smtClean="0"/>
              <a:t>Set(T) – no duplicates</a:t>
            </a:r>
          </a:p>
          <a:p>
            <a:pPr lvl="2" eaLnBrk="1" hangingPunct="1">
              <a:defRPr/>
            </a:pPr>
            <a:r>
              <a:rPr lang="en-US" dirty="0" smtClean="0"/>
              <a:t>Bag(T) – duplicates allowed</a:t>
            </a:r>
          </a:p>
          <a:p>
            <a:pPr lvl="2" eaLnBrk="1" hangingPunct="1">
              <a:defRPr/>
            </a:pPr>
            <a:r>
              <a:rPr lang="en-US" dirty="0" smtClean="0"/>
              <a:t>Sequence(T) – Bag with ordered elements, association ends {</a:t>
            </a:r>
            <a:r>
              <a:rPr lang="en-US" i="1" dirty="0" smtClean="0"/>
              <a:t>ordered</a:t>
            </a:r>
            <a:r>
              <a:rPr lang="en-US" dirty="0" smtClean="0"/>
              <a:t>}</a:t>
            </a:r>
          </a:p>
          <a:p>
            <a:pPr lvl="2" eaLnBrk="1" hangingPunct="1">
              <a:defRPr/>
            </a:pPr>
            <a:r>
              <a:rPr lang="en-US" dirty="0" err="1" smtClean="0"/>
              <a:t>OrderedSet</a:t>
            </a:r>
            <a:r>
              <a:rPr lang="en-US" dirty="0" smtClean="0"/>
              <a:t>(T) – Set with ordered elements, association ends {</a:t>
            </a:r>
            <a:r>
              <a:rPr lang="en-US" i="1" dirty="0" smtClean="0"/>
              <a:t>ordered, unique</a:t>
            </a:r>
            <a:r>
              <a:rPr lang="en-US" dirty="0" smtClean="0"/>
              <a:t>}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err="1" smtClean="0"/>
              <a:t>Userdefined</a:t>
            </a:r>
            <a:r>
              <a:rPr lang="en-US" b="1" dirty="0" smtClean="0"/>
              <a:t> Types</a:t>
            </a:r>
          </a:p>
          <a:p>
            <a:pPr lvl="1" eaLnBrk="1" hangingPunct="1">
              <a:defRPr/>
            </a:pPr>
            <a:r>
              <a:rPr lang="en-US" dirty="0" smtClean="0"/>
              <a:t>Instances of </a:t>
            </a:r>
            <a:r>
              <a:rPr lang="en-US" i="1" dirty="0" smtClean="0"/>
              <a:t>Class</a:t>
            </a:r>
            <a:r>
              <a:rPr lang="en-US" dirty="0" smtClean="0"/>
              <a:t> in MOF and indirect instances of </a:t>
            </a:r>
            <a:r>
              <a:rPr lang="en-US" i="1" dirty="0" smtClean="0"/>
              <a:t>Classifier</a:t>
            </a:r>
            <a:r>
              <a:rPr lang="en-US" dirty="0" smtClean="0"/>
              <a:t> in UML are types</a:t>
            </a:r>
          </a:p>
          <a:p>
            <a:pPr lvl="1" eaLnBrk="1" hangingPunct="1">
              <a:defRPr/>
            </a:pPr>
            <a:r>
              <a:rPr lang="en-US" i="1" dirty="0" err="1" smtClean="0"/>
              <a:t>EnumerationType</a:t>
            </a:r>
            <a:r>
              <a:rPr lang="en-US" dirty="0" smtClean="0"/>
              <a:t> – user defined set of values for defining constants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41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Uml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UNIFIED </a:t>
            </a:r>
            <a:r>
              <a:rPr lang="en-US" dirty="0" err="1" smtClean="0"/>
              <a:t>modelING</a:t>
            </a:r>
            <a:r>
              <a:rPr lang="en-US" dirty="0" smtClean="0"/>
              <a:t> 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587" y="4195623"/>
            <a:ext cx="1945392" cy="13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mtClean="0"/>
              <a:t>Types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Examples</a:t>
            </a:r>
          </a:p>
        </p:txBody>
      </p:sp>
      <p:sp>
        <p:nvSpPr>
          <p:cNvPr id="28676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Basic types</a:t>
            </a:r>
          </a:p>
          <a:p>
            <a:pPr lvl="1" eaLnBrk="1" hangingPunct="1"/>
            <a:r>
              <a:rPr lang="en-US" sz="1600" dirty="0" smtClean="0"/>
              <a:t>true, false : </a:t>
            </a:r>
            <a:r>
              <a:rPr lang="en-US" sz="1600" i="1" dirty="0" smtClean="0"/>
              <a:t>Boolean</a:t>
            </a:r>
          </a:p>
          <a:p>
            <a:pPr lvl="1" eaLnBrk="1" hangingPunct="1"/>
            <a:r>
              <a:rPr lang="en-US" sz="1600" dirty="0" smtClean="0"/>
              <a:t>-17, 0, 1, 2 : </a:t>
            </a:r>
            <a:r>
              <a:rPr lang="en-US" sz="1600" i="1" dirty="0" smtClean="0"/>
              <a:t>Integer</a:t>
            </a:r>
          </a:p>
          <a:p>
            <a:pPr lvl="1" eaLnBrk="1" hangingPunct="1"/>
            <a:r>
              <a:rPr lang="en-US" sz="1600" dirty="0" smtClean="0"/>
              <a:t>-17.89, 0.01, 3.14 : </a:t>
            </a:r>
            <a:r>
              <a:rPr lang="en-US" sz="1600" i="1" dirty="0" smtClean="0"/>
              <a:t>Real</a:t>
            </a:r>
          </a:p>
          <a:p>
            <a:pPr lvl="1" eaLnBrk="1" hangingPunct="1"/>
            <a:r>
              <a:rPr lang="en-US" sz="1600" dirty="0" smtClean="0"/>
              <a:t>“Hello World” : </a:t>
            </a:r>
            <a:r>
              <a:rPr lang="en-US" sz="1600" i="1" dirty="0" smtClean="0"/>
              <a:t>String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b="1" dirty="0" smtClean="0"/>
              <a:t>Set-valued, parameterized types</a:t>
            </a:r>
          </a:p>
          <a:p>
            <a:pPr lvl="1" eaLnBrk="1" hangingPunct="1"/>
            <a:r>
              <a:rPr lang="en-US" sz="1600" dirty="0" smtClean="0"/>
              <a:t>Set{ Set{1}, Set{2, 3} } : </a:t>
            </a:r>
            <a:r>
              <a:rPr lang="en-US" sz="1600" i="1" dirty="0" smtClean="0"/>
              <a:t>Set(Set(Integer))</a:t>
            </a:r>
          </a:p>
          <a:p>
            <a:pPr lvl="1" eaLnBrk="1" hangingPunct="1"/>
            <a:r>
              <a:rPr lang="en-US" sz="1600" dirty="0" smtClean="0"/>
              <a:t>Bag{ 1, 2.0, 2, 3.0, 3.0, 3 } : </a:t>
            </a:r>
            <a:r>
              <a:rPr lang="en-US" sz="1600" i="1" dirty="0" smtClean="0"/>
              <a:t>Bag(Real)</a:t>
            </a:r>
          </a:p>
          <a:p>
            <a:pPr lvl="1" eaLnBrk="1" hangingPunct="1"/>
            <a:r>
              <a:rPr lang="en-US" sz="1600" dirty="0" err="1" smtClean="0"/>
              <a:t>Tuple</a:t>
            </a:r>
            <a:r>
              <a:rPr lang="en-US" sz="1600" dirty="0" smtClean="0"/>
              <a:t>{ x = 5, y = false } : </a:t>
            </a:r>
            <a:r>
              <a:rPr lang="en-US" sz="1600" i="1" dirty="0" err="1" smtClean="0"/>
              <a:t>Tuple</a:t>
            </a:r>
            <a:r>
              <a:rPr lang="en-US" sz="1600" i="1" dirty="0" smtClean="0"/>
              <a:t>{x: Integer, y : Boolean}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b="1" dirty="0" err="1" smtClean="0"/>
              <a:t>Userdefined</a:t>
            </a:r>
            <a:r>
              <a:rPr lang="en-US" sz="1800" b="1" dirty="0" smtClean="0"/>
              <a:t> types</a:t>
            </a:r>
          </a:p>
          <a:p>
            <a:pPr lvl="1" eaLnBrk="1" hangingPunct="1"/>
            <a:r>
              <a:rPr lang="en-US" sz="1600" dirty="0" smtClean="0"/>
              <a:t>Passenger : </a:t>
            </a:r>
            <a:r>
              <a:rPr lang="en-US" sz="1600" i="1" dirty="0" smtClean="0"/>
              <a:t>Class</a:t>
            </a:r>
            <a:r>
              <a:rPr lang="en-US" sz="1600" dirty="0" smtClean="0"/>
              <a:t>, Flight : </a:t>
            </a:r>
            <a:r>
              <a:rPr lang="en-US" sz="1600" i="1" dirty="0" smtClean="0"/>
              <a:t>Class</a:t>
            </a:r>
            <a:r>
              <a:rPr lang="en-US" sz="1600" dirty="0" smtClean="0"/>
              <a:t>, Provider : </a:t>
            </a:r>
            <a:r>
              <a:rPr lang="en-US" sz="1600" i="1" dirty="0" smtClean="0"/>
              <a:t>Interface</a:t>
            </a:r>
          </a:p>
          <a:p>
            <a:pPr lvl="1" eaLnBrk="1" hangingPunct="1"/>
            <a:r>
              <a:rPr lang="en-US" sz="1600" dirty="0" smtClean="0"/>
              <a:t>Status::started - </a:t>
            </a:r>
            <a:r>
              <a:rPr lang="en-US" sz="1600" dirty="0" err="1" smtClean="0"/>
              <a:t>enum</a:t>
            </a:r>
            <a:r>
              <a:rPr lang="en-US" sz="1600" dirty="0" smtClean="0"/>
              <a:t> Status {started, landed}</a:t>
            </a:r>
          </a:p>
          <a:p>
            <a:pPr eaLnBrk="1" hangingPunct="1"/>
            <a:endParaRPr lang="de-AT" sz="1800" dirty="0" smtClean="0"/>
          </a:p>
        </p:txBody>
      </p:sp>
    </p:spTree>
    <p:extLst>
      <p:ext uri="{BB962C8B-B14F-4D97-AF65-F5344CB8AC3E}">
        <p14:creationId xmlns:p14="http://schemas.microsoft.com/office/powerpoint/2010/main" val="217299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Types</a:t>
            </a:r>
          </a:p>
        </p:txBody>
      </p:sp>
      <p:sp>
        <p:nvSpPr>
          <p:cNvPr id="29700" name="Textplatzhalter 51"/>
          <p:cNvSpPr>
            <a:spLocks noGrp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OCL meta model (extract)</a:t>
            </a:r>
          </a:p>
        </p:txBody>
      </p:sp>
      <p:grpSp>
        <p:nvGrpSpPr>
          <p:cNvPr id="29701" name="Gruppieren 57"/>
          <p:cNvGrpSpPr>
            <a:grpSpLocks/>
          </p:cNvGrpSpPr>
          <p:nvPr/>
        </p:nvGrpSpPr>
        <p:grpSpPr bwMode="auto">
          <a:xfrm>
            <a:off x="33338" y="1085850"/>
            <a:ext cx="8842375" cy="4914900"/>
            <a:chOff x="25400" y="1093845"/>
            <a:chExt cx="8842375" cy="4914843"/>
          </a:xfrm>
        </p:grpSpPr>
        <p:sp>
          <p:nvSpPr>
            <p:cNvPr id="29702" name="Rectangle 168"/>
            <p:cNvSpPr>
              <a:spLocks noChangeArrowheads="1"/>
            </p:cNvSpPr>
            <p:nvPr/>
          </p:nvSpPr>
          <p:spPr bwMode="auto">
            <a:xfrm>
              <a:off x="7010400" y="2400300"/>
              <a:ext cx="152400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Rectangle 169"/>
            <p:cNvSpPr>
              <a:spLocks noChangeArrowheads="1"/>
            </p:cNvSpPr>
            <p:nvPr/>
          </p:nvSpPr>
          <p:spPr bwMode="auto">
            <a:xfrm>
              <a:off x="7959725" y="2397125"/>
              <a:ext cx="152400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AutoShape 106"/>
            <p:cNvSpPr>
              <a:spLocks noChangeArrowheads="1"/>
            </p:cNvSpPr>
            <p:nvPr/>
          </p:nvSpPr>
          <p:spPr bwMode="auto">
            <a:xfrm>
              <a:off x="2487613" y="3225800"/>
              <a:ext cx="142875" cy="13811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AutoShape 108"/>
            <p:cNvSpPr>
              <a:spLocks noChangeArrowheads="1"/>
            </p:cNvSpPr>
            <p:nvPr/>
          </p:nvSpPr>
          <p:spPr bwMode="auto">
            <a:xfrm>
              <a:off x="1344613" y="4333875"/>
              <a:ext cx="142875" cy="13811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AutoShape 110"/>
            <p:cNvSpPr>
              <a:spLocks noChangeArrowheads="1"/>
            </p:cNvSpPr>
            <p:nvPr/>
          </p:nvSpPr>
          <p:spPr bwMode="auto">
            <a:xfrm>
              <a:off x="3322120" y="4341813"/>
              <a:ext cx="142875" cy="13811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Rectangle 112"/>
            <p:cNvSpPr>
              <a:spLocks noChangeArrowheads="1"/>
            </p:cNvSpPr>
            <p:nvPr/>
          </p:nvSpPr>
          <p:spPr bwMode="auto">
            <a:xfrm>
              <a:off x="4115374" y="1093845"/>
              <a:ext cx="1411287" cy="3794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sz="1800" i="1" smtClean="0">
                  <a:latin typeface="Myriad Roman" pitchFamily="34" charset="0"/>
                </a:rPr>
                <a:t>OCLType</a:t>
              </a:r>
              <a:endParaRPr lang="en-US" sz="1800" i="1">
                <a:latin typeface="Myriad Roman" pitchFamily="34" charset="0"/>
              </a:endParaRPr>
            </a:p>
          </p:txBody>
        </p:sp>
        <p:sp>
          <p:nvSpPr>
            <p:cNvPr id="29708" name="Rectangle 113"/>
            <p:cNvSpPr>
              <a:spLocks noChangeArrowheads="1"/>
            </p:cNvSpPr>
            <p:nvPr/>
          </p:nvSpPr>
          <p:spPr bwMode="auto">
            <a:xfrm>
              <a:off x="4501343" y="3952875"/>
              <a:ext cx="1565275" cy="3794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TupleType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09" name="Rectangle 123"/>
            <p:cNvSpPr>
              <a:spLocks noChangeArrowheads="1"/>
            </p:cNvSpPr>
            <p:nvPr/>
          </p:nvSpPr>
          <p:spPr bwMode="auto">
            <a:xfrm>
              <a:off x="6405563" y="3265488"/>
              <a:ext cx="971550" cy="3794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Signal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10" name="Rectangle 124"/>
            <p:cNvSpPr>
              <a:spLocks noChangeArrowheads="1"/>
            </p:cNvSpPr>
            <p:nvPr/>
          </p:nvSpPr>
          <p:spPr bwMode="auto">
            <a:xfrm>
              <a:off x="3600450" y="2820988"/>
              <a:ext cx="2047875" cy="37941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ModelElementType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11" name="Rectangle 125"/>
            <p:cNvSpPr>
              <a:spLocks noChangeArrowheads="1"/>
            </p:cNvSpPr>
            <p:nvPr/>
          </p:nvSpPr>
          <p:spPr bwMode="auto">
            <a:xfrm>
              <a:off x="7667625" y="3263900"/>
              <a:ext cx="1200150" cy="3794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Operation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12" name="Rectangle 132"/>
            <p:cNvSpPr>
              <a:spLocks noChangeArrowheads="1"/>
            </p:cNvSpPr>
            <p:nvPr/>
          </p:nvSpPr>
          <p:spPr bwMode="auto">
            <a:xfrm>
              <a:off x="1768475" y="2840038"/>
              <a:ext cx="1565275" cy="3794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sz="1800" i="1" smtClean="0">
                  <a:latin typeface="Myriad Roman" pitchFamily="34" charset="0"/>
                </a:rPr>
                <a:t>DataType</a:t>
              </a:r>
              <a:endParaRPr lang="en-US" sz="1800" i="1">
                <a:latin typeface="Myriad Roman" pitchFamily="34" charset="0"/>
              </a:endParaRPr>
            </a:p>
          </p:txBody>
        </p:sp>
        <p:sp>
          <p:nvSpPr>
            <p:cNvPr id="29713" name="Rectangle 133"/>
            <p:cNvSpPr>
              <a:spLocks noChangeArrowheads="1"/>
            </p:cNvSpPr>
            <p:nvPr/>
          </p:nvSpPr>
          <p:spPr bwMode="auto">
            <a:xfrm>
              <a:off x="2530282" y="3952875"/>
              <a:ext cx="1565275" cy="3794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sz="1800" i="1" smtClean="0">
                  <a:latin typeface="Myriad Roman" pitchFamily="34" charset="0"/>
                </a:rPr>
                <a:t>PrimitiveType</a:t>
              </a:r>
              <a:endParaRPr lang="en-US" sz="1800" i="1">
                <a:latin typeface="Myriad Roman" pitchFamily="34" charset="0"/>
              </a:endParaRPr>
            </a:p>
          </p:txBody>
        </p:sp>
        <p:sp>
          <p:nvSpPr>
            <p:cNvPr id="29714" name="Rectangle 134"/>
            <p:cNvSpPr>
              <a:spLocks noChangeArrowheads="1"/>
            </p:cNvSpPr>
            <p:nvPr/>
          </p:nvSpPr>
          <p:spPr bwMode="auto">
            <a:xfrm>
              <a:off x="431801" y="3952875"/>
              <a:ext cx="1733550" cy="3794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sz="1800" i="1" smtClean="0">
                  <a:latin typeface="Myriad Roman" pitchFamily="34" charset="0"/>
                </a:rPr>
                <a:t>CollectionType</a:t>
              </a:r>
              <a:endParaRPr lang="en-US" sz="1800" i="1">
                <a:latin typeface="Myriad Roman" pitchFamily="34" charset="0"/>
              </a:endParaRPr>
            </a:p>
          </p:txBody>
        </p:sp>
        <p:sp>
          <p:nvSpPr>
            <p:cNvPr id="29715" name="Rectangle 135"/>
            <p:cNvSpPr>
              <a:spLocks noChangeArrowheads="1"/>
            </p:cNvSpPr>
            <p:nvPr/>
          </p:nvSpPr>
          <p:spPr bwMode="auto">
            <a:xfrm>
              <a:off x="6804025" y="2109788"/>
              <a:ext cx="1565275" cy="37941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MessageType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16" name="Rectangle 136"/>
            <p:cNvSpPr>
              <a:spLocks noChangeArrowheads="1"/>
            </p:cNvSpPr>
            <p:nvPr/>
          </p:nvSpPr>
          <p:spPr bwMode="auto">
            <a:xfrm>
              <a:off x="4905375" y="2109788"/>
              <a:ext cx="1565275" cy="37941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AnyType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17" name="Rectangle 137"/>
            <p:cNvSpPr>
              <a:spLocks noChangeArrowheads="1"/>
            </p:cNvSpPr>
            <p:nvPr/>
          </p:nvSpPr>
          <p:spPr bwMode="auto">
            <a:xfrm>
              <a:off x="2854325" y="2109788"/>
              <a:ext cx="1565275" cy="37941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VoidType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18" name="Rectangle 138"/>
            <p:cNvSpPr>
              <a:spLocks noChangeArrowheads="1"/>
            </p:cNvSpPr>
            <p:nvPr/>
          </p:nvSpPr>
          <p:spPr bwMode="auto">
            <a:xfrm>
              <a:off x="803275" y="2109788"/>
              <a:ext cx="1565275" cy="37941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InvalidType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19" name="Rectangle 139"/>
            <p:cNvSpPr>
              <a:spLocks noChangeArrowheads="1"/>
            </p:cNvSpPr>
            <p:nvPr/>
          </p:nvSpPr>
          <p:spPr bwMode="auto">
            <a:xfrm>
              <a:off x="2430463" y="4813300"/>
              <a:ext cx="971550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String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20" name="Rectangle 140"/>
            <p:cNvSpPr>
              <a:spLocks noChangeArrowheads="1"/>
            </p:cNvSpPr>
            <p:nvPr/>
          </p:nvSpPr>
          <p:spPr bwMode="auto">
            <a:xfrm>
              <a:off x="3494088" y="4813300"/>
              <a:ext cx="971550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Boolean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21" name="Rectangle 141"/>
            <p:cNvSpPr>
              <a:spLocks noChangeArrowheads="1"/>
            </p:cNvSpPr>
            <p:nvPr/>
          </p:nvSpPr>
          <p:spPr bwMode="auto">
            <a:xfrm>
              <a:off x="4567238" y="4813300"/>
              <a:ext cx="923925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Integer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22" name="Rectangle 142"/>
            <p:cNvSpPr>
              <a:spLocks noChangeArrowheads="1"/>
            </p:cNvSpPr>
            <p:nvPr/>
          </p:nvSpPr>
          <p:spPr bwMode="auto">
            <a:xfrm>
              <a:off x="5573713" y="4813300"/>
              <a:ext cx="857250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Real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23" name="Rectangle 143"/>
            <p:cNvSpPr>
              <a:spLocks noChangeArrowheads="1"/>
            </p:cNvSpPr>
            <p:nvPr/>
          </p:nvSpPr>
          <p:spPr bwMode="auto">
            <a:xfrm>
              <a:off x="25400" y="5629275"/>
              <a:ext cx="1933575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OrderedSetType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24" name="Rectangle 144"/>
            <p:cNvSpPr>
              <a:spLocks noChangeArrowheads="1"/>
            </p:cNvSpPr>
            <p:nvPr/>
          </p:nvSpPr>
          <p:spPr bwMode="auto">
            <a:xfrm>
              <a:off x="2044699" y="5629275"/>
              <a:ext cx="1509383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SequenceType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25" name="Rectangle 145"/>
            <p:cNvSpPr>
              <a:spLocks noChangeArrowheads="1"/>
            </p:cNvSpPr>
            <p:nvPr/>
          </p:nvSpPr>
          <p:spPr bwMode="auto">
            <a:xfrm>
              <a:off x="3622675" y="5629275"/>
              <a:ext cx="971550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BagType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26" name="Rectangle 146"/>
            <p:cNvSpPr>
              <a:spLocks noChangeArrowheads="1"/>
            </p:cNvSpPr>
            <p:nvPr/>
          </p:nvSpPr>
          <p:spPr bwMode="auto">
            <a:xfrm>
              <a:off x="4667250" y="5629275"/>
              <a:ext cx="971550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en-US" sz="1800" smtClean="0">
                  <a:latin typeface="Myriad Roman" pitchFamily="34" charset="0"/>
                </a:rPr>
                <a:t>SetType</a:t>
              </a:r>
              <a:endParaRPr lang="en-US" sz="1800">
                <a:latin typeface="Myriad Roman" pitchFamily="34" charset="0"/>
              </a:endParaRPr>
            </a:p>
          </p:txBody>
        </p:sp>
        <p:sp>
          <p:nvSpPr>
            <p:cNvPr id="29727" name="AutoShape 147"/>
            <p:cNvSpPr>
              <a:spLocks noChangeArrowheads="1"/>
            </p:cNvSpPr>
            <p:nvPr/>
          </p:nvSpPr>
          <p:spPr bwMode="auto">
            <a:xfrm>
              <a:off x="4741863" y="1473200"/>
              <a:ext cx="142875" cy="13811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148"/>
            <p:cNvSpPr>
              <a:spLocks noChangeShapeType="1"/>
            </p:cNvSpPr>
            <p:nvPr/>
          </p:nvSpPr>
          <p:spPr bwMode="auto">
            <a:xfrm>
              <a:off x="4813300" y="1612900"/>
              <a:ext cx="1588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729" name="AutoShape 149"/>
            <p:cNvCxnSpPr>
              <a:cxnSpLocks noChangeShapeType="1"/>
              <a:stCxn id="29702" idx="2"/>
              <a:endCxn id="29709" idx="0"/>
            </p:cNvCxnSpPr>
            <p:nvPr/>
          </p:nvCxnSpPr>
          <p:spPr bwMode="auto">
            <a:xfrm rot="5400000">
              <a:off x="6600825" y="2779713"/>
              <a:ext cx="776288" cy="195262"/>
            </a:xfrm>
            <a:prstGeom prst="bentConnector3">
              <a:avLst>
                <a:gd name="adj1" fmla="val 498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lg" len="lg"/>
            </a:ln>
          </p:spPr>
        </p:cxnSp>
        <p:cxnSp>
          <p:nvCxnSpPr>
            <p:cNvPr id="29730" name="AutoShape 150"/>
            <p:cNvCxnSpPr>
              <a:cxnSpLocks noChangeShapeType="1"/>
              <a:stCxn id="29703" idx="2"/>
              <a:endCxn id="29711" idx="0"/>
            </p:cNvCxnSpPr>
            <p:nvPr/>
          </p:nvCxnSpPr>
          <p:spPr bwMode="auto">
            <a:xfrm rot="16200000" flipH="1">
              <a:off x="7762875" y="2759075"/>
              <a:ext cx="777875" cy="2317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lg" len="lg"/>
            </a:ln>
          </p:spPr>
        </p:cxnSp>
        <p:cxnSp>
          <p:nvCxnSpPr>
            <p:cNvPr id="29731" name="AutoShape 151"/>
            <p:cNvCxnSpPr>
              <a:cxnSpLocks noChangeShapeType="1"/>
              <a:stCxn id="29727" idx="3"/>
              <a:endCxn id="29717" idx="0"/>
            </p:cNvCxnSpPr>
            <p:nvPr/>
          </p:nvCxnSpPr>
          <p:spPr bwMode="auto">
            <a:xfrm rot="5400000">
              <a:off x="3975894" y="1272382"/>
              <a:ext cx="498475" cy="1176337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32" name="AutoShape 152"/>
            <p:cNvCxnSpPr>
              <a:cxnSpLocks noChangeShapeType="1"/>
              <a:stCxn id="29727" idx="3"/>
              <a:endCxn id="29716" idx="0"/>
            </p:cNvCxnSpPr>
            <p:nvPr/>
          </p:nvCxnSpPr>
          <p:spPr bwMode="auto">
            <a:xfrm rot="16200000" flipH="1">
              <a:off x="5001419" y="1423194"/>
              <a:ext cx="498475" cy="874713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33" name="AutoShape 153"/>
            <p:cNvCxnSpPr>
              <a:cxnSpLocks noChangeShapeType="1"/>
              <a:stCxn id="29727" idx="3"/>
              <a:endCxn id="29715" idx="0"/>
            </p:cNvCxnSpPr>
            <p:nvPr/>
          </p:nvCxnSpPr>
          <p:spPr bwMode="auto">
            <a:xfrm rot="16200000" flipH="1">
              <a:off x="5950744" y="473869"/>
              <a:ext cx="498475" cy="2773363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34" name="AutoShape 154"/>
            <p:cNvCxnSpPr>
              <a:cxnSpLocks noChangeShapeType="1"/>
              <a:stCxn id="29727" idx="3"/>
              <a:endCxn id="29718" idx="0"/>
            </p:cNvCxnSpPr>
            <p:nvPr/>
          </p:nvCxnSpPr>
          <p:spPr bwMode="auto">
            <a:xfrm rot="5400000">
              <a:off x="2950369" y="246857"/>
              <a:ext cx="498475" cy="3227387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35" name="AutoShape 155"/>
            <p:cNvCxnSpPr>
              <a:cxnSpLocks noChangeShapeType="1"/>
              <a:stCxn id="29727" idx="3"/>
              <a:endCxn id="29712" idx="0"/>
            </p:cNvCxnSpPr>
            <p:nvPr/>
          </p:nvCxnSpPr>
          <p:spPr bwMode="auto">
            <a:xfrm rot="5400000">
              <a:off x="3067844" y="1094582"/>
              <a:ext cx="1228725" cy="2262187"/>
            </a:xfrm>
            <a:prstGeom prst="bentConnector3">
              <a:avLst>
                <a:gd name="adj1" fmla="val 2041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36" name="AutoShape 156"/>
            <p:cNvCxnSpPr>
              <a:cxnSpLocks noChangeShapeType="1"/>
              <a:stCxn id="29727" idx="3"/>
              <a:endCxn id="29710" idx="0"/>
            </p:cNvCxnSpPr>
            <p:nvPr/>
          </p:nvCxnSpPr>
          <p:spPr bwMode="auto">
            <a:xfrm rot="5400000">
              <a:off x="4114006" y="2121695"/>
              <a:ext cx="1209675" cy="188912"/>
            </a:xfrm>
            <a:prstGeom prst="bentConnector3">
              <a:avLst>
                <a:gd name="adj1" fmla="val 20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37" name="AutoShape 157"/>
            <p:cNvCxnSpPr>
              <a:cxnSpLocks noChangeShapeType="1"/>
              <a:stCxn id="29704" idx="3"/>
              <a:endCxn id="29714" idx="0"/>
            </p:cNvCxnSpPr>
            <p:nvPr/>
          </p:nvCxnSpPr>
          <p:spPr bwMode="auto">
            <a:xfrm rot="5400000">
              <a:off x="1634333" y="3028157"/>
              <a:ext cx="588962" cy="12604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38" name="AutoShape 158"/>
            <p:cNvCxnSpPr>
              <a:cxnSpLocks noChangeShapeType="1"/>
              <a:stCxn id="29704" idx="3"/>
              <a:endCxn id="29713" idx="0"/>
            </p:cNvCxnSpPr>
            <p:nvPr/>
          </p:nvCxnSpPr>
          <p:spPr bwMode="auto">
            <a:xfrm rot="16200000" flipH="1">
              <a:off x="2641504" y="3281459"/>
              <a:ext cx="588962" cy="75386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39" name="AutoShape 159"/>
            <p:cNvCxnSpPr>
              <a:cxnSpLocks noChangeShapeType="1"/>
              <a:stCxn id="29704" idx="3"/>
              <a:endCxn id="29708" idx="0"/>
            </p:cNvCxnSpPr>
            <p:nvPr/>
          </p:nvCxnSpPr>
          <p:spPr bwMode="auto">
            <a:xfrm rot="16200000" flipH="1">
              <a:off x="3627035" y="2295929"/>
              <a:ext cx="588962" cy="272493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40" name="AutoShape 160"/>
            <p:cNvCxnSpPr>
              <a:cxnSpLocks noChangeShapeType="1"/>
              <a:stCxn id="29706" idx="3"/>
              <a:endCxn id="29719" idx="0"/>
            </p:cNvCxnSpPr>
            <p:nvPr/>
          </p:nvCxnSpPr>
          <p:spPr bwMode="auto">
            <a:xfrm rot="5400000">
              <a:off x="2988211" y="4407952"/>
              <a:ext cx="333375" cy="4773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41" name="AutoShape 161"/>
            <p:cNvCxnSpPr>
              <a:cxnSpLocks noChangeShapeType="1"/>
              <a:stCxn id="29706" idx="3"/>
              <a:endCxn id="29720" idx="0"/>
            </p:cNvCxnSpPr>
            <p:nvPr/>
          </p:nvCxnSpPr>
          <p:spPr bwMode="auto">
            <a:xfrm rot="16200000" flipH="1">
              <a:off x="3520023" y="4353459"/>
              <a:ext cx="333375" cy="5863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42" name="AutoShape 162"/>
            <p:cNvCxnSpPr>
              <a:cxnSpLocks noChangeShapeType="1"/>
              <a:stCxn id="29706" idx="3"/>
              <a:endCxn id="29721" idx="0"/>
            </p:cNvCxnSpPr>
            <p:nvPr/>
          </p:nvCxnSpPr>
          <p:spPr bwMode="auto">
            <a:xfrm rot="16200000" flipH="1">
              <a:off x="4044692" y="3828790"/>
              <a:ext cx="333375" cy="16356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43" name="AutoShape 163"/>
            <p:cNvCxnSpPr>
              <a:cxnSpLocks noChangeShapeType="1"/>
              <a:stCxn id="29706" idx="3"/>
              <a:endCxn id="29722" idx="0"/>
            </p:cNvCxnSpPr>
            <p:nvPr/>
          </p:nvCxnSpPr>
          <p:spPr bwMode="auto">
            <a:xfrm rot="16200000" flipH="1">
              <a:off x="4531261" y="3342222"/>
              <a:ext cx="333375" cy="26087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44" name="AutoShape 164"/>
            <p:cNvCxnSpPr>
              <a:cxnSpLocks noChangeShapeType="1"/>
              <a:stCxn id="29705" idx="3"/>
              <a:endCxn id="29723" idx="0"/>
            </p:cNvCxnSpPr>
            <p:nvPr/>
          </p:nvCxnSpPr>
          <p:spPr bwMode="auto">
            <a:xfrm rot="5400000">
              <a:off x="625477" y="4838700"/>
              <a:ext cx="1157287" cy="423863"/>
            </a:xfrm>
            <a:prstGeom prst="bentConnector3">
              <a:avLst>
                <a:gd name="adj1" fmla="val 7459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45" name="AutoShape 165"/>
            <p:cNvCxnSpPr>
              <a:cxnSpLocks noChangeShapeType="1"/>
              <a:stCxn id="29705" idx="3"/>
              <a:endCxn id="29724" idx="0"/>
            </p:cNvCxnSpPr>
            <p:nvPr/>
          </p:nvCxnSpPr>
          <p:spPr bwMode="auto">
            <a:xfrm rot="16200000" flipH="1">
              <a:off x="1529078" y="4358961"/>
              <a:ext cx="1157287" cy="1383340"/>
            </a:xfrm>
            <a:prstGeom prst="bentConnector3">
              <a:avLst>
                <a:gd name="adj1" fmla="val 7459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46" name="AutoShape 166"/>
            <p:cNvCxnSpPr>
              <a:cxnSpLocks noChangeShapeType="1"/>
              <a:stCxn id="29705" idx="3"/>
              <a:endCxn id="29725" idx="0"/>
            </p:cNvCxnSpPr>
            <p:nvPr/>
          </p:nvCxnSpPr>
          <p:spPr bwMode="auto">
            <a:xfrm rot="16200000" flipH="1">
              <a:off x="2183606" y="3704432"/>
              <a:ext cx="1157287" cy="2692400"/>
            </a:xfrm>
            <a:prstGeom prst="bentConnector3">
              <a:avLst>
                <a:gd name="adj1" fmla="val 743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47" name="AutoShape 167"/>
            <p:cNvCxnSpPr>
              <a:cxnSpLocks noChangeShapeType="1"/>
              <a:stCxn id="29705" idx="3"/>
              <a:endCxn id="29726" idx="0"/>
            </p:cNvCxnSpPr>
            <p:nvPr/>
          </p:nvCxnSpPr>
          <p:spPr bwMode="auto">
            <a:xfrm rot="16200000" flipH="1">
              <a:off x="2705894" y="3182144"/>
              <a:ext cx="1157287" cy="3736975"/>
            </a:xfrm>
            <a:prstGeom prst="bentConnector3">
              <a:avLst>
                <a:gd name="adj1" fmla="val 743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180049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smtClean="0"/>
              <a:t>Expressions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Each OCL expression is an indirect instance of </a:t>
            </a:r>
            <a:r>
              <a:rPr lang="en-US" i="1" dirty="0" err="1" smtClean="0"/>
              <a:t>OCLExpression</a:t>
            </a:r>
            <a:endParaRPr lang="en-US" i="1" dirty="0" smtClean="0"/>
          </a:p>
          <a:p>
            <a:pPr lvl="1" eaLnBrk="1" hangingPunct="1">
              <a:defRPr/>
            </a:pPr>
            <a:r>
              <a:rPr lang="en-US" dirty="0" smtClean="0"/>
              <a:t>Calculated in certain environment – cf. context</a:t>
            </a:r>
          </a:p>
          <a:p>
            <a:pPr lvl="1" eaLnBrk="1" hangingPunct="1">
              <a:defRPr/>
            </a:pPr>
            <a:r>
              <a:rPr lang="en-US" dirty="0" smtClean="0"/>
              <a:t>Each OCL expression has a </a:t>
            </a:r>
            <a:r>
              <a:rPr lang="en-US" b="1" dirty="0" smtClean="0"/>
              <a:t>typed return value</a:t>
            </a:r>
          </a:p>
          <a:p>
            <a:pPr lvl="1" eaLnBrk="1" hangingPunct="1">
              <a:defRPr/>
            </a:pPr>
            <a:r>
              <a:rPr lang="en-US" b="1" dirty="0" smtClean="0"/>
              <a:t>OCL Constraint is an OCL expression with return value Boolean</a:t>
            </a:r>
          </a:p>
          <a:p>
            <a:pPr lvl="1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Simple OCL expressions</a:t>
            </a:r>
          </a:p>
          <a:p>
            <a:pPr lvl="1" eaLnBrk="1" hangingPunct="1">
              <a:defRPr/>
            </a:pPr>
            <a:r>
              <a:rPr lang="en-US" i="1" dirty="0" err="1" smtClean="0"/>
              <a:t>LiteralExp</a:t>
            </a:r>
            <a:r>
              <a:rPr lang="en-US" i="1" dirty="0" smtClean="0"/>
              <a:t>, </a:t>
            </a:r>
            <a:r>
              <a:rPr lang="en-US" i="1" dirty="0" err="1" smtClean="0"/>
              <a:t>IfExp</a:t>
            </a:r>
            <a:r>
              <a:rPr lang="en-US" i="1" dirty="0" smtClean="0"/>
              <a:t>, </a:t>
            </a:r>
            <a:r>
              <a:rPr lang="en-US" i="1" dirty="0" err="1" smtClean="0"/>
              <a:t>LetExp</a:t>
            </a:r>
            <a:r>
              <a:rPr lang="en-US" i="1" dirty="0" smtClean="0"/>
              <a:t>, </a:t>
            </a:r>
            <a:r>
              <a:rPr lang="en-US" i="1" dirty="0" err="1" smtClean="0"/>
              <a:t>VariableExp</a:t>
            </a:r>
            <a:r>
              <a:rPr lang="en-US" i="1" dirty="0" smtClean="0"/>
              <a:t>, </a:t>
            </a:r>
            <a:r>
              <a:rPr lang="en-US" i="1" dirty="0" err="1" smtClean="0"/>
              <a:t>LoopExp</a:t>
            </a:r>
            <a:endParaRPr lang="en-US" i="1" dirty="0" smtClean="0"/>
          </a:p>
          <a:p>
            <a:pPr lvl="1" eaLnBrk="1" hangingPunct="1">
              <a:defRPr/>
            </a:pPr>
            <a:endParaRPr lang="en-US" i="1" dirty="0" smtClean="0"/>
          </a:p>
          <a:p>
            <a:pPr eaLnBrk="1" hangingPunct="1">
              <a:defRPr/>
            </a:pPr>
            <a:r>
              <a:rPr lang="en-US" b="1" dirty="0" smtClean="0"/>
              <a:t>OCL expressions for querying model information</a:t>
            </a:r>
          </a:p>
          <a:p>
            <a:pPr lvl="1" eaLnBrk="1" hangingPunct="1">
              <a:defRPr/>
            </a:pPr>
            <a:r>
              <a:rPr lang="en-US" i="1" dirty="0" err="1" smtClean="0"/>
              <a:t>FeatureCallExp</a:t>
            </a:r>
            <a:r>
              <a:rPr lang="en-US" dirty="0" smtClean="0"/>
              <a:t> – abstract </a:t>
            </a:r>
            <a:r>
              <a:rPr lang="en-US" dirty="0" err="1" smtClean="0"/>
              <a:t>superclass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i="1" dirty="0" err="1" smtClean="0"/>
              <a:t>AttributeCallExp</a:t>
            </a:r>
            <a:r>
              <a:rPr lang="en-US" dirty="0" smtClean="0"/>
              <a:t> – querying attributes</a:t>
            </a:r>
          </a:p>
          <a:p>
            <a:pPr lvl="1" eaLnBrk="1" hangingPunct="1">
              <a:defRPr/>
            </a:pPr>
            <a:r>
              <a:rPr lang="en-US" i="1" dirty="0" err="1" smtClean="0"/>
              <a:t>AssociationEndCallExp</a:t>
            </a:r>
            <a:r>
              <a:rPr lang="en-US" dirty="0" smtClean="0"/>
              <a:t> – querying association ends</a:t>
            </a:r>
          </a:p>
          <a:p>
            <a:pPr lvl="2" eaLnBrk="1" hangingPunct="1">
              <a:defRPr/>
            </a:pPr>
            <a:r>
              <a:rPr lang="en-US" dirty="0" smtClean="0"/>
              <a:t>Using role names; if no role names are specified, lowercase class names have to be used (if unique)</a:t>
            </a:r>
          </a:p>
          <a:p>
            <a:pPr lvl="1" eaLnBrk="1" hangingPunct="1">
              <a:defRPr/>
            </a:pPr>
            <a:r>
              <a:rPr lang="en-US" i="1" dirty="0" err="1" smtClean="0"/>
              <a:t>AssociationClassCallExp</a:t>
            </a:r>
            <a:r>
              <a:rPr lang="en-US" dirty="0" smtClean="0"/>
              <a:t> – querying association class (only in UML)</a:t>
            </a:r>
          </a:p>
          <a:p>
            <a:pPr lvl="1" eaLnBrk="1" hangingPunct="1">
              <a:defRPr/>
            </a:pPr>
            <a:r>
              <a:rPr lang="en-US" i="1" dirty="0" err="1" smtClean="0"/>
              <a:t>OperationCallExp</a:t>
            </a:r>
            <a:r>
              <a:rPr lang="en-US" dirty="0" smtClean="0"/>
              <a:t> – Call of query operations</a:t>
            </a:r>
          </a:p>
          <a:p>
            <a:pPr lvl="2" eaLnBrk="1" hangingPunct="1">
              <a:defRPr/>
            </a:pPr>
            <a:r>
              <a:rPr lang="en-US" dirty="0" smtClean="0"/>
              <a:t>Calculate a value, but do </a:t>
            </a:r>
            <a:r>
              <a:rPr lang="en-US" b="1" dirty="0" smtClean="0"/>
              <a:t>not</a:t>
            </a:r>
            <a:r>
              <a:rPr lang="en-US" dirty="0" smtClean="0"/>
              <a:t> change the system state!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7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smtClean="0"/>
              <a:t>Expressions</a:t>
            </a:r>
          </a:p>
        </p:txBody>
      </p:sp>
      <p:sp>
        <p:nvSpPr>
          <p:cNvPr id="31748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Examples for </a:t>
            </a:r>
            <a:r>
              <a:rPr lang="en-US" sz="1900" i="1" dirty="0" err="1" smtClean="0"/>
              <a:t>LiteralExp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IfExp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VariableExp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AttributeCallExp</a:t>
            </a:r>
            <a:r>
              <a:rPr lang="en-US" sz="1900" i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9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900" b="1" dirty="0" smtClean="0"/>
              <a:t>Abstract syntax </a:t>
            </a:r>
            <a:r>
              <a:rPr lang="en-US" sz="1900" dirty="0" smtClean="0"/>
              <a:t>of OCL is described as </a:t>
            </a:r>
            <a:r>
              <a:rPr lang="en-US" sz="1900" b="1" dirty="0" smtClean="0"/>
              <a:t>meta model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r>
              <a:rPr lang="en-US" sz="1900" b="1" dirty="0" smtClean="0"/>
              <a:t>Mapping from abstract syntax to concrete syntax</a:t>
            </a:r>
            <a:endParaRPr lang="en-US" sz="19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700" i="1" dirty="0" err="1" smtClean="0"/>
              <a:t>IfExp</a:t>
            </a:r>
            <a:r>
              <a:rPr lang="en-US" sz="1700" i="1" dirty="0" smtClean="0"/>
              <a:t> -&gt; </a:t>
            </a:r>
            <a:r>
              <a:rPr lang="en-US" sz="1700" b="1" i="1" dirty="0" smtClean="0"/>
              <a:t>if</a:t>
            </a:r>
            <a:r>
              <a:rPr lang="en-US" sz="1700" i="1" dirty="0" smtClean="0"/>
              <a:t> Expression </a:t>
            </a:r>
            <a:r>
              <a:rPr lang="en-US" sz="1700" b="1" i="1" dirty="0" smtClean="0"/>
              <a:t>then</a:t>
            </a:r>
            <a:r>
              <a:rPr lang="en-US" sz="1700" i="1" dirty="0" smtClean="0"/>
              <a:t> Expression </a:t>
            </a:r>
            <a:r>
              <a:rPr lang="en-US" sz="1700" b="1" i="1" dirty="0" smtClean="0"/>
              <a:t>else</a:t>
            </a:r>
            <a:r>
              <a:rPr lang="en-US" sz="1700" i="1" dirty="0" smtClean="0"/>
              <a:t> Expression </a:t>
            </a:r>
            <a:r>
              <a:rPr lang="en-US" sz="1700" b="1" i="1" dirty="0" err="1" smtClean="0"/>
              <a:t>endif</a:t>
            </a:r>
            <a:r>
              <a:rPr lang="en-US" sz="1700" i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</p:txBody>
      </p:sp>
      <p:grpSp>
        <p:nvGrpSpPr>
          <p:cNvPr id="31749" name="Gruppieren 19"/>
          <p:cNvGrpSpPr>
            <a:grpSpLocks/>
          </p:cNvGrpSpPr>
          <p:nvPr/>
        </p:nvGrpSpPr>
        <p:grpSpPr bwMode="auto">
          <a:xfrm>
            <a:off x="0" y="1504950"/>
            <a:ext cx="8689975" cy="2957870"/>
            <a:chOff x="8627" y="1512977"/>
            <a:chExt cx="8690633" cy="2957788"/>
          </a:xfrm>
        </p:grpSpPr>
        <p:sp>
          <p:nvSpPr>
            <p:cNvPr id="28678" name="AutoShape 5"/>
            <p:cNvSpPr>
              <a:spLocks noChangeArrowheads="1"/>
            </p:cNvSpPr>
            <p:nvPr/>
          </p:nvSpPr>
          <p:spPr bwMode="auto">
            <a:xfrm>
              <a:off x="603985" y="2366201"/>
              <a:ext cx="7980966" cy="2104564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266700" lvl="1" indent="-180975">
                <a:defRPr/>
              </a:pPr>
              <a:r>
                <a:rPr lang="en-US" sz="2000" b="1" spc="-50">
                  <a:latin typeface="Courier New" pitchFamily="49" charset="0"/>
                  <a:cs typeface="Courier New" pitchFamily="49" charset="0"/>
                </a:rPr>
                <a:t>let</a:t>
              </a:r>
              <a:r>
                <a:rPr lang="en-US" sz="2000" spc="-50">
                  <a:latin typeface="+mj-lt"/>
                  <a:cs typeface="Courier New" pitchFamily="49" charset="0"/>
                </a:rPr>
                <a:t> </a:t>
              </a:r>
              <a:r>
                <a:rPr lang="en-US" sz="2000" spc="-50" smtClean="0">
                  <a:latin typeface="Courier New" pitchFamily="49" charset="0"/>
                  <a:cs typeface="Courier New" pitchFamily="49" charset="0"/>
                </a:rPr>
                <a:t>annualIncome :</a:t>
              </a:r>
              <a:r>
                <a:rPr lang="en-US" sz="2000" spc="-50" smtClean="0">
                  <a:latin typeface="+mj-lt"/>
                  <a:cs typeface="Courier New" pitchFamily="49" charset="0"/>
                </a:rPr>
                <a:t> </a:t>
              </a:r>
              <a:r>
                <a:rPr lang="en-US" sz="2000" spc="-50">
                  <a:latin typeface="Courier New" pitchFamily="49" charset="0"/>
                  <a:cs typeface="Courier New" pitchFamily="49" charset="0"/>
                </a:rPr>
                <a:t>Real</a:t>
              </a:r>
              <a:r>
                <a:rPr lang="en-US" sz="2000" spc="-50">
                  <a:latin typeface="+mj-lt"/>
                  <a:cs typeface="Courier New" pitchFamily="49" charset="0"/>
                </a:rPr>
                <a:t> </a:t>
              </a:r>
              <a:r>
                <a:rPr lang="en-US" sz="2000" spc="-5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en-US" sz="2000" spc="-50">
                  <a:latin typeface="+mj-lt"/>
                  <a:cs typeface="Courier New" pitchFamily="49" charset="0"/>
                </a:rPr>
                <a:t> </a:t>
              </a:r>
              <a:r>
                <a:rPr lang="en-US" sz="2000" spc="-50" smtClean="0">
                  <a:latin typeface="Courier New" pitchFamily="49" charset="0"/>
                  <a:cs typeface="Courier New" pitchFamily="49" charset="0"/>
                </a:rPr>
                <a:t>self.monthlyIncome</a:t>
              </a:r>
              <a:r>
                <a:rPr lang="en-US" sz="2000" spc="-50" smtClean="0">
                  <a:latin typeface="+mj-lt"/>
                  <a:cs typeface="Courier New" pitchFamily="49" charset="0"/>
                </a:rPr>
                <a:t> </a:t>
              </a:r>
              <a:r>
                <a:rPr lang="en-US" sz="2000" spc="-50">
                  <a:latin typeface="Courier New" pitchFamily="49" charset="0"/>
                  <a:cs typeface="Courier New" pitchFamily="49" charset="0"/>
                </a:rPr>
                <a:t>*</a:t>
              </a:r>
              <a:r>
                <a:rPr lang="en-US" sz="2000" spc="-50">
                  <a:latin typeface="+mj-lt"/>
                  <a:cs typeface="Courier New" pitchFamily="49" charset="0"/>
                </a:rPr>
                <a:t> </a:t>
              </a:r>
              <a:r>
                <a:rPr lang="en-US" sz="2000" spc="-50">
                  <a:latin typeface="Courier New" pitchFamily="49" charset="0"/>
                  <a:cs typeface="Courier New" pitchFamily="49" charset="0"/>
                </a:rPr>
                <a:t>14 </a:t>
              </a:r>
              <a:r>
                <a:rPr lang="en-US" sz="2000" b="1" spc="-50">
                  <a:latin typeface="Courier New" pitchFamily="49" charset="0"/>
                  <a:cs typeface="Courier New" pitchFamily="49" charset="0"/>
                </a:rPr>
                <a:t>in</a:t>
              </a:r>
            </a:p>
            <a:p>
              <a:pPr lvl="1">
                <a:defRPr/>
              </a:pPr>
              <a:r>
                <a:rPr lang="en-US" sz="2000" b="1" spc="-50">
                  <a:latin typeface="Courier New" pitchFamily="49" charset="0"/>
                  <a:cs typeface="Courier New" pitchFamily="49" charset="0"/>
                </a:rPr>
                <a:t>if</a:t>
              </a:r>
              <a:r>
                <a:rPr lang="en-US" sz="2000" spc="-50">
                  <a:latin typeface="Courier New" pitchFamily="49" charset="0"/>
                  <a:cs typeface="Courier New" pitchFamily="49" charset="0"/>
                </a:rPr>
                <a:t> self.isUnemployed </a:t>
              </a:r>
              <a:r>
                <a:rPr lang="en-US" sz="2000" b="1" spc="-50">
                  <a:latin typeface="Courier New" pitchFamily="49" charset="0"/>
                  <a:cs typeface="Courier New" pitchFamily="49" charset="0"/>
                </a:rPr>
                <a:t>then</a:t>
              </a:r>
            </a:p>
            <a:p>
              <a:pPr lvl="1">
                <a:defRPr/>
              </a:pPr>
              <a:r>
                <a:rPr lang="en-US" sz="2000" spc="-5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2000" spc="-50" smtClean="0">
                  <a:latin typeface="Courier New" pitchFamily="49" charset="0"/>
                  <a:cs typeface="Courier New" pitchFamily="49" charset="0"/>
                </a:rPr>
                <a:t> annualIncome &lt; </a:t>
              </a:r>
              <a:r>
                <a:rPr lang="en-US" sz="2000" spc="-50">
                  <a:latin typeface="Courier New" pitchFamily="49" charset="0"/>
                  <a:cs typeface="Courier New" pitchFamily="49" charset="0"/>
                </a:rPr>
                <a:t>8000</a:t>
              </a:r>
            </a:p>
            <a:p>
              <a:pPr lvl="1">
                <a:defRPr/>
              </a:pPr>
              <a:r>
                <a:rPr lang="en-US" sz="2000" b="1" spc="-50">
                  <a:latin typeface="Courier New" pitchFamily="49" charset="0"/>
                  <a:cs typeface="Courier New" pitchFamily="49" charset="0"/>
                </a:rPr>
                <a:t>else</a:t>
              </a:r>
            </a:p>
            <a:p>
              <a:pPr lvl="1">
                <a:defRPr/>
              </a:pPr>
              <a:r>
                <a:rPr lang="en-US" sz="2000" spc="-5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2000" spc="-50" smtClean="0">
                  <a:latin typeface="Courier New" pitchFamily="49" charset="0"/>
                  <a:cs typeface="Courier New" pitchFamily="49" charset="0"/>
                </a:rPr>
                <a:t> annualIncome &gt;= </a:t>
              </a:r>
              <a:r>
                <a:rPr lang="en-US" sz="2000" spc="-50">
                  <a:latin typeface="Courier New" pitchFamily="49" charset="0"/>
                  <a:cs typeface="Courier New" pitchFamily="49" charset="0"/>
                </a:rPr>
                <a:t>8000</a:t>
              </a:r>
            </a:p>
            <a:p>
              <a:pPr lvl="1">
                <a:defRPr/>
              </a:pPr>
              <a:r>
                <a:rPr lang="en-US" sz="2000" b="1" spc="-50" smtClean="0">
                  <a:latin typeface="Courier New" pitchFamily="49" charset="0"/>
                  <a:cs typeface="Courier New" pitchFamily="49" charset="0"/>
                </a:rPr>
                <a:t>endif</a:t>
              </a:r>
              <a:endParaRPr lang="en-US" sz="2000" b="1" spc="-5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6171960" y="1597804"/>
              <a:ext cx="2527300" cy="520700"/>
            </a:xfrm>
            <a:prstGeom prst="wedgeRoundRectCallout">
              <a:avLst>
                <a:gd name="adj1" fmla="val 18889"/>
                <a:gd name="adj2" fmla="val 113060"/>
                <a:gd name="adj3" fmla="val 1666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smtClean="0"/>
                <a:t>IntegerLiteralExp</a:t>
              </a:r>
              <a:endParaRPr lang="en-US" b="1"/>
            </a:p>
          </p:txBody>
        </p:sp>
        <p:sp>
          <p:nvSpPr>
            <p:cNvPr id="31752" name="AutoShape 8"/>
            <p:cNvSpPr>
              <a:spLocks noChangeArrowheads="1"/>
            </p:cNvSpPr>
            <p:nvPr/>
          </p:nvSpPr>
          <p:spPr bwMode="auto">
            <a:xfrm>
              <a:off x="1584145" y="1554672"/>
              <a:ext cx="1689100" cy="520700"/>
            </a:xfrm>
            <a:prstGeom prst="wedgeRoundRectCallout">
              <a:avLst>
                <a:gd name="adj1" fmla="val 33833"/>
                <a:gd name="adj2" fmla="val 121343"/>
                <a:gd name="adj3" fmla="val 1666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smtClean="0"/>
                <a:t>VariableExp</a:t>
              </a:r>
              <a:endParaRPr lang="en-US" b="1"/>
            </a:p>
          </p:txBody>
        </p:sp>
        <p:sp>
          <p:nvSpPr>
            <p:cNvPr id="31753" name="AutoShape 9"/>
            <p:cNvSpPr>
              <a:spLocks noChangeArrowheads="1"/>
            </p:cNvSpPr>
            <p:nvPr/>
          </p:nvSpPr>
          <p:spPr bwMode="auto">
            <a:xfrm>
              <a:off x="3475007" y="1593251"/>
              <a:ext cx="2362200" cy="520700"/>
            </a:xfrm>
            <a:prstGeom prst="wedgeRoundRectCallout">
              <a:avLst>
                <a:gd name="adj1" fmla="val 9407"/>
                <a:gd name="adj2" fmla="val 111583"/>
                <a:gd name="adj3" fmla="val 1666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smtClean="0"/>
                <a:t>AttributeCallExp</a:t>
              </a:r>
              <a:endParaRPr lang="en-US" b="1"/>
            </a:p>
          </p:txBody>
        </p:sp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8627" y="3471652"/>
              <a:ext cx="1112808" cy="520700"/>
            </a:xfrm>
            <a:prstGeom prst="wedgeRoundRectCallout">
              <a:avLst>
                <a:gd name="adj1" fmla="val 49597"/>
                <a:gd name="adj2" fmla="val -164759"/>
                <a:gd name="adj3" fmla="val 1666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smtClean="0"/>
                <a:t>IfExp</a:t>
              </a:r>
              <a:endParaRPr lang="en-US" b="1"/>
            </a:p>
          </p:txBody>
        </p:sp>
        <p:sp>
          <p:nvSpPr>
            <p:cNvPr id="31755" name="AutoShape 12"/>
            <p:cNvSpPr>
              <a:spLocks noChangeArrowheads="1"/>
            </p:cNvSpPr>
            <p:nvPr/>
          </p:nvSpPr>
          <p:spPr bwMode="auto">
            <a:xfrm>
              <a:off x="127239" y="1512977"/>
              <a:ext cx="1155700" cy="520700"/>
            </a:xfrm>
            <a:prstGeom prst="wedgeRoundRectCallout">
              <a:avLst>
                <a:gd name="adj1" fmla="val 24690"/>
                <a:gd name="adj2" fmla="val 123597"/>
                <a:gd name="adj3" fmla="val 1666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smtClean="0"/>
                <a:t>LetExp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1541662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Expressions</a:t>
            </a:r>
          </a:p>
        </p:txBody>
      </p:sp>
      <p:sp>
        <p:nvSpPr>
          <p:cNvPr id="32772" name="Textplatzhalter 5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OCL meta model (extract)</a:t>
            </a:r>
            <a:endParaRPr lang="de-AT" dirty="0" smtClean="0">
              <a:solidFill>
                <a:srgbClr val="7F7F7F"/>
              </a:solidFill>
            </a:endParaRP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4468813" y="2425700"/>
            <a:ext cx="142875" cy="13811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1166813" y="3432175"/>
            <a:ext cx="142875" cy="13811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3749675" y="3051175"/>
            <a:ext cx="1323975" cy="3794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AT" sz="1800">
                <a:latin typeface="Myriad Roman" pitchFamily="34" charset="0"/>
              </a:rPr>
              <a:t>IfExp</a:t>
            </a:r>
          </a:p>
        </p:txBody>
      </p:sp>
      <p:sp>
        <p:nvSpPr>
          <p:cNvPr id="32776" name="Rectangle 15"/>
          <p:cNvSpPr>
            <a:spLocks noChangeArrowheads="1"/>
          </p:cNvSpPr>
          <p:nvPr/>
        </p:nvSpPr>
        <p:spPr bwMode="auto">
          <a:xfrm>
            <a:off x="2216150" y="3051175"/>
            <a:ext cx="134937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AT" sz="1800" i="1">
                <a:latin typeface="Myriad Roman" pitchFamily="34" charset="0"/>
              </a:rPr>
              <a:t>LiteralExp</a:t>
            </a:r>
          </a:p>
        </p:txBody>
      </p:sp>
      <p:sp>
        <p:nvSpPr>
          <p:cNvPr id="32777" name="Rectangle 25"/>
          <p:cNvSpPr>
            <a:spLocks noChangeArrowheads="1"/>
          </p:cNvSpPr>
          <p:nvPr/>
        </p:nvSpPr>
        <p:spPr bwMode="auto">
          <a:xfrm>
            <a:off x="298450" y="4321175"/>
            <a:ext cx="1647825" cy="3794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de-DE" sz="1800" i="1">
                <a:latin typeface="Myriad Roman" pitchFamily="34" charset="0"/>
              </a:rPr>
              <a:t>FeatureCallExp</a:t>
            </a:r>
            <a:endParaRPr lang="de-AT" sz="1800" i="1">
              <a:latin typeface="Myriad Roman" pitchFamily="34" charset="0"/>
            </a:endParaRPr>
          </a:p>
        </p:txBody>
      </p:sp>
      <p:cxnSp>
        <p:nvCxnSpPr>
          <p:cNvPr id="32778" name="AutoShape 39"/>
          <p:cNvCxnSpPr>
            <a:cxnSpLocks noChangeShapeType="1"/>
            <a:stCxn id="32773" idx="3"/>
            <a:endCxn id="32825" idx="0"/>
          </p:cNvCxnSpPr>
          <p:nvPr/>
        </p:nvCxnSpPr>
        <p:spPr bwMode="auto">
          <a:xfrm rot="5400000">
            <a:off x="2663826" y="1174750"/>
            <a:ext cx="487362" cy="3265487"/>
          </a:xfrm>
          <a:prstGeom prst="bent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79" name="AutoShape 40"/>
          <p:cNvCxnSpPr>
            <a:cxnSpLocks noChangeShapeType="1"/>
            <a:stCxn id="32773" idx="3"/>
            <a:endCxn id="32776" idx="0"/>
          </p:cNvCxnSpPr>
          <p:nvPr/>
        </p:nvCxnSpPr>
        <p:spPr bwMode="auto">
          <a:xfrm rot="5400000">
            <a:off x="3471863" y="1982788"/>
            <a:ext cx="487362" cy="1649412"/>
          </a:xfrm>
          <a:prstGeom prst="bent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80" name="AutoShape 41"/>
          <p:cNvCxnSpPr>
            <a:cxnSpLocks noChangeShapeType="1"/>
            <a:stCxn id="32773" idx="3"/>
            <a:endCxn id="32775" idx="0"/>
          </p:cNvCxnSpPr>
          <p:nvPr/>
        </p:nvCxnSpPr>
        <p:spPr bwMode="auto">
          <a:xfrm rot="5400000">
            <a:off x="4232276" y="2743200"/>
            <a:ext cx="487362" cy="128587"/>
          </a:xfrm>
          <a:prstGeom prst="bent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81" name="AutoShape 46"/>
          <p:cNvCxnSpPr>
            <a:cxnSpLocks noChangeShapeType="1"/>
            <a:stCxn id="32774" idx="3"/>
            <a:endCxn id="32777" idx="0"/>
          </p:cNvCxnSpPr>
          <p:nvPr/>
        </p:nvCxnSpPr>
        <p:spPr bwMode="auto">
          <a:xfrm rot="5400000">
            <a:off x="804863" y="3887788"/>
            <a:ext cx="750887" cy="115887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82" name="AutoShape 47"/>
          <p:cNvCxnSpPr>
            <a:cxnSpLocks noChangeShapeType="1"/>
            <a:stCxn id="32774" idx="3"/>
            <a:endCxn id="32821" idx="0"/>
          </p:cNvCxnSpPr>
          <p:nvPr/>
        </p:nvCxnSpPr>
        <p:spPr bwMode="auto">
          <a:xfrm rot="16200000" flipH="1">
            <a:off x="1634331" y="3174207"/>
            <a:ext cx="750887" cy="1543050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783" name="Rectangle 50"/>
          <p:cNvSpPr>
            <a:spLocks noChangeArrowheads="1"/>
          </p:cNvSpPr>
          <p:nvPr/>
        </p:nvSpPr>
        <p:spPr bwMode="auto">
          <a:xfrm>
            <a:off x="3840163" y="1201738"/>
            <a:ext cx="1565275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AT" sz="1800" i="1">
                <a:latin typeface="Myriad Roman" pitchFamily="34" charset="0"/>
              </a:rPr>
              <a:t>TypedElement</a:t>
            </a:r>
          </a:p>
        </p:txBody>
      </p:sp>
      <p:sp>
        <p:nvSpPr>
          <p:cNvPr id="32784" name="AutoShape 51"/>
          <p:cNvSpPr>
            <a:spLocks noChangeArrowheads="1"/>
          </p:cNvSpPr>
          <p:nvPr/>
        </p:nvSpPr>
        <p:spPr bwMode="auto">
          <a:xfrm>
            <a:off x="4559300" y="1587500"/>
            <a:ext cx="142875" cy="13811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cxnSp>
        <p:nvCxnSpPr>
          <p:cNvPr id="32785" name="AutoShape 52"/>
          <p:cNvCxnSpPr>
            <a:cxnSpLocks noChangeShapeType="1"/>
            <a:stCxn id="32784" idx="3"/>
            <a:endCxn id="32824" idx="0"/>
          </p:cNvCxnSpPr>
          <p:nvPr/>
        </p:nvCxnSpPr>
        <p:spPr bwMode="auto">
          <a:xfrm rot="5400000">
            <a:off x="4473575" y="1882776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6" name="Rectangle 54"/>
          <p:cNvSpPr>
            <a:spLocks noChangeArrowheads="1"/>
          </p:cNvSpPr>
          <p:nvPr/>
        </p:nvSpPr>
        <p:spPr bwMode="auto">
          <a:xfrm>
            <a:off x="7400925" y="3063875"/>
            <a:ext cx="126047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AT" sz="1800">
                <a:latin typeface="Myriad Roman" pitchFamily="34" charset="0"/>
              </a:rPr>
              <a:t>TypeExp</a:t>
            </a:r>
          </a:p>
        </p:txBody>
      </p:sp>
      <p:sp>
        <p:nvSpPr>
          <p:cNvPr id="32787" name="Rectangle 57"/>
          <p:cNvSpPr>
            <a:spLocks noChangeArrowheads="1"/>
          </p:cNvSpPr>
          <p:nvPr/>
        </p:nvSpPr>
        <p:spPr bwMode="auto">
          <a:xfrm>
            <a:off x="1143000" y="5375275"/>
            <a:ext cx="1447800" cy="3794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de-DE" sz="1800">
                <a:latin typeface="Myriad Roman" pitchFamily="34" charset="0"/>
              </a:rPr>
              <a:t>IteratorExp</a:t>
            </a:r>
            <a:endParaRPr lang="de-AT" sz="1800">
              <a:latin typeface="Myriad Roman" pitchFamily="34" charset="0"/>
            </a:endParaRPr>
          </a:p>
        </p:txBody>
      </p:sp>
      <p:sp>
        <p:nvSpPr>
          <p:cNvPr id="32788" name="Rectangle 58"/>
          <p:cNvSpPr>
            <a:spLocks noChangeArrowheads="1"/>
          </p:cNvSpPr>
          <p:nvPr/>
        </p:nvSpPr>
        <p:spPr bwMode="auto">
          <a:xfrm>
            <a:off x="2794000" y="5375275"/>
            <a:ext cx="1447800" cy="3794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de-DE" sz="1800">
                <a:latin typeface="Myriad Roman" pitchFamily="34" charset="0"/>
              </a:rPr>
              <a:t>IterateExp</a:t>
            </a:r>
            <a:endParaRPr lang="de-AT" sz="1800">
              <a:latin typeface="Myriad Roman" pitchFamily="34" charset="0"/>
            </a:endParaRPr>
          </a:p>
        </p:txBody>
      </p:sp>
      <p:sp>
        <p:nvSpPr>
          <p:cNvPr id="32789" name="AutoShape 59"/>
          <p:cNvSpPr>
            <a:spLocks noChangeArrowheads="1"/>
          </p:cNvSpPr>
          <p:nvPr/>
        </p:nvSpPr>
        <p:spPr bwMode="auto">
          <a:xfrm>
            <a:off x="2741613" y="4702175"/>
            <a:ext cx="142875" cy="13811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cxnSp>
        <p:nvCxnSpPr>
          <p:cNvPr id="32790" name="AutoShape 60"/>
          <p:cNvCxnSpPr>
            <a:cxnSpLocks noChangeShapeType="1"/>
            <a:stCxn id="32787" idx="0"/>
            <a:endCxn id="32789" idx="3"/>
          </p:cNvCxnSpPr>
          <p:nvPr/>
        </p:nvCxnSpPr>
        <p:spPr bwMode="auto">
          <a:xfrm rot="-5400000">
            <a:off x="2072481" y="4634707"/>
            <a:ext cx="534987" cy="946150"/>
          </a:xfrm>
          <a:prstGeom prst="bentConnector3">
            <a:avLst>
              <a:gd name="adj1" fmla="val 501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91" name="AutoShape 61"/>
          <p:cNvCxnSpPr>
            <a:cxnSpLocks noChangeShapeType="1"/>
            <a:stCxn id="32788" idx="0"/>
            <a:endCxn id="32789" idx="3"/>
          </p:cNvCxnSpPr>
          <p:nvPr/>
        </p:nvCxnSpPr>
        <p:spPr bwMode="auto">
          <a:xfrm rot="5400000" flipH="1">
            <a:off x="2897981" y="4755357"/>
            <a:ext cx="534987" cy="704850"/>
          </a:xfrm>
          <a:prstGeom prst="bentConnector3">
            <a:avLst>
              <a:gd name="adj1" fmla="val 501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792" name="Rectangle 64"/>
          <p:cNvSpPr>
            <a:spLocks noChangeArrowheads="1"/>
          </p:cNvSpPr>
          <p:nvPr/>
        </p:nvSpPr>
        <p:spPr bwMode="auto">
          <a:xfrm>
            <a:off x="5514975" y="3063875"/>
            <a:ext cx="1565275" cy="3794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AT" sz="1800">
                <a:latin typeface="Myriad Roman" pitchFamily="34" charset="0"/>
              </a:rPr>
              <a:t>LetExp</a:t>
            </a:r>
          </a:p>
        </p:txBody>
      </p:sp>
      <p:cxnSp>
        <p:nvCxnSpPr>
          <p:cNvPr id="32793" name="AutoShape 65"/>
          <p:cNvCxnSpPr>
            <a:cxnSpLocks noChangeShapeType="1"/>
            <a:stCxn id="32792" idx="0"/>
            <a:endCxn id="32773" idx="3"/>
          </p:cNvCxnSpPr>
          <p:nvPr/>
        </p:nvCxnSpPr>
        <p:spPr bwMode="auto">
          <a:xfrm rot="5400000" flipH="1">
            <a:off x="5168901" y="1935162"/>
            <a:ext cx="500062" cy="1757363"/>
          </a:xfrm>
          <a:prstGeom prst="bentConnector3">
            <a:avLst>
              <a:gd name="adj1" fmla="val 501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94" name="AutoShape 66"/>
          <p:cNvCxnSpPr>
            <a:cxnSpLocks noChangeShapeType="1"/>
            <a:stCxn id="32786" idx="0"/>
            <a:endCxn id="32773" idx="3"/>
          </p:cNvCxnSpPr>
          <p:nvPr/>
        </p:nvCxnSpPr>
        <p:spPr bwMode="auto">
          <a:xfrm rot="5400000" flipH="1">
            <a:off x="6035676" y="1068387"/>
            <a:ext cx="500062" cy="3490913"/>
          </a:xfrm>
          <a:prstGeom prst="bentConnector3">
            <a:avLst>
              <a:gd name="adj1" fmla="val 495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95" name="AutoShape 67"/>
          <p:cNvCxnSpPr>
            <a:cxnSpLocks noChangeShapeType="1"/>
            <a:stCxn id="32823" idx="0"/>
            <a:endCxn id="32773" idx="3"/>
          </p:cNvCxnSpPr>
          <p:nvPr/>
        </p:nvCxnSpPr>
        <p:spPr bwMode="auto">
          <a:xfrm rot="5400000" flipH="1">
            <a:off x="4362451" y="2741612"/>
            <a:ext cx="1147762" cy="792163"/>
          </a:xfrm>
          <a:prstGeom prst="bentConnector3">
            <a:avLst>
              <a:gd name="adj1" fmla="val 7842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96" name="AutoShape 68"/>
          <p:cNvCxnSpPr>
            <a:cxnSpLocks noChangeShapeType="1"/>
            <a:stCxn id="32822" idx="3"/>
            <a:endCxn id="32824" idx="3"/>
          </p:cNvCxnSpPr>
          <p:nvPr/>
        </p:nvCxnSpPr>
        <p:spPr bwMode="auto">
          <a:xfrm flipH="1" flipV="1">
            <a:off x="5511800" y="2230438"/>
            <a:ext cx="1276350" cy="2763837"/>
          </a:xfrm>
          <a:prstGeom prst="bentConnector3">
            <a:avLst>
              <a:gd name="adj1" fmla="val -4427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</p:spPr>
      </p:cxnSp>
      <p:sp>
        <p:nvSpPr>
          <p:cNvPr id="32797" name="Text Box 69"/>
          <p:cNvSpPr txBox="1">
            <a:spLocks noChangeArrowheads="1"/>
          </p:cNvSpPr>
          <p:nvPr/>
        </p:nvSpPr>
        <p:spPr bwMode="auto">
          <a:xfrm>
            <a:off x="5511800" y="1943100"/>
            <a:ext cx="130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latin typeface="Myriad Roman" pitchFamily="34" charset="0"/>
              </a:rPr>
              <a:t>initExpression</a:t>
            </a:r>
          </a:p>
        </p:txBody>
      </p:sp>
      <p:sp>
        <p:nvSpPr>
          <p:cNvPr id="32798" name="Text Box 70"/>
          <p:cNvSpPr txBox="1">
            <a:spLocks noChangeArrowheads="1"/>
          </p:cNvSpPr>
          <p:nvPr/>
        </p:nvSpPr>
        <p:spPr bwMode="auto">
          <a:xfrm>
            <a:off x="2916238" y="2349500"/>
            <a:ext cx="90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latin typeface="Myriad Roman" pitchFamily="34" charset="0"/>
              </a:rPr>
              <a:t>source</a:t>
            </a:r>
          </a:p>
        </p:txBody>
      </p:sp>
      <p:sp>
        <p:nvSpPr>
          <p:cNvPr id="32799" name="Text Box 71"/>
          <p:cNvSpPr txBox="1">
            <a:spLocks noChangeArrowheads="1"/>
          </p:cNvSpPr>
          <p:nvPr/>
        </p:nvSpPr>
        <p:spPr bwMode="auto">
          <a:xfrm>
            <a:off x="3200400" y="1803400"/>
            <a:ext cx="74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latin typeface="Myriad Roman" pitchFamily="34" charset="0"/>
              </a:rPr>
              <a:t>body</a:t>
            </a:r>
          </a:p>
        </p:txBody>
      </p:sp>
      <p:sp>
        <p:nvSpPr>
          <p:cNvPr id="32800" name="Text Box 72"/>
          <p:cNvSpPr txBox="1">
            <a:spLocks noChangeArrowheads="1"/>
          </p:cNvSpPr>
          <p:nvPr/>
        </p:nvSpPr>
        <p:spPr bwMode="auto">
          <a:xfrm>
            <a:off x="5397500" y="5257800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latin typeface="Myriad Roman" pitchFamily="34" charset="0"/>
              </a:rPr>
              <a:t>result</a:t>
            </a:r>
          </a:p>
        </p:txBody>
      </p:sp>
      <p:sp>
        <p:nvSpPr>
          <p:cNvPr id="32801" name="Text Box 73"/>
          <p:cNvSpPr txBox="1">
            <a:spLocks noChangeArrowheads="1"/>
          </p:cNvSpPr>
          <p:nvPr/>
        </p:nvSpPr>
        <p:spPr bwMode="auto">
          <a:xfrm>
            <a:off x="4800600" y="4241800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latin typeface="Myriad Roman" pitchFamily="34" charset="0"/>
              </a:rPr>
              <a:t>iterator</a:t>
            </a:r>
          </a:p>
        </p:txBody>
      </p:sp>
      <p:cxnSp>
        <p:nvCxnSpPr>
          <p:cNvPr id="32802" name="AutoShape 75"/>
          <p:cNvCxnSpPr>
            <a:cxnSpLocks noChangeShapeType="1"/>
            <a:stCxn id="32811" idx="0"/>
            <a:endCxn id="32810" idx="1"/>
          </p:cNvCxnSpPr>
          <p:nvPr/>
        </p:nvCxnSpPr>
        <p:spPr bwMode="auto">
          <a:xfrm rot="-5400000">
            <a:off x="1927225" y="1241425"/>
            <a:ext cx="704850" cy="2933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</p:spPr>
      </p:cxnSp>
      <p:cxnSp>
        <p:nvCxnSpPr>
          <p:cNvPr id="32803" name="AutoShape 76"/>
          <p:cNvCxnSpPr>
            <a:cxnSpLocks noChangeShapeType="1"/>
          </p:cNvCxnSpPr>
          <p:nvPr/>
        </p:nvCxnSpPr>
        <p:spPr bwMode="auto">
          <a:xfrm>
            <a:off x="3517900" y="4511675"/>
            <a:ext cx="1905000" cy="2254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</p:spPr>
      </p:cxnSp>
      <p:cxnSp>
        <p:nvCxnSpPr>
          <p:cNvPr id="32804" name="AutoShape 77"/>
          <p:cNvCxnSpPr>
            <a:cxnSpLocks noChangeShapeType="1"/>
            <a:stCxn id="32788" idx="3"/>
            <a:endCxn id="32808" idx="2"/>
          </p:cNvCxnSpPr>
          <p:nvPr/>
        </p:nvCxnSpPr>
        <p:spPr bwMode="auto">
          <a:xfrm flipV="1">
            <a:off x="4241800" y="5257800"/>
            <a:ext cx="1181100" cy="307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</p:spPr>
      </p:cxnSp>
      <p:cxnSp>
        <p:nvCxnSpPr>
          <p:cNvPr id="32805" name="AutoShape 78"/>
          <p:cNvCxnSpPr>
            <a:cxnSpLocks noChangeShapeType="1"/>
            <a:stCxn id="32814" idx="2"/>
            <a:endCxn id="32822" idx="0"/>
          </p:cNvCxnSpPr>
          <p:nvPr/>
        </p:nvCxnSpPr>
        <p:spPr bwMode="auto">
          <a:xfrm rot="16200000" flipH="1">
            <a:off x="5668962" y="4402138"/>
            <a:ext cx="6508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</p:spPr>
      </p:cxnSp>
      <p:sp>
        <p:nvSpPr>
          <p:cNvPr id="32806" name="Text Box 79"/>
          <p:cNvSpPr txBox="1">
            <a:spLocks noChangeArrowheads="1"/>
          </p:cNvSpPr>
          <p:nvPr/>
        </p:nvSpPr>
        <p:spPr bwMode="auto">
          <a:xfrm>
            <a:off x="1191336" y="5776399"/>
            <a:ext cx="5849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i="1" dirty="0" err="1">
                <a:latin typeface="Myriad Roman" pitchFamily="34" charset="0"/>
              </a:rPr>
              <a:t>LiteralExp</a:t>
            </a:r>
            <a:r>
              <a:rPr lang="de-DE" dirty="0">
                <a:latin typeface="Myriad Roman" pitchFamily="34" charset="0"/>
              </a:rPr>
              <a:t>: </a:t>
            </a:r>
            <a:r>
              <a:rPr lang="de-DE" i="1" dirty="0" err="1">
                <a:latin typeface="Myriad Roman" pitchFamily="34" charset="0"/>
              </a:rPr>
              <a:t>CollectionLiteralExp</a:t>
            </a:r>
            <a:r>
              <a:rPr lang="de-DE" dirty="0">
                <a:latin typeface="Myriad Roman" pitchFamily="34" charset="0"/>
              </a:rPr>
              <a:t>, </a:t>
            </a:r>
            <a:r>
              <a:rPr lang="de-DE" i="1" dirty="0" err="1">
                <a:latin typeface="Myriad Roman" pitchFamily="34" charset="0"/>
              </a:rPr>
              <a:t>PrimitiveLiteralExp</a:t>
            </a:r>
            <a:r>
              <a:rPr lang="de-DE" dirty="0">
                <a:latin typeface="Myriad Roman" pitchFamily="34" charset="0"/>
              </a:rPr>
              <a:t>, </a:t>
            </a:r>
            <a:r>
              <a:rPr lang="de-DE" dirty="0" smtClean="0">
                <a:latin typeface="Myriad Roman" pitchFamily="34" charset="0"/>
              </a:rPr>
              <a:t/>
            </a:r>
            <a:br>
              <a:rPr lang="de-DE" dirty="0" smtClean="0">
                <a:latin typeface="Myriad Roman" pitchFamily="34" charset="0"/>
              </a:rPr>
            </a:br>
            <a:r>
              <a:rPr lang="de-DE" dirty="0" smtClean="0">
                <a:latin typeface="Myriad Roman" pitchFamily="34" charset="0"/>
              </a:rPr>
              <a:t>                   </a:t>
            </a:r>
            <a:r>
              <a:rPr lang="de-DE" i="1" dirty="0" err="1">
                <a:latin typeface="Myriad Roman" pitchFamily="34" charset="0"/>
              </a:rPr>
              <a:t>TupleLiteralExp</a:t>
            </a:r>
            <a:r>
              <a:rPr lang="de-DE" i="1" dirty="0">
                <a:latin typeface="Myriad Roman" pitchFamily="34" charset="0"/>
              </a:rPr>
              <a:t>, </a:t>
            </a:r>
            <a:r>
              <a:rPr lang="de-DE" i="1" dirty="0" err="1">
                <a:latin typeface="Myriad Roman" pitchFamily="34" charset="0"/>
              </a:rPr>
              <a:t>EnumLiteralExp</a:t>
            </a:r>
            <a:endParaRPr lang="de-DE" i="1" dirty="0">
              <a:latin typeface="Myriad Roman" pitchFamily="34" charset="0"/>
            </a:endParaRPr>
          </a:p>
        </p:txBody>
      </p:sp>
      <p:sp>
        <p:nvSpPr>
          <p:cNvPr id="32807" name="Rectangle 80"/>
          <p:cNvSpPr>
            <a:spLocks noChangeArrowheads="1"/>
          </p:cNvSpPr>
          <p:nvPr/>
        </p:nvSpPr>
        <p:spPr bwMode="auto">
          <a:xfrm>
            <a:off x="5321300" y="4737100"/>
            <a:ext cx="17780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808" name="Rectangle 81"/>
          <p:cNvSpPr>
            <a:spLocks noChangeArrowheads="1"/>
          </p:cNvSpPr>
          <p:nvPr/>
        </p:nvSpPr>
        <p:spPr bwMode="auto">
          <a:xfrm>
            <a:off x="5334000" y="5168900"/>
            <a:ext cx="17780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809" name="Rectangle 82"/>
          <p:cNvSpPr>
            <a:spLocks noChangeArrowheads="1"/>
          </p:cNvSpPr>
          <p:nvPr/>
        </p:nvSpPr>
        <p:spPr bwMode="auto">
          <a:xfrm>
            <a:off x="3746500" y="2044700"/>
            <a:ext cx="17780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810" name="Rectangle 83"/>
          <p:cNvSpPr>
            <a:spLocks noChangeArrowheads="1"/>
          </p:cNvSpPr>
          <p:nvPr/>
        </p:nvSpPr>
        <p:spPr bwMode="auto">
          <a:xfrm>
            <a:off x="3746500" y="2311400"/>
            <a:ext cx="17780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811" name="Rectangle 85"/>
          <p:cNvSpPr>
            <a:spLocks noChangeArrowheads="1"/>
          </p:cNvSpPr>
          <p:nvPr/>
        </p:nvSpPr>
        <p:spPr bwMode="auto">
          <a:xfrm>
            <a:off x="723900" y="3060700"/>
            <a:ext cx="17780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812" name="Rectangle 86"/>
          <p:cNvSpPr>
            <a:spLocks noChangeArrowheads="1"/>
          </p:cNvSpPr>
          <p:nvPr/>
        </p:nvSpPr>
        <p:spPr bwMode="auto">
          <a:xfrm>
            <a:off x="2057400" y="4610100"/>
            <a:ext cx="17780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cxnSp>
        <p:nvCxnSpPr>
          <p:cNvPr id="32813" name="AutoShape 87"/>
          <p:cNvCxnSpPr>
            <a:cxnSpLocks noChangeShapeType="1"/>
            <a:stCxn id="32812" idx="2"/>
            <a:endCxn id="32809" idx="1"/>
          </p:cNvCxnSpPr>
          <p:nvPr/>
        </p:nvCxnSpPr>
        <p:spPr bwMode="auto">
          <a:xfrm rot="5400000" flipH="1" flipV="1">
            <a:off x="1641475" y="2593975"/>
            <a:ext cx="2609850" cy="1600200"/>
          </a:xfrm>
          <a:prstGeom prst="bentConnector4">
            <a:avLst>
              <a:gd name="adj1" fmla="val -11736"/>
              <a:gd name="adj2" fmla="val -1218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</p:spPr>
      </p:cxnSp>
      <p:sp>
        <p:nvSpPr>
          <p:cNvPr id="32814" name="Rectangle 88"/>
          <p:cNvSpPr>
            <a:spLocks noChangeArrowheads="1"/>
          </p:cNvSpPr>
          <p:nvPr/>
        </p:nvSpPr>
        <p:spPr bwMode="auto">
          <a:xfrm>
            <a:off x="5905500" y="3987800"/>
            <a:ext cx="17780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815" name="Text Box 89"/>
          <p:cNvSpPr txBox="1">
            <a:spLocks noChangeArrowheads="1"/>
          </p:cNvSpPr>
          <p:nvPr/>
        </p:nvSpPr>
        <p:spPr bwMode="auto">
          <a:xfrm>
            <a:off x="5956300" y="4419600"/>
            <a:ext cx="154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latin typeface="Myriad Roman" pitchFamily="34" charset="0"/>
              </a:rPr>
              <a:t>referredVariable</a:t>
            </a:r>
          </a:p>
        </p:txBody>
      </p:sp>
      <p:sp>
        <p:nvSpPr>
          <p:cNvPr id="32816" name="AutoShape 90"/>
          <p:cNvSpPr>
            <a:spLocks noChangeArrowheads="1"/>
          </p:cNvSpPr>
          <p:nvPr/>
        </p:nvSpPr>
        <p:spPr bwMode="auto">
          <a:xfrm rot="5400000">
            <a:off x="2043113" y="4741863"/>
            <a:ext cx="215900" cy="152400"/>
          </a:xfrm>
          <a:prstGeom prst="diamond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817" name="AutoShape 91"/>
          <p:cNvSpPr>
            <a:spLocks noChangeArrowheads="1"/>
          </p:cNvSpPr>
          <p:nvPr/>
        </p:nvSpPr>
        <p:spPr bwMode="auto">
          <a:xfrm rot="5400000">
            <a:off x="709613" y="2862263"/>
            <a:ext cx="215900" cy="152400"/>
          </a:xfrm>
          <a:prstGeom prst="diamond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818" name="AutoShape 92"/>
          <p:cNvSpPr>
            <a:spLocks noChangeArrowheads="1"/>
          </p:cNvSpPr>
          <p:nvPr/>
        </p:nvSpPr>
        <p:spPr bwMode="auto">
          <a:xfrm>
            <a:off x="3529013" y="4430713"/>
            <a:ext cx="215900" cy="152400"/>
          </a:xfrm>
          <a:prstGeom prst="diamond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819" name="AutoShape 93"/>
          <p:cNvSpPr>
            <a:spLocks noChangeArrowheads="1"/>
          </p:cNvSpPr>
          <p:nvPr/>
        </p:nvSpPr>
        <p:spPr bwMode="auto">
          <a:xfrm>
            <a:off x="4252913" y="5478463"/>
            <a:ext cx="215900" cy="152400"/>
          </a:xfrm>
          <a:prstGeom prst="diamond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820" name="AutoShape 94"/>
          <p:cNvSpPr>
            <a:spLocks noChangeArrowheads="1"/>
          </p:cNvSpPr>
          <p:nvPr/>
        </p:nvSpPr>
        <p:spPr bwMode="auto">
          <a:xfrm>
            <a:off x="6805613" y="4919663"/>
            <a:ext cx="215900" cy="152400"/>
          </a:xfrm>
          <a:prstGeom prst="diamond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821" name="Rectangle 26"/>
          <p:cNvSpPr>
            <a:spLocks noChangeArrowheads="1"/>
          </p:cNvSpPr>
          <p:nvPr/>
        </p:nvSpPr>
        <p:spPr bwMode="auto">
          <a:xfrm>
            <a:off x="2057400" y="4321175"/>
            <a:ext cx="1447800" cy="3794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de-DE" sz="1800">
                <a:latin typeface="Myriad Roman" pitchFamily="34" charset="0"/>
              </a:rPr>
              <a:t>LoopExp</a:t>
            </a:r>
            <a:endParaRPr lang="de-AT" sz="1800">
              <a:latin typeface="Myriad Roman" pitchFamily="34" charset="0"/>
            </a:endParaRPr>
          </a:p>
        </p:txBody>
      </p:sp>
      <p:sp>
        <p:nvSpPr>
          <p:cNvPr id="32822" name="Rectangle 62"/>
          <p:cNvSpPr>
            <a:spLocks noChangeArrowheads="1"/>
          </p:cNvSpPr>
          <p:nvPr/>
        </p:nvSpPr>
        <p:spPr bwMode="auto">
          <a:xfrm>
            <a:off x="5222875" y="4727575"/>
            <a:ext cx="1565275" cy="5318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AT" sz="1800">
                <a:latin typeface="Myriad Roman" pitchFamily="34" charset="0"/>
              </a:rPr>
              <a:t>Variable</a:t>
            </a:r>
          </a:p>
        </p:txBody>
      </p:sp>
      <p:sp>
        <p:nvSpPr>
          <p:cNvPr id="32823" name="Rectangle 53"/>
          <p:cNvSpPr>
            <a:spLocks noChangeArrowheads="1"/>
          </p:cNvSpPr>
          <p:nvPr/>
        </p:nvSpPr>
        <p:spPr bwMode="auto">
          <a:xfrm>
            <a:off x="4549775" y="3711575"/>
            <a:ext cx="1565275" cy="3794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AT" sz="1800">
                <a:latin typeface="Myriad Roman" pitchFamily="34" charset="0"/>
              </a:rPr>
              <a:t>VariableExp</a:t>
            </a:r>
          </a:p>
        </p:txBody>
      </p:sp>
      <p:sp>
        <p:nvSpPr>
          <p:cNvPr id="32824" name="Rectangle 14"/>
          <p:cNvSpPr>
            <a:spLocks noChangeArrowheads="1"/>
          </p:cNvSpPr>
          <p:nvPr/>
        </p:nvSpPr>
        <p:spPr bwMode="auto">
          <a:xfrm>
            <a:off x="3749675" y="2039938"/>
            <a:ext cx="1762125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AT" sz="1800" i="1">
                <a:latin typeface="Myriad Roman" pitchFamily="34" charset="0"/>
              </a:rPr>
              <a:t>OCLExpression</a:t>
            </a:r>
          </a:p>
        </p:txBody>
      </p:sp>
      <p:sp>
        <p:nvSpPr>
          <p:cNvPr id="32825" name="Rectangle 16"/>
          <p:cNvSpPr>
            <a:spLocks noChangeArrowheads="1"/>
          </p:cNvSpPr>
          <p:nvPr/>
        </p:nvSpPr>
        <p:spPr bwMode="auto">
          <a:xfrm>
            <a:off x="561975" y="3051175"/>
            <a:ext cx="142557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de-AT" sz="1800" i="1">
                <a:latin typeface="Myriad Roman" pitchFamily="34" charset="0"/>
              </a:rPr>
              <a:t>CallExp</a:t>
            </a:r>
          </a:p>
        </p:txBody>
      </p:sp>
    </p:spTree>
    <p:extLst>
      <p:ext uri="{BB962C8B-B14F-4D97-AF65-F5344CB8AC3E}">
        <p14:creationId xmlns:p14="http://schemas.microsoft.com/office/powerpoint/2010/main" val="396738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smtClean="0"/>
              <a:t>Query of model information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517983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Context instance</a:t>
            </a:r>
          </a:p>
          <a:p>
            <a:pPr lvl="1" eaLnBrk="1" hangingPunct="1"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context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AttributeCallExp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self.age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OperationCallExp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Operations must not have </a:t>
            </a:r>
            <a:r>
              <a:rPr lang="en-US" b="1" dirty="0" smtClean="0"/>
              <a:t>side effects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Allowed: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self.getAge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Not allowed</a:t>
            </a:r>
            <a:r>
              <a:rPr lang="en-US" dirty="0" smtClean="0"/>
              <a:t>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self.setAge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AssociationEndCallExp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Navigate to the opposite association end using role names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self.employer</a:t>
            </a:r>
            <a:r>
              <a:rPr lang="en-US" dirty="0" smtClean="0"/>
              <a:t> – Return value is of type </a:t>
            </a:r>
            <a:r>
              <a:rPr lang="en-US" b="1" i="1" dirty="0" smtClean="0"/>
              <a:t>Company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i="1" dirty="0" smtClean="0"/>
          </a:p>
          <a:p>
            <a:pPr lvl="1" eaLnBrk="1" hangingPunct="1">
              <a:defRPr/>
            </a:pPr>
            <a:r>
              <a:rPr lang="en-US" dirty="0" smtClean="0"/>
              <a:t>Navigation often results into a set of objects – Example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context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Company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self.employees</a:t>
            </a:r>
            <a:r>
              <a:rPr lang="en-US" dirty="0" smtClean="0"/>
              <a:t> – Return value is of type </a:t>
            </a:r>
            <a:r>
              <a:rPr lang="en-US" b="1" dirty="0" smtClean="0"/>
              <a:t>Set (Person)</a:t>
            </a:r>
          </a:p>
          <a:p>
            <a:pPr lvl="1" eaLnBrk="1" hangingPunct="1">
              <a:defRPr/>
            </a:pPr>
            <a:endParaRPr lang="en-US" dirty="0"/>
          </a:p>
        </p:txBody>
      </p:sp>
      <p:grpSp>
        <p:nvGrpSpPr>
          <p:cNvPr id="33797" name="Gruppieren 17"/>
          <p:cNvGrpSpPr>
            <a:grpSpLocks/>
          </p:cNvGrpSpPr>
          <p:nvPr/>
        </p:nvGrpSpPr>
        <p:grpSpPr bwMode="auto">
          <a:xfrm>
            <a:off x="3492500" y="1334417"/>
            <a:ext cx="5295900" cy="1198562"/>
            <a:chOff x="3848100" y="989013"/>
            <a:chExt cx="5295900" cy="1198562"/>
          </a:xfrm>
        </p:grpSpPr>
        <p:sp>
          <p:nvSpPr>
            <p:cNvPr id="33798" name="Text Box 5"/>
            <p:cNvSpPr txBox="1">
              <a:spLocks noChangeArrowheads="1"/>
            </p:cNvSpPr>
            <p:nvPr/>
          </p:nvSpPr>
          <p:spPr bwMode="auto">
            <a:xfrm>
              <a:off x="3848100" y="989013"/>
              <a:ext cx="1946275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 smtClean="0">
                  <a:latin typeface="Myriad Roman" pitchFamily="34" charset="0"/>
                </a:rPr>
                <a:t>Person</a:t>
              </a:r>
              <a:endParaRPr lang="en-US" sz="2000" b="1">
                <a:latin typeface="Myriad Roman" pitchFamily="34" charset="0"/>
              </a:endParaRP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3848100" y="1336675"/>
              <a:ext cx="1946275" cy="850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mtClean="0">
                  <a:latin typeface="Myriad Roman" pitchFamily="34" charset="0"/>
                </a:rPr>
                <a:t>age : int</a:t>
              </a:r>
              <a:br>
                <a:rPr lang="en-US" smtClean="0">
                  <a:latin typeface="Myriad Roman" pitchFamily="34" charset="0"/>
                </a:rPr>
              </a:br>
              <a:r>
                <a:rPr lang="en-US" smtClean="0">
                  <a:latin typeface="Myriad Roman" pitchFamily="34" charset="0"/>
                </a:rPr>
                <a:t>getAge() : int</a:t>
              </a:r>
            </a:p>
            <a:p>
              <a:r>
                <a:rPr lang="en-US" smtClean="0">
                  <a:latin typeface="Myriad Roman" pitchFamily="34" charset="0"/>
                </a:rPr>
                <a:t>setAge()</a:t>
              </a:r>
              <a:endParaRPr lang="en-US"/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3857625" y="1631950"/>
              <a:ext cx="1933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7759700" y="1373188"/>
              <a:ext cx="13843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 smtClean="0">
                  <a:latin typeface="Myriad Roman" pitchFamily="34" charset="0"/>
                </a:rPr>
                <a:t>Company</a:t>
              </a:r>
              <a:endParaRPr lang="en-US" sz="2000" b="1">
                <a:latin typeface="Myriad Roman" pitchFamily="34" charset="0"/>
              </a:endParaRPr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5800725" y="1514475"/>
              <a:ext cx="1958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5718175" y="1504950"/>
              <a:ext cx="1228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Myriad Roman" pitchFamily="34" charset="0"/>
                </a:rPr>
                <a:t>employees</a:t>
              </a:r>
              <a:endParaRPr lang="en-US" sz="1600" dirty="0">
                <a:latin typeface="Myriad Roman" pitchFamily="34" charset="0"/>
              </a:endParaRPr>
            </a:p>
          </p:txBody>
        </p: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6823075" y="1504950"/>
              <a:ext cx="1089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Myriad Roman" pitchFamily="34" charset="0"/>
                </a:rPr>
                <a:t>employer</a:t>
              </a:r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5775325" y="1263650"/>
              <a:ext cx="266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smtClean="0">
                  <a:latin typeface="Myriad Roman" pitchFamily="34" charset="0"/>
                </a:rPr>
                <a:t>*</a:t>
              </a:r>
              <a:endParaRPr lang="en-US" sz="2000">
                <a:latin typeface="Myriad Roman" pitchFamily="34" charset="0"/>
              </a:endParaRP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7531100" y="1244600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>
                  <a:latin typeface="Myriad Roman" pitchFamily="34" charset="0"/>
                </a:rPr>
                <a:t>1</a:t>
              </a:r>
              <a:endParaRPr lang="en-US">
                <a:latin typeface="Myriad Roman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0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Query of model information </a:t>
            </a:r>
          </a:p>
        </p:txBody>
      </p:sp>
      <p:sp>
        <p:nvSpPr>
          <p:cNvPr id="34819" name="Textplatzhalter 30"/>
          <p:cNvSpPr>
            <a:spLocks noGrp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de-AT" dirty="0" err="1" smtClean="0">
                <a:solidFill>
                  <a:srgbClr val="7F7F7F"/>
                </a:solidFill>
              </a:rPr>
              <a:t>Example</a:t>
            </a:r>
            <a:endParaRPr lang="de-AT" dirty="0" smtClean="0">
              <a:solidFill>
                <a:srgbClr val="7F7F7F"/>
              </a:solidFill>
            </a:endParaRPr>
          </a:p>
        </p:txBody>
      </p:sp>
      <p:grpSp>
        <p:nvGrpSpPr>
          <p:cNvPr id="34821" name="Gruppieren 17"/>
          <p:cNvGrpSpPr>
            <a:grpSpLocks/>
          </p:cNvGrpSpPr>
          <p:nvPr/>
        </p:nvGrpSpPr>
        <p:grpSpPr bwMode="auto">
          <a:xfrm>
            <a:off x="2060575" y="1249363"/>
            <a:ext cx="5295900" cy="1198562"/>
            <a:chOff x="3848100" y="989013"/>
            <a:chExt cx="5295900" cy="1198562"/>
          </a:xfrm>
        </p:grpSpPr>
        <p:sp>
          <p:nvSpPr>
            <p:cNvPr id="34868" name="Text Box 5"/>
            <p:cNvSpPr txBox="1">
              <a:spLocks noChangeArrowheads="1"/>
            </p:cNvSpPr>
            <p:nvPr/>
          </p:nvSpPr>
          <p:spPr bwMode="auto">
            <a:xfrm>
              <a:off x="3848100" y="989013"/>
              <a:ext cx="1946275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de-AT" sz="2000" b="1">
                  <a:latin typeface="Myriad Roman" pitchFamily="34" charset="0"/>
                </a:rPr>
                <a:t>Person</a:t>
              </a:r>
            </a:p>
          </p:txBody>
        </p:sp>
        <p:sp>
          <p:nvSpPr>
            <p:cNvPr id="34869" name="Rectangle 7"/>
            <p:cNvSpPr>
              <a:spLocks noChangeArrowheads="1"/>
            </p:cNvSpPr>
            <p:nvPr/>
          </p:nvSpPr>
          <p:spPr bwMode="auto">
            <a:xfrm>
              <a:off x="3848100" y="1336675"/>
              <a:ext cx="1946275" cy="850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Myriad Roman" pitchFamily="34" charset="0"/>
                </a:rPr>
                <a:t>age : int</a:t>
              </a:r>
              <a:br>
                <a:rPr lang="de-DE">
                  <a:latin typeface="Myriad Roman" pitchFamily="34" charset="0"/>
                </a:rPr>
              </a:br>
              <a:r>
                <a:rPr lang="de-DE">
                  <a:latin typeface="Myriad Roman" pitchFamily="34" charset="0"/>
                </a:rPr>
                <a:t>getAge() : int</a:t>
              </a:r>
            </a:p>
            <a:p>
              <a:r>
                <a:rPr lang="de-DE">
                  <a:latin typeface="Myriad Roman" pitchFamily="34" charset="0"/>
                </a:rPr>
                <a:t>setAge()</a:t>
              </a:r>
              <a:endParaRPr lang="de-DE"/>
            </a:p>
          </p:txBody>
        </p:sp>
        <p:sp>
          <p:nvSpPr>
            <p:cNvPr id="34870" name="Line 8"/>
            <p:cNvSpPr>
              <a:spLocks noChangeShapeType="1"/>
            </p:cNvSpPr>
            <p:nvPr/>
          </p:nvSpPr>
          <p:spPr bwMode="auto">
            <a:xfrm>
              <a:off x="3857625" y="1631950"/>
              <a:ext cx="1933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71" name="Text Box 9"/>
            <p:cNvSpPr txBox="1">
              <a:spLocks noChangeArrowheads="1"/>
            </p:cNvSpPr>
            <p:nvPr/>
          </p:nvSpPr>
          <p:spPr bwMode="auto">
            <a:xfrm>
              <a:off x="7759700" y="1373188"/>
              <a:ext cx="13843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de-AT" sz="2000" b="1">
                  <a:latin typeface="Myriad Roman" pitchFamily="34" charset="0"/>
                </a:rPr>
                <a:t>Company</a:t>
              </a:r>
            </a:p>
          </p:txBody>
        </p:sp>
        <p:sp>
          <p:nvSpPr>
            <p:cNvPr id="34872" name="Line 10"/>
            <p:cNvSpPr>
              <a:spLocks noChangeShapeType="1"/>
            </p:cNvSpPr>
            <p:nvPr/>
          </p:nvSpPr>
          <p:spPr bwMode="auto">
            <a:xfrm>
              <a:off x="5800725" y="1514475"/>
              <a:ext cx="1958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73" name="Text Box 11"/>
            <p:cNvSpPr txBox="1">
              <a:spLocks noChangeArrowheads="1"/>
            </p:cNvSpPr>
            <p:nvPr/>
          </p:nvSpPr>
          <p:spPr bwMode="auto">
            <a:xfrm>
              <a:off x="5718175" y="1504950"/>
              <a:ext cx="1228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 err="1">
                  <a:latin typeface="Myriad Roman" pitchFamily="34" charset="0"/>
                </a:rPr>
                <a:t>employees</a:t>
              </a:r>
              <a:endParaRPr lang="de-DE" sz="1600" dirty="0">
                <a:latin typeface="Myriad Roman" pitchFamily="34" charset="0"/>
              </a:endParaRPr>
            </a:p>
          </p:txBody>
        </p:sp>
        <p:sp>
          <p:nvSpPr>
            <p:cNvPr id="34874" name="Text Box 12"/>
            <p:cNvSpPr txBox="1">
              <a:spLocks noChangeArrowheads="1"/>
            </p:cNvSpPr>
            <p:nvPr/>
          </p:nvSpPr>
          <p:spPr bwMode="auto">
            <a:xfrm>
              <a:off x="6823075" y="1504950"/>
              <a:ext cx="1089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Myriad Roman" pitchFamily="34" charset="0"/>
                </a:rPr>
                <a:t>employer</a:t>
              </a:r>
            </a:p>
          </p:txBody>
        </p:sp>
        <p:sp>
          <p:nvSpPr>
            <p:cNvPr id="34875" name="Text Box 13"/>
            <p:cNvSpPr txBox="1">
              <a:spLocks noChangeArrowheads="1"/>
            </p:cNvSpPr>
            <p:nvPr/>
          </p:nvSpPr>
          <p:spPr bwMode="auto">
            <a:xfrm>
              <a:off x="5775325" y="1263650"/>
              <a:ext cx="266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>
                  <a:latin typeface="Myriad Roman" pitchFamily="34" charset="0"/>
                </a:rPr>
                <a:t>*</a:t>
              </a:r>
            </a:p>
          </p:txBody>
        </p:sp>
        <p:sp>
          <p:nvSpPr>
            <p:cNvPr id="34876" name="Text Box 14"/>
            <p:cNvSpPr txBox="1">
              <a:spLocks noChangeArrowheads="1"/>
            </p:cNvSpPr>
            <p:nvPr/>
          </p:nvSpPr>
          <p:spPr bwMode="auto">
            <a:xfrm>
              <a:off x="7531100" y="1244600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Myriad Roman" pitchFamily="34" charset="0"/>
                </a:rPr>
                <a:t>1</a:t>
              </a:r>
            </a:p>
          </p:txBody>
        </p:sp>
      </p:grpSp>
      <p:cxnSp>
        <p:nvCxnSpPr>
          <p:cNvPr id="34822" name="Gerade Verbindung 15"/>
          <p:cNvCxnSpPr>
            <a:cxnSpLocks noChangeShapeType="1"/>
          </p:cNvCxnSpPr>
          <p:nvPr/>
        </p:nvCxnSpPr>
        <p:spPr bwMode="auto">
          <a:xfrm>
            <a:off x="0" y="2795588"/>
            <a:ext cx="9144000" cy="793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2" name="Gerade Verbindung 41"/>
          <p:cNvCxnSpPr/>
          <p:nvPr/>
        </p:nvCxnSpPr>
        <p:spPr bwMode="auto">
          <a:xfrm rot="5400000">
            <a:off x="3078957" y="4339431"/>
            <a:ext cx="3054350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844" name="AutoShape 12"/>
          <p:cNvSpPr>
            <a:spLocks noChangeArrowheads="1"/>
          </p:cNvSpPr>
          <p:nvPr/>
        </p:nvSpPr>
        <p:spPr bwMode="auto">
          <a:xfrm>
            <a:off x="6370638" y="5240338"/>
            <a:ext cx="1752600" cy="60642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1400"/>
              <a:t>context Company</a:t>
            </a:r>
          </a:p>
          <a:p>
            <a:r>
              <a:rPr lang="de-DE" sz="1400"/>
              <a:t>self.employees</a:t>
            </a:r>
          </a:p>
        </p:txBody>
      </p:sp>
      <p:grpSp>
        <p:nvGrpSpPr>
          <p:cNvPr id="4" name="Gruppieren 55"/>
          <p:cNvGrpSpPr>
            <a:grpSpLocks/>
          </p:cNvGrpSpPr>
          <p:nvPr/>
        </p:nvGrpSpPr>
        <p:grpSpPr bwMode="auto">
          <a:xfrm>
            <a:off x="427038" y="5232400"/>
            <a:ext cx="3992562" cy="611188"/>
            <a:chOff x="427038" y="5232400"/>
            <a:chExt cx="3992562" cy="611188"/>
          </a:xfrm>
        </p:grpSpPr>
        <p:sp>
          <p:nvSpPr>
            <p:cNvPr id="34866" name="AutoShape 12"/>
            <p:cNvSpPr>
              <a:spLocks noChangeArrowheads="1"/>
            </p:cNvSpPr>
            <p:nvPr/>
          </p:nvSpPr>
          <p:spPr bwMode="auto">
            <a:xfrm>
              <a:off x="427038" y="5232400"/>
              <a:ext cx="1752600" cy="604838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sz="1400"/>
                <a:t>context Person</a:t>
              </a:r>
            </a:p>
            <a:p>
              <a:r>
                <a:rPr lang="de-DE" sz="1400"/>
                <a:t>self.employer</a:t>
              </a:r>
            </a:p>
          </p:txBody>
        </p:sp>
        <p:sp>
          <p:nvSpPr>
            <p:cNvPr id="34867" name="AutoShape 12"/>
            <p:cNvSpPr>
              <a:spLocks noChangeArrowheads="1"/>
            </p:cNvSpPr>
            <p:nvPr/>
          </p:nvSpPr>
          <p:spPr bwMode="auto">
            <a:xfrm>
              <a:off x="2667000" y="5237163"/>
              <a:ext cx="1752600" cy="606425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sz="1400"/>
                <a:t>context Company</a:t>
              </a:r>
            </a:p>
            <a:p>
              <a:r>
                <a:rPr lang="de-DE" sz="1400"/>
                <a:t>self.employees</a:t>
              </a:r>
            </a:p>
          </p:txBody>
        </p:sp>
      </p:grpSp>
      <p:grpSp>
        <p:nvGrpSpPr>
          <p:cNvPr id="5" name="Gruppieren 54"/>
          <p:cNvGrpSpPr>
            <a:grpSpLocks/>
          </p:cNvGrpSpPr>
          <p:nvPr/>
        </p:nvGrpSpPr>
        <p:grpSpPr bwMode="auto">
          <a:xfrm>
            <a:off x="157163" y="2882900"/>
            <a:ext cx="4056062" cy="2301875"/>
            <a:chOff x="157163" y="2882900"/>
            <a:chExt cx="4056062" cy="2301875"/>
          </a:xfrm>
        </p:grpSpPr>
        <p:sp>
          <p:nvSpPr>
            <p:cNvPr id="34846" name="Rectangle 16"/>
            <p:cNvSpPr>
              <a:spLocks noChangeArrowheads="1"/>
            </p:cNvSpPr>
            <p:nvPr/>
          </p:nvSpPr>
          <p:spPr bwMode="auto">
            <a:xfrm>
              <a:off x="177800" y="3721100"/>
              <a:ext cx="1620838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u="sng">
                  <a:latin typeface="Myriad Roman" pitchFamily="34" charset="0"/>
                </a:rPr>
                <a:t>p2:</a:t>
              </a:r>
              <a:r>
                <a:rPr lang="en-GB" sz="1400" b="1" u="sng">
                  <a:latin typeface="Myriad Roman" pitchFamily="34" charset="0"/>
                </a:rPr>
                <a:t>Person</a:t>
              </a:r>
              <a:endParaRPr lang="de-AT" sz="1400" b="1" u="sng">
                <a:latin typeface="Myriad Roman" pitchFamily="34" charset="0"/>
              </a:endParaRPr>
            </a:p>
          </p:txBody>
        </p:sp>
        <p:sp>
          <p:nvSpPr>
            <p:cNvPr id="34847" name="Rectangle 21"/>
            <p:cNvSpPr>
              <a:spLocks noChangeArrowheads="1"/>
            </p:cNvSpPr>
            <p:nvPr/>
          </p:nvSpPr>
          <p:spPr bwMode="auto">
            <a:xfrm>
              <a:off x="176213" y="4005263"/>
              <a:ext cx="1620837" cy="220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000"/>
                <a:t>age = 34</a:t>
              </a:r>
            </a:p>
          </p:txBody>
        </p:sp>
        <p:sp>
          <p:nvSpPr>
            <p:cNvPr id="34848" name="Rectangle 16"/>
            <p:cNvSpPr>
              <a:spLocks noChangeArrowheads="1"/>
            </p:cNvSpPr>
            <p:nvPr/>
          </p:nvSpPr>
          <p:spPr bwMode="auto">
            <a:xfrm>
              <a:off x="2554288" y="3717925"/>
              <a:ext cx="1620837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u="sng">
                  <a:latin typeface="Myriad Roman" pitchFamily="34" charset="0"/>
                </a:rPr>
                <a:t>c1:Company</a:t>
              </a:r>
              <a:endParaRPr lang="de-AT" sz="1400" b="1" u="sng">
                <a:latin typeface="Myriad Roman" pitchFamily="34" charset="0"/>
              </a:endParaRPr>
            </a:p>
          </p:txBody>
        </p:sp>
        <p:sp>
          <p:nvSpPr>
            <p:cNvPr id="34849" name="Rectangle 21"/>
            <p:cNvSpPr>
              <a:spLocks noChangeArrowheads="1"/>
            </p:cNvSpPr>
            <p:nvPr/>
          </p:nvSpPr>
          <p:spPr bwMode="auto">
            <a:xfrm>
              <a:off x="2554288" y="4002088"/>
              <a:ext cx="1620837" cy="220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000"/>
            </a:p>
          </p:txBody>
        </p:sp>
        <p:cxnSp>
          <p:nvCxnSpPr>
            <p:cNvPr id="34850" name="Gewinkelte Verbindung 71"/>
            <p:cNvCxnSpPr>
              <a:cxnSpLocks noChangeShapeType="1"/>
              <a:stCxn id="34847" idx="3"/>
              <a:endCxn id="34849" idx="1"/>
            </p:cNvCxnSpPr>
            <p:nvPr/>
          </p:nvCxnSpPr>
          <p:spPr bwMode="auto">
            <a:xfrm flipV="1">
              <a:off x="1797050" y="4113213"/>
              <a:ext cx="757238" cy="3175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851" name="Rectangle 16"/>
            <p:cNvSpPr>
              <a:spLocks noChangeArrowheads="1"/>
            </p:cNvSpPr>
            <p:nvPr/>
          </p:nvSpPr>
          <p:spPr bwMode="auto">
            <a:xfrm>
              <a:off x="176213" y="4408488"/>
              <a:ext cx="1619250" cy="287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u="sng">
                  <a:latin typeface="Myriad Roman" pitchFamily="34" charset="0"/>
                </a:rPr>
                <a:t>p3:</a:t>
              </a:r>
              <a:r>
                <a:rPr lang="en-GB" sz="1400" b="1" u="sng">
                  <a:latin typeface="Myriad Roman" pitchFamily="34" charset="0"/>
                </a:rPr>
                <a:t>Person</a:t>
              </a:r>
              <a:endParaRPr lang="de-AT" sz="1400" b="1" u="sng">
                <a:latin typeface="Myriad Roman" pitchFamily="34" charset="0"/>
              </a:endParaRPr>
            </a:p>
          </p:txBody>
        </p:sp>
        <p:sp>
          <p:nvSpPr>
            <p:cNvPr id="34852" name="Rectangle 21"/>
            <p:cNvSpPr>
              <a:spLocks noChangeArrowheads="1"/>
            </p:cNvSpPr>
            <p:nvPr/>
          </p:nvSpPr>
          <p:spPr bwMode="auto">
            <a:xfrm>
              <a:off x="174625" y="4692650"/>
              <a:ext cx="1619250" cy="2206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000"/>
                <a:t>age = 54</a:t>
              </a:r>
            </a:p>
          </p:txBody>
        </p:sp>
        <p:cxnSp>
          <p:nvCxnSpPr>
            <p:cNvPr id="34853" name="Gewinkelte Verbindung 44"/>
            <p:cNvCxnSpPr>
              <a:cxnSpLocks noChangeShapeType="1"/>
              <a:stCxn id="34852" idx="3"/>
              <a:endCxn id="34849" idx="2"/>
            </p:cNvCxnSpPr>
            <p:nvPr/>
          </p:nvCxnSpPr>
          <p:spPr bwMode="auto">
            <a:xfrm flipV="1">
              <a:off x="1793875" y="4222750"/>
              <a:ext cx="1571625" cy="581025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54" name="Gewinkelte Verbindung 75"/>
            <p:cNvCxnSpPr>
              <a:cxnSpLocks noChangeShapeType="1"/>
              <a:stCxn id="34856" idx="0"/>
              <a:endCxn id="34848" idx="3"/>
            </p:cNvCxnSpPr>
            <p:nvPr/>
          </p:nvCxnSpPr>
          <p:spPr bwMode="auto">
            <a:xfrm rot="16200000" flipH="1">
              <a:off x="2197893" y="1885157"/>
              <a:ext cx="747713" cy="3206750"/>
            </a:xfrm>
            <a:prstGeom prst="bentConnector4">
              <a:avLst>
                <a:gd name="adj1" fmla="val -30606"/>
                <a:gd name="adj2" fmla="val 107130"/>
              </a:avLst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4855" name="Gewinkelte Verbindung 50"/>
            <p:cNvCxnSpPr>
              <a:cxnSpLocks noChangeShapeType="1"/>
              <a:stCxn id="34852" idx="2"/>
              <a:endCxn id="34849" idx="3"/>
            </p:cNvCxnSpPr>
            <p:nvPr/>
          </p:nvCxnSpPr>
          <p:spPr bwMode="auto">
            <a:xfrm rot="5400000" flipH="1" flipV="1">
              <a:off x="2179638" y="2917825"/>
              <a:ext cx="800100" cy="3190875"/>
            </a:xfrm>
            <a:prstGeom prst="bentConnector4">
              <a:avLst>
                <a:gd name="adj1" fmla="val -28542"/>
                <a:gd name="adj2" fmla="val 107162"/>
              </a:avLst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34856" name="Rectangle 16"/>
            <p:cNvSpPr>
              <a:spLocks noChangeArrowheads="1"/>
            </p:cNvSpPr>
            <p:nvPr/>
          </p:nvSpPr>
          <p:spPr bwMode="auto">
            <a:xfrm>
              <a:off x="158750" y="3114675"/>
              <a:ext cx="1619250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u="sng">
                  <a:latin typeface="Myriad Roman" pitchFamily="34" charset="0"/>
                </a:rPr>
                <a:t>p1:</a:t>
              </a:r>
              <a:r>
                <a:rPr lang="en-GB" sz="1400" b="1" u="sng">
                  <a:latin typeface="Myriad Roman" pitchFamily="34" charset="0"/>
                </a:rPr>
                <a:t>Person</a:t>
              </a:r>
              <a:endParaRPr lang="de-AT" sz="1400" b="1" u="sng">
                <a:latin typeface="Myriad Roman" pitchFamily="34" charset="0"/>
              </a:endParaRPr>
            </a:p>
          </p:txBody>
        </p:sp>
        <p:sp>
          <p:nvSpPr>
            <p:cNvPr id="34857" name="Rectangle 21"/>
            <p:cNvSpPr>
              <a:spLocks noChangeArrowheads="1"/>
            </p:cNvSpPr>
            <p:nvPr/>
          </p:nvSpPr>
          <p:spPr bwMode="auto">
            <a:xfrm>
              <a:off x="157163" y="3398838"/>
              <a:ext cx="1619250" cy="220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000"/>
                <a:t>age = 22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981075" y="4930775"/>
              <a:ext cx="1020763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050" dirty="0" err="1"/>
                <a:t>employees</a:t>
              </a:r>
              <a:endParaRPr lang="de-DE" sz="1050" dirty="0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1739900" y="4051300"/>
              <a:ext cx="896938" cy="260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050" dirty="0" err="1"/>
                <a:t>employer</a:t>
              </a:r>
              <a:endParaRPr lang="de-DE" sz="1050" dirty="0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003300" y="2882900"/>
              <a:ext cx="1020763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050" dirty="0" err="1"/>
                <a:t>employees</a:t>
              </a:r>
              <a:endParaRPr lang="de-DE" sz="1050" dirty="0"/>
            </a:p>
          </p:txBody>
        </p:sp>
        <p:cxnSp>
          <p:nvCxnSpPr>
            <p:cNvPr id="34861" name="Gerade Verbindung mit Pfeil 45"/>
            <p:cNvCxnSpPr>
              <a:cxnSpLocks noChangeShapeType="1"/>
              <a:stCxn id="34848" idx="1"/>
              <a:endCxn id="34846" idx="3"/>
            </p:cNvCxnSpPr>
            <p:nvPr/>
          </p:nvCxnSpPr>
          <p:spPr bwMode="auto">
            <a:xfrm rot="10800000" flipV="1">
              <a:off x="1798638" y="3860800"/>
              <a:ext cx="755650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7" name="Textfeld 46"/>
            <p:cNvSpPr txBox="1"/>
            <p:nvPr/>
          </p:nvSpPr>
          <p:spPr>
            <a:xfrm>
              <a:off x="1735138" y="3622675"/>
              <a:ext cx="1019175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050" dirty="0" err="1"/>
                <a:t>employees</a:t>
              </a:r>
              <a:endParaRPr lang="de-DE" sz="1050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3316288" y="4213225"/>
              <a:ext cx="896937" cy="260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050" dirty="0" err="1"/>
                <a:t>employer</a:t>
              </a:r>
              <a:endParaRPr lang="de-DE" sz="1050" dirty="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2640013" y="3416300"/>
              <a:ext cx="844550" cy="260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050" dirty="0" err="1"/>
                <a:t>employer</a:t>
              </a:r>
              <a:endParaRPr lang="de-DE" sz="1050" dirty="0"/>
            </a:p>
          </p:txBody>
        </p:sp>
        <p:cxnSp>
          <p:nvCxnSpPr>
            <p:cNvPr id="34865" name="Gewinkelte Verbindung 75"/>
            <p:cNvCxnSpPr>
              <a:cxnSpLocks noChangeShapeType="1"/>
              <a:stCxn id="34848" idx="0"/>
            </p:cNvCxnSpPr>
            <p:nvPr/>
          </p:nvCxnSpPr>
          <p:spPr bwMode="auto">
            <a:xfrm rot="16200000" flipV="1">
              <a:off x="2338388" y="2690812"/>
              <a:ext cx="457200" cy="1597025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cxnSp>
        <p:nvCxnSpPr>
          <p:cNvPr id="34827" name="Gerade Verbindung 15"/>
          <p:cNvCxnSpPr>
            <a:cxnSpLocks noChangeShapeType="1"/>
          </p:cNvCxnSpPr>
          <p:nvPr/>
        </p:nvCxnSpPr>
        <p:spPr bwMode="auto">
          <a:xfrm>
            <a:off x="0" y="5191125"/>
            <a:ext cx="9144000" cy="793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6" name="Gruppieren 56"/>
          <p:cNvGrpSpPr>
            <a:grpSpLocks/>
          </p:cNvGrpSpPr>
          <p:nvPr/>
        </p:nvGrpSpPr>
        <p:grpSpPr bwMode="auto">
          <a:xfrm>
            <a:off x="482600" y="4692650"/>
            <a:ext cx="1622425" cy="1463675"/>
            <a:chOff x="482600" y="4692650"/>
            <a:chExt cx="1622425" cy="1463675"/>
          </a:xfrm>
        </p:grpSpPr>
        <p:cxnSp>
          <p:nvCxnSpPr>
            <p:cNvPr id="2" name="Gerade Verbindung mit Pfeil 61"/>
            <p:cNvCxnSpPr>
              <a:cxnSpLocks noChangeShapeType="1"/>
              <a:endCxn id="34852" idx="0"/>
            </p:cNvCxnSpPr>
            <p:nvPr/>
          </p:nvCxnSpPr>
          <p:spPr bwMode="auto">
            <a:xfrm rot="5400000" flipH="1" flipV="1">
              <a:off x="573881" y="4902994"/>
              <a:ext cx="620713" cy="200025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34845" name="Textfeld 70"/>
            <p:cNvSpPr txBox="1">
              <a:spLocks noChangeArrowheads="1"/>
            </p:cNvSpPr>
            <p:nvPr/>
          </p:nvSpPr>
          <p:spPr bwMode="auto">
            <a:xfrm>
              <a:off x="482600" y="5848350"/>
              <a:ext cx="16224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>
                  <a:solidFill>
                    <a:srgbClr val="FF0000"/>
                  </a:solidFill>
                  <a:latin typeface="Courier" pitchFamily="49" charset="0"/>
                </a:rPr>
                <a:t>c1 : Company</a:t>
              </a:r>
            </a:p>
          </p:txBody>
        </p:sp>
      </p:grpSp>
      <p:grpSp>
        <p:nvGrpSpPr>
          <p:cNvPr id="7" name="Gruppieren 57"/>
          <p:cNvGrpSpPr>
            <a:grpSpLocks/>
          </p:cNvGrpSpPr>
          <p:nvPr/>
        </p:nvGrpSpPr>
        <p:grpSpPr bwMode="auto">
          <a:xfrm>
            <a:off x="2636838" y="4002088"/>
            <a:ext cx="2185987" cy="2374900"/>
            <a:chOff x="2636838" y="4002088"/>
            <a:chExt cx="2185987" cy="2374900"/>
          </a:xfrm>
        </p:grpSpPr>
        <p:cxnSp>
          <p:nvCxnSpPr>
            <p:cNvPr id="34842" name="Gerade Verbindung mit Pfeil 62"/>
            <p:cNvCxnSpPr>
              <a:cxnSpLocks noChangeShapeType="1"/>
              <a:endCxn id="34849" idx="0"/>
            </p:cNvCxnSpPr>
            <p:nvPr/>
          </p:nvCxnSpPr>
          <p:spPr bwMode="auto">
            <a:xfrm rot="5400000" flipH="1" flipV="1">
              <a:off x="2588419" y="4510882"/>
              <a:ext cx="1285875" cy="268287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34843" name="Textfeld 71"/>
            <p:cNvSpPr txBox="1">
              <a:spLocks noChangeArrowheads="1"/>
            </p:cNvSpPr>
            <p:nvPr/>
          </p:nvSpPr>
          <p:spPr bwMode="auto">
            <a:xfrm>
              <a:off x="2636838" y="5854700"/>
              <a:ext cx="2185987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>
                  <a:solidFill>
                    <a:srgbClr val="FF0000"/>
                  </a:solidFill>
                  <a:latin typeface="Courier" pitchFamily="49" charset="0"/>
                </a:rPr>
                <a:t>Set{p1,p2,p3} : </a:t>
              </a:r>
              <a:br>
                <a:rPr lang="de-DE" sz="1400" b="1">
                  <a:solidFill>
                    <a:srgbClr val="FF0000"/>
                  </a:solidFill>
                  <a:latin typeface="Courier" pitchFamily="49" charset="0"/>
                </a:rPr>
              </a:br>
              <a:r>
                <a:rPr lang="de-DE" sz="1400" b="1">
                  <a:solidFill>
                    <a:srgbClr val="FF0000"/>
                  </a:solidFill>
                  <a:latin typeface="Courier" pitchFamily="49" charset="0"/>
                </a:rPr>
                <a:t>Set(Person)</a:t>
              </a:r>
            </a:p>
          </p:txBody>
        </p:sp>
      </p:grpSp>
      <p:grpSp>
        <p:nvGrpSpPr>
          <p:cNvPr id="8" name="Gruppieren 58"/>
          <p:cNvGrpSpPr>
            <a:grpSpLocks/>
          </p:cNvGrpSpPr>
          <p:nvPr/>
        </p:nvGrpSpPr>
        <p:grpSpPr bwMode="auto">
          <a:xfrm>
            <a:off x="4787900" y="3492500"/>
            <a:ext cx="4186238" cy="998538"/>
            <a:chOff x="4787900" y="3492500"/>
            <a:chExt cx="4186238" cy="998538"/>
          </a:xfrm>
        </p:grpSpPr>
        <p:sp>
          <p:nvSpPr>
            <p:cNvPr id="34834" name="Rectangle 16"/>
            <p:cNvSpPr>
              <a:spLocks noChangeArrowheads="1"/>
            </p:cNvSpPr>
            <p:nvPr/>
          </p:nvSpPr>
          <p:spPr bwMode="auto">
            <a:xfrm>
              <a:off x="4789488" y="3727450"/>
              <a:ext cx="1620837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u="sng">
                  <a:latin typeface="Myriad Roman" pitchFamily="34" charset="0"/>
                </a:rPr>
                <a:t>p1:</a:t>
              </a:r>
              <a:r>
                <a:rPr lang="en-GB" sz="1400" b="1" u="sng">
                  <a:latin typeface="Myriad Roman" pitchFamily="34" charset="0"/>
                </a:rPr>
                <a:t>Person</a:t>
              </a:r>
              <a:endParaRPr lang="de-AT" sz="1400" b="1" u="sng">
                <a:latin typeface="Myriad Roman" pitchFamily="34" charset="0"/>
              </a:endParaRPr>
            </a:p>
          </p:txBody>
        </p:sp>
        <p:sp>
          <p:nvSpPr>
            <p:cNvPr id="34835" name="Rectangle 21"/>
            <p:cNvSpPr>
              <a:spLocks noChangeArrowheads="1"/>
            </p:cNvSpPr>
            <p:nvPr/>
          </p:nvSpPr>
          <p:spPr bwMode="auto">
            <a:xfrm>
              <a:off x="4787900" y="4011613"/>
              <a:ext cx="1620838" cy="220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000"/>
                <a:t>age = 34</a:t>
              </a:r>
            </a:p>
          </p:txBody>
        </p:sp>
        <p:sp>
          <p:nvSpPr>
            <p:cNvPr id="34836" name="Rectangle 16"/>
            <p:cNvSpPr>
              <a:spLocks noChangeArrowheads="1"/>
            </p:cNvSpPr>
            <p:nvPr/>
          </p:nvSpPr>
          <p:spPr bwMode="auto">
            <a:xfrm>
              <a:off x="7253288" y="3724275"/>
              <a:ext cx="1620837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u="sng">
                  <a:latin typeface="Myriad Roman" pitchFamily="34" charset="0"/>
                </a:rPr>
                <a:t>c1:</a:t>
              </a:r>
              <a:r>
                <a:rPr lang="en-GB" sz="1400" b="1" u="sng">
                  <a:latin typeface="Myriad Roman" pitchFamily="34" charset="0"/>
                </a:rPr>
                <a:t>Company</a:t>
              </a:r>
              <a:endParaRPr lang="de-AT" sz="1400" b="1" u="sng">
                <a:latin typeface="Myriad Roman" pitchFamily="34" charset="0"/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7253288" y="4008438"/>
              <a:ext cx="1620837" cy="220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000"/>
            </a:p>
          </p:txBody>
        </p:sp>
        <p:cxnSp>
          <p:nvCxnSpPr>
            <p:cNvPr id="34838" name="Gewinkelte Verbindung 50"/>
            <p:cNvCxnSpPr>
              <a:cxnSpLocks noChangeShapeType="1"/>
              <a:stCxn id="34834" idx="0"/>
              <a:endCxn id="34836" idx="0"/>
            </p:cNvCxnSpPr>
            <p:nvPr/>
          </p:nvCxnSpPr>
          <p:spPr bwMode="auto">
            <a:xfrm rot="5400000" flipH="1" flipV="1">
              <a:off x="6830219" y="2494756"/>
              <a:ext cx="3175" cy="2462213"/>
            </a:xfrm>
            <a:prstGeom prst="bentConnector3">
              <a:avLst>
                <a:gd name="adj1" fmla="val 7300000"/>
              </a:avLst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4839" name="Gewinkelte Verbindung 50"/>
            <p:cNvCxnSpPr>
              <a:cxnSpLocks noChangeShapeType="1"/>
              <a:stCxn id="34837" idx="2"/>
              <a:endCxn id="34835" idx="2"/>
            </p:cNvCxnSpPr>
            <p:nvPr/>
          </p:nvCxnSpPr>
          <p:spPr bwMode="auto">
            <a:xfrm rot="5400000">
              <a:off x="6829425" y="2998788"/>
              <a:ext cx="3175" cy="2463800"/>
            </a:xfrm>
            <a:prstGeom prst="bentConnector3">
              <a:avLst>
                <a:gd name="adj1" fmla="val 7300000"/>
              </a:avLst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75" name="Textfeld 74"/>
            <p:cNvSpPr txBox="1"/>
            <p:nvPr/>
          </p:nvSpPr>
          <p:spPr>
            <a:xfrm>
              <a:off x="5599113" y="3492500"/>
              <a:ext cx="1020762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050" dirty="0" err="1"/>
                <a:t>employees</a:t>
              </a:r>
              <a:endParaRPr lang="de-DE" sz="1050" dirty="0"/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8077200" y="4230688"/>
              <a:ext cx="896938" cy="260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050" dirty="0" err="1"/>
                <a:t>employer</a:t>
              </a:r>
              <a:endParaRPr lang="de-DE" sz="1050" dirty="0"/>
            </a:p>
          </p:txBody>
        </p:sp>
      </p:grpSp>
      <p:grpSp>
        <p:nvGrpSpPr>
          <p:cNvPr id="9" name="Gruppieren 59"/>
          <p:cNvGrpSpPr>
            <a:grpSpLocks/>
          </p:cNvGrpSpPr>
          <p:nvPr/>
        </p:nvGrpSpPr>
        <p:grpSpPr bwMode="auto">
          <a:xfrm>
            <a:off x="6351588" y="3968750"/>
            <a:ext cx="1576387" cy="2406650"/>
            <a:chOff x="6351588" y="3968750"/>
            <a:chExt cx="1576387" cy="2406650"/>
          </a:xfrm>
        </p:grpSpPr>
        <p:sp>
          <p:nvSpPr>
            <p:cNvPr id="34832" name="Textfeld 72"/>
            <p:cNvSpPr txBox="1">
              <a:spLocks noChangeArrowheads="1"/>
            </p:cNvSpPr>
            <p:nvPr/>
          </p:nvSpPr>
          <p:spPr bwMode="auto">
            <a:xfrm>
              <a:off x="6351588" y="5851525"/>
              <a:ext cx="157638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>
                  <a:solidFill>
                    <a:srgbClr val="FF0000"/>
                  </a:solidFill>
                  <a:latin typeface="Courier" pitchFamily="49" charset="0"/>
                </a:rPr>
                <a:t>Set{p1} : </a:t>
              </a:r>
              <a:br>
                <a:rPr lang="de-DE" sz="1400" b="1">
                  <a:solidFill>
                    <a:srgbClr val="FF0000"/>
                  </a:solidFill>
                  <a:latin typeface="Courier" pitchFamily="49" charset="0"/>
                </a:rPr>
              </a:br>
              <a:r>
                <a:rPr lang="de-DE" sz="1400" b="1">
                  <a:solidFill>
                    <a:srgbClr val="FF0000"/>
                  </a:solidFill>
                  <a:latin typeface="Courier" pitchFamily="49" charset="0"/>
                </a:rPr>
                <a:t>Set(Person)</a:t>
              </a:r>
            </a:p>
          </p:txBody>
        </p:sp>
        <p:cxnSp>
          <p:nvCxnSpPr>
            <p:cNvPr id="34833" name="Gerade Verbindung mit Pfeil 65"/>
            <p:cNvCxnSpPr>
              <a:cxnSpLocks noChangeShapeType="1"/>
            </p:cNvCxnSpPr>
            <p:nvPr/>
          </p:nvCxnSpPr>
          <p:spPr bwMode="auto">
            <a:xfrm rot="5400000" flipH="1" flipV="1">
              <a:off x="6599238" y="4081462"/>
              <a:ext cx="1354138" cy="1128713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5242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Query of model information </a:t>
            </a:r>
          </a:p>
        </p:txBody>
      </p:sp>
      <p:sp>
        <p:nvSpPr>
          <p:cNvPr id="35843" name="Textplatzhalter 30"/>
          <p:cNvSpPr>
            <a:spLocks noGrp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OCL meta model (extract)</a:t>
            </a:r>
            <a:endParaRPr lang="de-AT" dirty="0" smtClean="0">
              <a:solidFill>
                <a:srgbClr val="7F7F7F"/>
              </a:solidFill>
            </a:endParaRPr>
          </a:p>
        </p:txBody>
      </p:sp>
      <p:grpSp>
        <p:nvGrpSpPr>
          <p:cNvPr id="35844" name="Gruppieren 41"/>
          <p:cNvGrpSpPr>
            <a:grpSpLocks/>
          </p:cNvGrpSpPr>
          <p:nvPr/>
        </p:nvGrpSpPr>
        <p:grpSpPr bwMode="auto">
          <a:xfrm>
            <a:off x="739775" y="1239838"/>
            <a:ext cx="7597775" cy="4392612"/>
            <a:chOff x="739775" y="1519238"/>
            <a:chExt cx="7597775" cy="4392612"/>
          </a:xfrm>
        </p:grpSpPr>
        <p:sp>
          <p:nvSpPr>
            <p:cNvPr id="35847" name="AutoShape 4"/>
            <p:cNvSpPr>
              <a:spLocks noChangeArrowheads="1"/>
            </p:cNvSpPr>
            <p:nvPr/>
          </p:nvSpPr>
          <p:spPr bwMode="auto">
            <a:xfrm>
              <a:off x="4164013" y="1905000"/>
              <a:ext cx="155575" cy="16351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5848" name="Rectangle 6"/>
            <p:cNvSpPr>
              <a:spLocks noChangeArrowheads="1"/>
            </p:cNvSpPr>
            <p:nvPr/>
          </p:nvSpPr>
          <p:spPr bwMode="auto">
            <a:xfrm>
              <a:off x="6416675" y="2816225"/>
              <a:ext cx="1920875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de-AT" sz="1800">
                  <a:latin typeface="Myriad Roman" pitchFamily="34" charset="0"/>
                </a:rPr>
                <a:t>AttributeCallExp</a:t>
              </a:r>
            </a:p>
          </p:txBody>
        </p:sp>
        <p:sp>
          <p:nvSpPr>
            <p:cNvPr id="35849" name="Rectangle 54"/>
            <p:cNvSpPr>
              <a:spLocks noChangeArrowheads="1"/>
            </p:cNvSpPr>
            <p:nvPr/>
          </p:nvSpPr>
          <p:spPr bwMode="auto">
            <a:xfrm>
              <a:off x="3432175" y="1519238"/>
              <a:ext cx="1724025" cy="3794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de-AT" sz="1800" i="1">
                  <a:latin typeface="Myriad Roman" pitchFamily="34" charset="0"/>
                </a:rPr>
                <a:t>FeatureCallExp</a:t>
              </a:r>
            </a:p>
          </p:txBody>
        </p:sp>
        <p:sp>
          <p:nvSpPr>
            <p:cNvPr id="35850" name="Rectangle 57"/>
            <p:cNvSpPr>
              <a:spLocks noChangeArrowheads="1"/>
            </p:cNvSpPr>
            <p:nvPr/>
          </p:nvSpPr>
          <p:spPr bwMode="auto">
            <a:xfrm>
              <a:off x="3292475" y="2816225"/>
              <a:ext cx="2092325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de-AT" sz="1800">
                  <a:latin typeface="Myriad Roman" pitchFamily="34" charset="0"/>
                </a:rPr>
                <a:t>NavigationCallExp</a:t>
              </a:r>
            </a:p>
          </p:txBody>
        </p:sp>
        <p:sp>
          <p:nvSpPr>
            <p:cNvPr id="35851" name="Rectangle 58"/>
            <p:cNvSpPr>
              <a:spLocks noChangeArrowheads="1"/>
            </p:cNvSpPr>
            <p:nvPr/>
          </p:nvSpPr>
          <p:spPr bwMode="auto">
            <a:xfrm>
              <a:off x="739775" y="2816225"/>
              <a:ext cx="1920875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de-AT" sz="1800">
                  <a:latin typeface="Myriad Roman" pitchFamily="34" charset="0"/>
                </a:rPr>
                <a:t>OperationCallExp</a:t>
              </a:r>
            </a:p>
          </p:txBody>
        </p:sp>
        <p:sp>
          <p:nvSpPr>
            <p:cNvPr id="35852" name="Rectangle 59"/>
            <p:cNvSpPr>
              <a:spLocks noChangeArrowheads="1"/>
            </p:cNvSpPr>
            <p:nvPr/>
          </p:nvSpPr>
          <p:spPr bwMode="auto">
            <a:xfrm>
              <a:off x="4486275" y="4422775"/>
              <a:ext cx="2587625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de-AT" sz="1800">
                  <a:latin typeface="Myriad Roman" pitchFamily="34" charset="0"/>
                </a:rPr>
                <a:t>AssociationEndCallExp</a:t>
              </a:r>
            </a:p>
          </p:txBody>
        </p:sp>
        <p:sp>
          <p:nvSpPr>
            <p:cNvPr id="35853" name="Rectangle 60"/>
            <p:cNvSpPr>
              <a:spLocks noChangeArrowheads="1"/>
            </p:cNvSpPr>
            <p:nvPr/>
          </p:nvSpPr>
          <p:spPr bwMode="auto">
            <a:xfrm>
              <a:off x="1549401" y="4422775"/>
              <a:ext cx="2755900" cy="3794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de-AT" sz="1800">
                  <a:latin typeface="Myriad Roman" pitchFamily="34" charset="0"/>
                </a:rPr>
                <a:t>AssociationClassCallExp</a:t>
              </a:r>
            </a:p>
          </p:txBody>
        </p:sp>
        <p:sp>
          <p:nvSpPr>
            <p:cNvPr id="35854" name="AutoShape 61"/>
            <p:cNvSpPr>
              <a:spLocks noChangeArrowheads="1"/>
            </p:cNvSpPr>
            <p:nvPr/>
          </p:nvSpPr>
          <p:spPr bwMode="auto">
            <a:xfrm>
              <a:off x="4189413" y="3200400"/>
              <a:ext cx="155575" cy="17621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cxnSp>
          <p:nvCxnSpPr>
            <p:cNvPr id="35855" name="AutoShape 62"/>
            <p:cNvCxnSpPr>
              <a:cxnSpLocks noChangeShapeType="1"/>
              <a:stCxn id="35851" idx="0"/>
              <a:endCxn id="35847" idx="3"/>
            </p:cNvCxnSpPr>
            <p:nvPr/>
          </p:nvCxnSpPr>
          <p:spPr bwMode="auto">
            <a:xfrm rot="-5400000">
              <a:off x="2597151" y="1171575"/>
              <a:ext cx="747712" cy="2541587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5856" name="AutoShape 63"/>
            <p:cNvCxnSpPr>
              <a:cxnSpLocks noChangeShapeType="1"/>
              <a:stCxn id="35850" idx="0"/>
              <a:endCxn id="35847" idx="3"/>
            </p:cNvCxnSpPr>
            <p:nvPr/>
          </p:nvCxnSpPr>
          <p:spPr bwMode="auto">
            <a:xfrm rot="16200000" flipV="1">
              <a:off x="3916364" y="2393950"/>
              <a:ext cx="747712" cy="9683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5857" name="AutoShape 64"/>
            <p:cNvCxnSpPr>
              <a:cxnSpLocks noChangeShapeType="1"/>
              <a:stCxn id="35848" idx="0"/>
              <a:endCxn id="35847" idx="3"/>
            </p:cNvCxnSpPr>
            <p:nvPr/>
          </p:nvCxnSpPr>
          <p:spPr bwMode="auto">
            <a:xfrm rot="5400000" flipH="1">
              <a:off x="5435601" y="874712"/>
              <a:ext cx="747712" cy="3135313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5858" name="AutoShape 65"/>
            <p:cNvCxnSpPr>
              <a:cxnSpLocks noChangeShapeType="1"/>
              <a:stCxn id="35853" idx="0"/>
              <a:endCxn id="35854" idx="3"/>
            </p:cNvCxnSpPr>
            <p:nvPr/>
          </p:nvCxnSpPr>
          <p:spPr bwMode="auto">
            <a:xfrm rot="5400000" flipH="1" flipV="1">
              <a:off x="3074195" y="3229769"/>
              <a:ext cx="1046162" cy="13398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5859" name="AutoShape 66"/>
            <p:cNvCxnSpPr>
              <a:cxnSpLocks noChangeShapeType="1"/>
              <a:stCxn id="35852" idx="0"/>
              <a:endCxn id="35854" idx="3"/>
            </p:cNvCxnSpPr>
            <p:nvPr/>
          </p:nvCxnSpPr>
          <p:spPr bwMode="auto">
            <a:xfrm rot="16200000" flipV="1">
              <a:off x="4500564" y="3143250"/>
              <a:ext cx="1046162" cy="15128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5860" name="Rectangle 67"/>
            <p:cNvSpPr>
              <a:spLocks noChangeArrowheads="1"/>
            </p:cNvSpPr>
            <p:nvPr/>
          </p:nvSpPr>
          <p:spPr bwMode="auto">
            <a:xfrm>
              <a:off x="917575" y="3830638"/>
              <a:ext cx="1565275" cy="3794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de-AT" sz="1800" i="1">
                  <a:latin typeface="Myriad Roman" pitchFamily="34" charset="0"/>
                </a:rPr>
                <a:t>Operation</a:t>
              </a:r>
            </a:p>
          </p:txBody>
        </p:sp>
        <p:sp>
          <p:nvSpPr>
            <p:cNvPr id="35861" name="Rectangle 68"/>
            <p:cNvSpPr>
              <a:spLocks noChangeArrowheads="1"/>
            </p:cNvSpPr>
            <p:nvPr/>
          </p:nvSpPr>
          <p:spPr bwMode="auto">
            <a:xfrm>
              <a:off x="6607175" y="3856038"/>
              <a:ext cx="1565275" cy="3794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de-AT" sz="1800" i="1">
                  <a:latin typeface="Myriad Roman" pitchFamily="34" charset="0"/>
                </a:rPr>
                <a:t>Attribute</a:t>
              </a:r>
            </a:p>
          </p:txBody>
        </p:sp>
        <p:sp>
          <p:nvSpPr>
            <p:cNvPr id="35862" name="Rectangle 69"/>
            <p:cNvSpPr>
              <a:spLocks noChangeArrowheads="1"/>
            </p:cNvSpPr>
            <p:nvPr/>
          </p:nvSpPr>
          <p:spPr bwMode="auto">
            <a:xfrm>
              <a:off x="4867275" y="5532438"/>
              <a:ext cx="1825625" cy="3794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de-AT" sz="1800" i="1">
                  <a:latin typeface="Myriad Roman" pitchFamily="34" charset="0"/>
                </a:rPr>
                <a:t>AssociationEnd</a:t>
              </a:r>
            </a:p>
          </p:txBody>
        </p:sp>
        <p:sp>
          <p:nvSpPr>
            <p:cNvPr id="35863" name="Rectangle 70"/>
            <p:cNvSpPr>
              <a:spLocks noChangeArrowheads="1"/>
            </p:cNvSpPr>
            <p:nvPr/>
          </p:nvSpPr>
          <p:spPr bwMode="auto">
            <a:xfrm>
              <a:off x="1958975" y="5532438"/>
              <a:ext cx="1933575" cy="3794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de-AT" sz="1800" i="1">
                  <a:latin typeface="Myriad Roman" pitchFamily="34" charset="0"/>
                </a:rPr>
                <a:t>AssociationClass</a:t>
              </a:r>
            </a:p>
          </p:txBody>
        </p:sp>
        <p:cxnSp>
          <p:nvCxnSpPr>
            <p:cNvPr id="35864" name="AutoShape 71"/>
            <p:cNvCxnSpPr>
              <a:cxnSpLocks noChangeShapeType="1"/>
              <a:stCxn id="35851" idx="2"/>
              <a:endCxn id="35860" idx="0"/>
            </p:cNvCxnSpPr>
            <p:nvPr/>
          </p:nvCxnSpPr>
          <p:spPr bwMode="auto">
            <a:xfrm>
              <a:off x="1700213" y="3195638"/>
              <a:ext cx="0" cy="635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</p:cxnSp>
        <p:cxnSp>
          <p:nvCxnSpPr>
            <p:cNvPr id="35865" name="AutoShape 72"/>
            <p:cNvCxnSpPr>
              <a:cxnSpLocks noChangeShapeType="1"/>
              <a:stCxn id="35848" idx="2"/>
              <a:endCxn id="35861" idx="0"/>
            </p:cNvCxnSpPr>
            <p:nvPr/>
          </p:nvCxnSpPr>
          <p:spPr bwMode="auto">
            <a:xfrm>
              <a:off x="7377113" y="3195638"/>
              <a:ext cx="12700" cy="660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</p:cxnSp>
        <p:cxnSp>
          <p:nvCxnSpPr>
            <p:cNvPr id="35866" name="AutoShape 73"/>
            <p:cNvCxnSpPr>
              <a:cxnSpLocks noChangeShapeType="1"/>
              <a:stCxn id="35853" idx="2"/>
              <a:endCxn id="35863" idx="0"/>
            </p:cNvCxnSpPr>
            <p:nvPr/>
          </p:nvCxnSpPr>
          <p:spPr bwMode="auto">
            <a:xfrm rot="5400000">
              <a:off x="2561432" y="5166519"/>
              <a:ext cx="73025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</p:cxnSp>
        <p:cxnSp>
          <p:nvCxnSpPr>
            <p:cNvPr id="35867" name="AutoShape 74"/>
            <p:cNvCxnSpPr>
              <a:cxnSpLocks noChangeShapeType="1"/>
              <a:stCxn id="35852" idx="2"/>
              <a:endCxn id="35862" idx="0"/>
            </p:cNvCxnSpPr>
            <p:nvPr/>
          </p:nvCxnSpPr>
          <p:spPr bwMode="auto">
            <a:xfrm rot="5400000">
              <a:off x="5414963" y="5167313"/>
              <a:ext cx="73025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</p:cxnSp>
        <p:sp>
          <p:nvSpPr>
            <p:cNvPr id="35868" name="Text Box 75"/>
            <p:cNvSpPr txBox="1">
              <a:spLocks noChangeArrowheads="1"/>
            </p:cNvSpPr>
            <p:nvPr/>
          </p:nvSpPr>
          <p:spPr bwMode="auto">
            <a:xfrm>
              <a:off x="1714500" y="3517900"/>
              <a:ext cx="482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Myriad Roman" pitchFamily="34" charset="0"/>
                </a:rPr>
                <a:t>1</a:t>
              </a:r>
            </a:p>
          </p:txBody>
        </p:sp>
        <p:sp>
          <p:nvSpPr>
            <p:cNvPr id="35869" name="Text Box 76"/>
            <p:cNvSpPr txBox="1">
              <a:spLocks noChangeArrowheads="1"/>
            </p:cNvSpPr>
            <p:nvPr/>
          </p:nvSpPr>
          <p:spPr bwMode="auto">
            <a:xfrm>
              <a:off x="7378700" y="3543300"/>
              <a:ext cx="482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Myriad Roman" pitchFamily="34" charset="0"/>
                </a:rPr>
                <a:t>1</a:t>
              </a:r>
            </a:p>
          </p:txBody>
        </p:sp>
        <p:sp>
          <p:nvSpPr>
            <p:cNvPr id="35870" name="Text Box 77"/>
            <p:cNvSpPr txBox="1">
              <a:spLocks noChangeArrowheads="1"/>
            </p:cNvSpPr>
            <p:nvPr/>
          </p:nvSpPr>
          <p:spPr bwMode="auto">
            <a:xfrm>
              <a:off x="2870200" y="5181600"/>
              <a:ext cx="482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Myriad Roman" pitchFamily="34" charset="0"/>
                </a:rPr>
                <a:t>1</a:t>
              </a:r>
            </a:p>
          </p:txBody>
        </p:sp>
        <p:sp>
          <p:nvSpPr>
            <p:cNvPr id="35871" name="Text Box 78"/>
            <p:cNvSpPr txBox="1">
              <a:spLocks noChangeArrowheads="1"/>
            </p:cNvSpPr>
            <p:nvPr/>
          </p:nvSpPr>
          <p:spPr bwMode="auto">
            <a:xfrm>
              <a:off x="5778500" y="5207000"/>
              <a:ext cx="482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Myriad Roman" pitchFamily="34" charset="0"/>
                </a:rPr>
                <a:t>1</a:t>
              </a:r>
            </a:p>
          </p:txBody>
        </p:sp>
      </p:grpSp>
      <p:sp>
        <p:nvSpPr>
          <p:cNvPr id="35846" name="Textfeld 30"/>
          <p:cNvSpPr txBox="1">
            <a:spLocks noChangeArrowheads="1"/>
          </p:cNvSpPr>
          <p:nvPr/>
        </p:nvSpPr>
        <p:spPr bwMode="auto">
          <a:xfrm>
            <a:off x="1519238" y="4459288"/>
            <a:ext cx="1457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Only</a:t>
            </a:r>
            <a:r>
              <a:rPr lang="de-DE" dirty="0" smtClean="0">
                <a:solidFill>
                  <a:srgbClr val="FF0000"/>
                </a:solidFill>
              </a:rPr>
              <a:t> in UML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7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OCL Library: Operations for </a:t>
            </a:r>
            <a:r>
              <a:rPr lang="en-US" dirty="0" err="1" smtClean="0"/>
              <a:t>OclAny</a:t>
            </a:r>
            <a:r>
              <a:rPr lang="en-US" dirty="0" smtClean="0"/>
              <a:t>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8048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i="1" dirty="0" err="1" smtClean="0"/>
              <a:t>OclAny</a:t>
            </a:r>
            <a:r>
              <a:rPr lang="en-US" sz="2000" dirty="0" smtClean="0"/>
              <a:t> - </a:t>
            </a:r>
            <a:r>
              <a:rPr lang="en-US" sz="2000" b="1" dirty="0" err="1" smtClean="0"/>
              <a:t>Supertype</a:t>
            </a:r>
            <a:r>
              <a:rPr lang="en-US" sz="2000" dirty="0" smtClean="0"/>
              <a:t> of all other types in OCL</a:t>
            </a:r>
          </a:p>
          <a:p>
            <a:pPr lvl="1" eaLnBrk="1" hangingPunct="1"/>
            <a:r>
              <a:rPr lang="en-US" sz="1400" b="1" dirty="0" smtClean="0"/>
              <a:t>Operations </a:t>
            </a:r>
            <a:r>
              <a:rPr lang="en-US" sz="1400" dirty="0" smtClean="0"/>
              <a:t>are </a:t>
            </a:r>
            <a:r>
              <a:rPr lang="en-US" sz="1400" b="1" dirty="0" smtClean="0"/>
              <a:t>inherited</a:t>
            </a:r>
            <a:r>
              <a:rPr lang="en-US" sz="1400" dirty="0" smtClean="0"/>
              <a:t> by all other types.</a:t>
            </a:r>
            <a:endParaRPr lang="en-US" b="1" dirty="0" smtClean="0"/>
          </a:p>
          <a:p>
            <a:pPr eaLnBrk="1" hangingPunct="1"/>
            <a:r>
              <a:rPr lang="en-US" sz="2000" b="1" dirty="0" smtClean="0"/>
              <a:t>Operations </a:t>
            </a:r>
            <a:r>
              <a:rPr lang="en-US" sz="2000" dirty="0" smtClean="0"/>
              <a:t>of </a:t>
            </a:r>
            <a:r>
              <a:rPr lang="en-US" sz="2000" i="1" dirty="0" err="1" smtClean="0"/>
              <a:t>OclAny</a:t>
            </a:r>
            <a:r>
              <a:rPr lang="en-US" sz="2000" dirty="0" smtClean="0"/>
              <a:t> (extract)</a:t>
            </a:r>
          </a:p>
          <a:p>
            <a:pPr lvl="1" eaLnBrk="1" hangingPunct="1"/>
            <a:r>
              <a:rPr lang="en-US" sz="1400" dirty="0" smtClean="0"/>
              <a:t>Receiving object is denoted by </a:t>
            </a:r>
            <a:r>
              <a:rPr lang="en-US" sz="1400" i="1" dirty="0" err="1" smtClean="0"/>
              <a:t>obj</a:t>
            </a:r>
            <a:endParaRPr lang="en-US" sz="1400" dirty="0" smtClean="0"/>
          </a:p>
        </p:txBody>
      </p:sp>
      <p:graphicFrame>
        <p:nvGraphicFramePr>
          <p:cNvPr id="977051" name="Group 15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08455880"/>
              </p:ext>
            </p:extLst>
          </p:nvPr>
        </p:nvGraphicFramePr>
        <p:xfrm>
          <a:off x="231775" y="2989263"/>
          <a:ext cx="8385429" cy="2895600"/>
        </p:xfrm>
        <a:graphic>
          <a:graphicData uri="http://schemas.openxmlformats.org/drawingml/2006/table">
            <a:tbl>
              <a:tblPr/>
              <a:tblGrid>
                <a:gridCol w="3427667"/>
                <a:gridCol w="495776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Explanation of result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=(obj2:OclAny):Boolean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True, if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obj2</a:t>
                      </a: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and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obj</a:t>
                      </a: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reference the same object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oclIsTypeOf(type:OclType):Boolean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True, if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type</a:t>
                      </a: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is the type of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obj</a:t>
                      </a: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/>
                      </a:r>
                      <a:b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</a:b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oclIsKindOf(type:OclType):</a:t>
                      </a:r>
                      <a:b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</a:b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   Boolean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True, if 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type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is a direct or indirect </a:t>
                      </a:r>
                      <a:r>
                        <a:rPr kumimoji="0" lang="en-US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supertype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or the type of </a:t>
                      </a:r>
                      <a:r>
                        <a:rPr kumimoji="0" lang="en-US" sz="16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obj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oclAsType(type:Ocltype):</a:t>
                      </a:r>
                      <a:b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</a:b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  Type</a:t>
                      </a:r>
                      <a:b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</a:b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/>
                      </a:r>
                      <a:b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</a:br>
                      <a:endParaRPr kumimoji="0" lang="en-US" sz="16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The result is </a:t>
                      </a:r>
                      <a:r>
                        <a:rPr kumimoji="0" lang="en-US" sz="16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obj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of type 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type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, or 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undefined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, if the current type of </a:t>
                      </a:r>
                      <a:r>
                        <a:rPr kumimoji="0" lang="en-US" sz="16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obj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is not 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type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or a direct or indirect subtype of it (casting)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Operations for </a:t>
            </a:r>
            <a:r>
              <a:rPr lang="en-US" dirty="0" err="1" smtClean="0"/>
              <a:t>OclAny</a:t>
            </a:r>
            <a:endParaRPr lang="en-US" dirty="0" smtClean="0"/>
          </a:p>
        </p:txBody>
      </p:sp>
      <p:sp>
        <p:nvSpPr>
          <p:cNvPr id="38915" name="Textplatzhalter 29"/>
          <p:cNvSpPr>
            <a:spLocks noGrp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F7F7F"/>
                </a:solidFill>
              </a:rPr>
              <a:t>Predefined environment for model types</a:t>
            </a:r>
          </a:p>
        </p:txBody>
      </p:sp>
      <p:grpSp>
        <p:nvGrpSpPr>
          <p:cNvPr id="38916" name="Group 30"/>
          <p:cNvGrpSpPr>
            <a:grpSpLocks/>
          </p:cNvGrpSpPr>
          <p:nvPr/>
        </p:nvGrpSpPr>
        <p:grpSpPr bwMode="auto">
          <a:xfrm>
            <a:off x="584200" y="1290186"/>
            <a:ext cx="7937500" cy="4533900"/>
            <a:chOff x="280" y="832"/>
            <a:chExt cx="5296" cy="3192"/>
          </a:xfrm>
        </p:grpSpPr>
        <p:sp>
          <p:nvSpPr>
            <p:cNvPr id="38918" name="Rectangle 26"/>
            <p:cNvSpPr>
              <a:spLocks noChangeArrowheads="1"/>
            </p:cNvSpPr>
            <p:nvPr/>
          </p:nvSpPr>
          <p:spPr bwMode="auto">
            <a:xfrm>
              <a:off x="280" y="832"/>
              <a:ext cx="5296" cy="167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Rectangle 25"/>
            <p:cNvSpPr>
              <a:spLocks noChangeArrowheads="1"/>
            </p:cNvSpPr>
            <p:nvPr/>
          </p:nvSpPr>
          <p:spPr bwMode="auto">
            <a:xfrm>
              <a:off x="280" y="2560"/>
              <a:ext cx="5296" cy="14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Rectangle 4"/>
            <p:cNvSpPr>
              <a:spLocks noChangeArrowheads="1"/>
            </p:cNvSpPr>
            <p:nvPr/>
          </p:nvSpPr>
          <p:spPr bwMode="auto">
            <a:xfrm>
              <a:off x="2196" y="2868"/>
              <a:ext cx="1200" cy="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/>
                <a:t>Person</a:t>
              </a:r>
              <a:endParaRPr lang="en-US" sz="1800" dirty="0"/>
            </a:p>
          </p:txBody>
        </p:sp>
        <p:sp>
          <p:nvSpPr>
            <p:cNvPr id="38921" name="Rectangle 5"/>
            <p:cNvSpPr>
              <a:spLocks noChangeArrowheads="1"/>
            </p:cNvSpPr>
            <p:nvPr/>
          </p:nvSpPr>
          <p:spPr bwMode="auto">
            <a:xfrm>
              <a:off x="1528" y="3562"/>
              <a:ext cx="1200" cy="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smtClean="0"/>
                <a:t>Student</a:t>
              </a:r>
              <a:endParaRPr lang="en-US" sz="1800"/>
            </a:p>
          </p:txBody>
        </p:sp>
        <p:sp>
          <p:nvSpPr>
            <p:cNvPr id="38922" name="Rectangle 6"/>
            <p:cNvSpPr>
              <a:spLocks noChangeArrowheads="1"/>
            </p:cNvSpPr>
            <p:nvPr/>
          </p:nvSpPr>
          <p:spPr bwMode="auto">
            <a:xfrm>
              <a:off x="2894" y="3560"/>
              <a:ext cx="1200" cy="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smtClean="0"/>
                <a:t>Professor</a:t>
              </a:r>
              <a:endParaRPr lang="en-US" sz="1800"/>
            </a:p>
          </p:txBody>
        </p:sp>
        <p:sp>
          <p:nvSpPr>
            <p:cNvPr id="38923" name="AutoShape 7"/>
            <p:cNvSpPr>
              <a:spLocks noChangeArrowheads="1"/>
            </p:cNvSpPr>
            <p:nvPr/>
          </p:nvSpPr>
          <p:spPr bwMode="auto">
            <a:xfrm>
              <a:off x="2743" y="3171"/>
              <a:ext cx="103" cy="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8924" name="AutoShape 8"/>
            <p:cNvCxnSpPr>
              <a:cxnSpLocks noChangeShapeType="1"/>
              <a:stCxn id="38923" idx="3"/>
              <a:endCxn id="38921" idx="0"/>
            </p:cNvCxnSpPr>
            <p:nvPr/>
          </p:nvCxnSpPr>
          <p:spPr bwMode="auto">
            <a:xfrm rot="5400000">
              <a:off x="2312" y="3078"/>
              <a:ext cx="300" cy="667"/>
            </a:xfrm>
            <a:prstGeom prst="bentConnector3">
              <a:avLst>
                <a:gd name="adj1" fmla="val 49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25" name="AutoShape 9"/>
            <p:cNvCxnSpPr>
              <a:cxnSpLocks noChangeShapeType="1"/>
              <a:stCxn id="38923" idx="3"/>
              <a:endCxn id="38922" idx="0"/>
            </p:cNvCxnSpPr>
            <p:nvPr/>
          </p:nvCxnSpPr>
          <p:spPr bwMode="auto">
            <a:xfrm rot="16200000" flipH="1">
              <a:off x="2996" y="3061"/>
              <a:ext cx="298" cy="699"/>
            </a:xfrm>
            <a:prstGeom prst="bentConnector3">
              <a:avLst>
                <a:gd name="adj1" fmla="val 49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8926" name="AutoShape 10"/>
            <p:cNvSpPr>
              <a:spLocks noChangeArrowheads="1"/>
            </p:cNvSpPr>
            <p:nvPr/>
          </p:nvSpPr>
          <p:spPr bwMode="auto">
            <a:xfrm>
              <a:off x="2747" y="2305"/>
              <a:ext cx="103" cy="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Rectangle 11"/>
            <p:cNvSpPr>
              <a:spLocks noChangeArrowheads="1"/>
            </p:cNvSpPr>
            <p:nvPr/>
          </p:nvSpPr>
          <p:spPr bwMode="auto">
            <a:xfrm>
              <a:off x="2332" y="2002"/>
              <a:ext cx="930" cy="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smtClean="0"/>
                <a:t>OCLAny</a:t>
              </a:r>
              <a:endParaRPr lang="en-US" sz="1800"/>
            </a:p>
          </p:txBody>
        </p:sp>
        <p:sp>
          <p:nvSpPr>
            <p:cNvPr id="38928" name="Rectangle 12"/>
            <p:cNvSpPr>
              <a:spLocks noChangeArrowheads="1"/>
            </p:cNvSpPr>
            <p:nvPr/>
          </p:nvSpPr>
          <p:spPr bwMode="auto">
            <a:xfrm>
              <a:off x="436" y="2860"/>
              <a:ext cx="1200" cy="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/>
                <a:t>Exam</a:t>
              </a:r>
              <a:endParaRPr lang="en-US" sz="1800" dirty="0"/>
            </a:p>
          </p:txBody>
        </p:sp>
        <p:sp>
          <p:nvSpPr>
            <p:cNvPr id="38929" name="Rectangle 13"/>
            <p:cNvSpPr>
              <a:spLocks noChangeArrowheads="1"/>
            </p:cNvSpPr>
            <p:nvPr/>
          </p:nvSpPr>
          <p:spPr bwMode="auto">
            <a:xfrm>
              <a:off x="4356" y="2858"/>
              <a:ext cx="984" cy="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/>
                <a:t>Lecture</a:t>
              </a:r>
              <a:endParaRPr lang="en-US" sz="1800" dirty="0"/>
            </a:p>
          </p:txBody>
        </p:sp>
        <p:cxnSp>
          <p:nvCxnSpPr>
            <p:cNvPr id="38930" name="AutoShape 14"/>
            <p:cNvCxnSpPr>
              <a:cxnSpLocks noChangeShapeType="1"/>
              <a:stCxn id="38926" idx="3"/>
              <a:endCxn id="38928" idx="0"/>
            </p:cNvCxnSpPr>
            <p:nvPr/>
          </p:nvCxnSpPr>
          <p:spPr bwMode="auto">
            <a:xfrm rot="5400000">
              <a:off x="1686" y="1746"/>
              <a:ext cx="464" cy="1763"/>
            </a:xfrm>
            <a:prstGeom prst="bentConnector3">
              <a:avLst>
                <a:gd name="adj1" fmla="val 6185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31" name="AutoShape 15"/>
            <p:cNvCxnSpPr>
              <a:cxnSpLocks noChangeShapeType="1"/>
              <a:stCxn id="38926" idx="3"/>
              <a:endCxn id="38929" idx="0"/>
            </p:cNvCxnSpPr>
            <p:nvPr/>
          </p:nvCxnSpPr>
          <p:spPr bwMode="auto">
            <a:xfrm rot="16200000" flipH="1">
              <a:off x="3593" y="1602"/>
              <a:ext cx="462" cy="2049"/>
            </a:xfrm>
            <a:prstGeom prst="bentConnector3">
              <a:avLst>
                <a:gd name="adj1" fmla="val 6190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32" name="AutoShape 16"/>
            <p:cNvCxnSpPr>
              <a:cxnSpLocks noChangeShapeType="1"/>
              <a:stCxn id="38926" idx="3"/>
              <a:endCxn id="38920" idx="0"/>
            </p:cNvCxnSpPr>
            <p:nvPr/>
          </p:nvCxnSpPr>
          <p:spPr bwMode="auto">
            <a:xfrm flipH="1">
              <a:off x="2796" y="2396"/>
              <a:ext cx="3" cy="4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8933" name="Rectangle 17"/>
            <p:cNvSpPr>
              <a:spLocks noChangeArrowheads="1"/>
            </p:cNvSpPr>
            <p:nvPr/>
          </p:nvSpPr>
          <p:spPr bwMode="auto">
            <a:xfrm>
              <a:off x="2288" y="938"/>
              <a:ext cx="1008" cy="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smtClean="0"/>
                <a:t>OCLType</a:t>
              </a:r>
              <a:endParaRPr lang="en-US" sz="1800"/>
            </a:p>
          </p:txBody>
        </p:sp>
        <p:cxnSp>
          <p:nvCxnSpPr>
            <p:cNvPr id="38934" name="AutoShape 18"/>
            <p:cNvCxnSpPr>
              <a:cxnSpLocks noChangeShapeType="1"/>
              <a:stCxn id="38927" idx="0"/>
              <a:endCxn id="38933" idx="2"/>
            </p:cNvCxnSpPr>
            <p:nvPr/>
          </p:nvCxnSpPr>
          <p:spPr bwMode="auto">
            <a:xfrm flipH="1" flipV="1">
              <a:off x="2792" y="1238"/>
              <a:ext cx="5" cy="76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arrow" w="lg" len="lg"/>
            </a:ln>
          </p:spPr>
        </p:cxnSp>
        <p:cxnSp>
          <p:nvCxnSpPr>
            <p:cNvPr id="38935" name="AutoShape 20"/>
            <p:cNvCxnSpPr>
              <a:cxnSpLocks noChangeShapeType="1"/>
              <a:stCxn id="38929" idx="0"/>
              <a:endCxn id="38933" idx="3"/>
            </p:cNvCxnSpPr>
            <p:nvPr/>
          </p:nvCxnSpPr>
          <p:spPr bwMode="auto">
            <a:xfrm rot="5400000" flipH="1">
              <a:off x="3187" y="1197"/>
              <a:ext cx="1770" cy="15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lg" len="lg"/>
            </a:ln>
          </p:spPr>
        </p:cxnSp>
        <p:cxnSp>
          <p:nvCxnSpPr>
            <p:cNvPr id="38936" name="AutoShape 21"/>
            <p:cNvCxnSpPr>
              <a:cxnSpLocks noChangeShapeType="1"/>
              <a:stCxn id="38920" idx="1"/>
              <a:endCxn id="38933" idx="1"/>
            </p:cNvCxnSpPr>
            <p:nvPr/>
          </p:nvCxnSpPr>
          <p:spPr bwMode="auto">
            <a:xfrm rot="10800000" flipH="1">
              <a:off x="2196" y="1088"/>
              <a:ext cx="92" cy="1930"/>
            </a:xfrm>
            <a:prstGeom prst="curvedConnector3">
              <a:avLst>
                <a:gd name="adj1" fmla="val -47065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lg" len="lg"/>
            </a:ln>
          </p:spPr>
        </p:cxnSp>
        <p:cxnSp>
          <p:nvCxnSpPr>
            <p:cNvPr id="38937" name="AutoShape 22"/>
            <p:cNvCxnSpPr>
              <a:cxnSpLocks noChangeShapeType="1"/>
              <a:stCxn id="38922" idx="3"/>
              <a:endCxn id="38933" idx="3"/>
            </p:cNvCxnSpPr>
            <p:nvPr/>
          </p:nvCxnSpPr>
          <p:spPr bwMode="auto">
            <a:xfrm flipH="1" flipV="1">
              <a:off x="3296" y="1088"/>
              <a:ext cx="798" cy="2622"/>
            </a:xfrm>
            <a:prstGeom prst="curvedConnector3">
              <a:avLst>
                <a:gd name="adj1" fmla="val -18046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lg" len="lg"/>
            </a:ln>
          </p:spPr>
        </p:cxnSp>
        <p:cxnSp>
          <p:nvCxnSpPr>
            <p:cNvPr id="38938" name="AutoShape 23"/>
            <p:cNvCxnSpPr>
              <a:cxnSpLocks noChangeShapeType="1"/>
              <a:stCxn id="38921" idx="1"/>
              <a:endCxn id="38933" idx="1"/>
            </p:cNvCxnSpPr>
            <p:nvPr/>
          </p:nvCxnSpPr>
          <p:spPr bwMode="auto">
            <a:xfrm rot="10800000" flipH="1">
              <a:off x="1528" y="1088"/>
              <a:ext cx="760" cy="2624"/>
            </a:xfrm>
            <a:prstGeom prst="curvedConnector3">
              <a:avLst>
                <a:gd name="adj1" fmla="val -18949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lg" len="lg"/>
            </a:ln>
          </p:spPr>
        </p:cxnSp>
        <p:sp>
          <p:nvSpPr>
            <p:cNvPr id="38939" name="Text Box 24"/>
            <p:cNvSpPr txBox="1">
              <a:spLocks noChangeArrowheads="1"/>
            </p:cNvSpPr>
            <p:nvPr/>
          </p:nvSpPr>
          <p:spPr bwMode="auto">
            <a:xfrm>
              <a:off x="2766" y="1602"/>
              <a:ext cx="86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smtClean="0"/>
                <a:t>instanceOf</a:t>
              </a:r>
              <a:endParaRPr lang="en-US" sz="1400" i="1"/>
            </a:p>
          </p:txBody>
        </p:sp>
        <p:cxnSp>
          <p:nvCxnSpPr>
            <p:cNvPr id="38940" name="AutoShape 29"/>
            <p:cNvCxnSpPr>
              <a:cxnSpLocks noChangeShapeType="1"/>
              <a:stCxn id="38928" idx="0"/>
              <a:endCxn id="38933" idx="1"/>
            </p:cNvCxnSpPr>
            <p:nvPr/>
          </p:nvCxnSpPr>
          <p:spPr bwMode="auto">
            <a:xfrm rot="-5400000">
              <a:off x="776" y="1348"/>
              <a:ext cx="1772" cy="12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1094741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Overview</a:t>
            </a:r>
            <a:r>
              <a:rPr lang="es-ES" dirty="0"/>
              <a:t> of </a:t>
            </a:r>
            <a:r>
              <a:rPr lang="es-ES" dirty="0" smtClean="0"/>
              <a:t>UML </a:t>
            </a:r>
            <a:r>
              <a:rPr lang="es-ES" dirty="0" err="1" smtClean="0"/>
              <a:t>Diagrams</a:t>
            </a:r>
            <a:endParaRPr lang="es-E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There is no official UML diagram overview or diagram grouping.</a:t>
            </a:r>
          </a:p>
          <a:p>
            <a:r>
              <a:rPr lang="es-ES"/>
              <a:t>Although UML models and the repository underlying all diagrams are defined in UML, the definition of diagrams (i.e. special views of the repository) are relatively free.</a:t>
            </a:r>
          </a:p>
        </p:txBody>
      </p:sp>
    </p:spTree>
    <p:extLst>
      <p:ext uri="{BB962C8B-B14F-4D97-AF65-F5344CB8AC3E}">
        <p14:creationId xmlns:p14="http://schemas.microsoft.com/office/powerpoint/2010/main" val="1768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Operations for </a:t>
            </a:r>
            <a:r>
              <a:rPr lang="en-US" dirty="0" err="1" smtClean="0"/>
              <a:t>OclAny</a:t>
            </a:r>
            <a:endParaRPr lang="en-GB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b="1" i="1" smtClean="0"/>
              <a:t>oclIsKindOf vs. oclIsTypeOf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387725" y="1631950"/>
            <a:ext cx="19050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Person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2155825" y="2733675"/>
            <a:ext cx="19050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Student</a:t>
            </a: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4552950" y="2730500"/>
            <a:ext cx="19050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Professor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701675" y="3690938"/>
            <a:ext cx="357187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context </a:t>
            </a:r>
            <a:r>
              <a:rPr lang="en-US" b="1"/>
              <a:t>Person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self.oclIsKindOf(Person) </a:t>
            </a:r>
            <a:r>
              <a:rPr lang="en-US">
                <a:solidFill>
                  <a:srgbClr val="5F5F5F"/>
                </a:solidFill>
              </a:rPr>
              <a:t>: </a:t>
            </a:r>
            <a:r>
              <a:rPr lang="en-US" i="1">
                <a:solidFill>
                  <a:srgbClr val="5F5F5F"/>
                </a:solidFill>
              </a:rPr>
              <a:t>true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self.oclIsTypeOf(Person) </a:t>
            </a:r>
            <a:r>
              <a:rPr lang="en-US">
                <a:solidFill>
                  <a:srgbClr val="5F5F5F"/>
                </a:solidFill>
              </a:rPr>
              <a:t>: </a:t>
            </a:r>
            <a:r>
              <a:rPr lang="en-US" i="1">
                <a:solidFill>
                  <a:srgbClr val="5F5F5F"/>
                </a:solidFill>
              </a:rPr>
              <a:t>true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self.oclIsKindOf(Student) </a:t>
            </a:r>
            <a:r>
              <a:rPr lang="en-US">
                <a:solidFill>
                  <a:srgbClr val="5F5F5F"/>
                </a:solidFill>
              </a:rPr>
              <a:t>:</a:t>
            </a:r>
            <a:r>
              <a:rPr lang="en-US"/>
              <a:t> </a:t>
            </a:r>
            <a:r>
              <a:rPr lang="en-US" i="1">
                <a:solidFill>
                  <a:srgbClr val="5F5F5F"/>
                </a:solidFill>
              </a:rPr>
              <a:t>false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self.oclIsTypeOf(Student) </a:t>
            </a:r>
            <a:r>
              <a:rPr lang="en-US">
                <a:solidFill>
                  <a:srgbClr val="5F5F5F"/>
                </a:solidFill>
              </a:rPr>
              <a:t>:</a:t>
            </a:r>
            <a:r>
              <a:rPr lang="en-US"/>
              <a:t> </a:t>
            </a:r>
            <a:r>
              <a:rPr lang="en-US" i="1">
                <a:solidFill>
                  <a:srgbClr val="5F5F5F"/>
                </a:solidFill>
              </a:rPr>
              <a:t>false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1400"/>
              <a:t> </a:t>
            </a: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565650" y="3649663"/>
            <a:ext cx="3771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context </a:t>
            </a:r>
            <a:r>
              <a:rPr lang="en-US" b="1"/>
              <a:t>Student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self.oclIsKindOf(Person) </a:t>
            </a:r>
            <a:r>
              <a:rPr lang="en-US">
                <a:solidFill>
                  <a:srgbClr val="5F5F5F"/>
                </a:solidFill>
              </a:rPr>
              <a:t>: </a:t>
            </a:r>
            <a:r>
              <a:rPr lang="en-US" i="1">
                <a:solidFill>
                  <a:srgbClr val="5F5F5F"/>
                </a:solidFill>
              </a:rPr>
              <a:t>true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self.oclIsTypeOf(Person</a:t>
            </a:r>
            <a:r>
              <a:rPr lang="en-US">
                <a:solidFill>
                  <a:srgbClr val="5F5F5F"/>
                </a:solidFill>
              </a:rPr>
              <a:t>) : </a:t>
            </a:r>
            <a:r>
              <a:rPr lang="en-US" i="1">
                <a:solidFill>
                  <a:srgbClr val="5F5F5F"/>
                </a:solidFill>
              </a:rPr>
              <a:t>false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self.oclIsKindOf(Student) </a:t>
            </a:r>
            <a:r>
              <a:rPr lang="en-US">
                <a:solidFill>
                  <a:srgbClr val="5F5F5F"/>
                </a:solidFill>
              </a:rPr>
              <a:t>: </a:t>
            </a:r>
            <a:r>
              <a:rPr lang="en-US" i="1">
                <a:solidFill>
                  <a:srgbClr val="5F5F5F"/>
                </a:solidFill>
              </a:rPr>
              <a:t>true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self.oclIsTypeOf(Student) </a:t>
            </a:r>
            <a:r>
              <a:rPr lang="en-US">
                <a:solidFill>
                  <a:srgbClr val="5F5F5F"/>
                </a:solidFill>
              </a:rPr>
              <a:t>: </a:t>
            </a:r>
            <a:r>
              <a:rPr lang="en-US" i="1">
                <a:solidFill>
                  <a:srgbClr val="5F5F5F"/>
                </a:solidFill>
              </a:rPr>
              <a:t>true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self.oclIsKindOf(Professor) </a:t>
            </a:r>
            <a:r>
              <a:rPr lang="en-US">
                <a:solidFill>
                  <a:srgbClr val="5F5F5F"/>
                </a:solidFill>
              </a:rPr>
              <a:t>: </a:t>
            </a:r>
            <a:r>
              <a:rPr lang="en-US" i="1">
                <a:solidFill>
                  <a:srgbClr val="5F5F5F"/>
                </a:solidFill>
              </a:rPr>
              <a:t>false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/>
              <a:t>self.oclIsTypeOf(Professor) </a:t>
            </a:r>
            <a:r>
              <a:rPr lang="en-US">
                <a:solidFill>
                  <a:srgbClr val="5F5F5F"/>
                </a:solidFill>
              </a:rPr>
              <a:t>: </a:t>
            </a:r>
            <a:r>
              <a:rPr lang="en-US" i="1">
                <a:solidFill>
                  <a:srgbClr val="5F5F5F"/>
                </a:solidFill>
              </a:rPr>
              <a:t>false</a:t>
            </a:r>
          </a:p>
        </p:txBody>
      </p:sp>
      <p:sp>
        <p:nvSpPr>
          <p:cNvPr id="39946" name="AutoShape 9"/>
          <p:cNvSpPr>
            <a:spLocks noChangeArrowheads="1"/>
          </p:cNvSpPr>
          <p:nvPr/>
        </p:nvSpPr>
        <p:spPr bwMode="auto">
          <a:xfrm>
            <a:off x="4237038" y="2112963"/>
            <a:ext cx="163512" cy="144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cxnSp>
        <p:nvCxnSpPr>
          <p:cNvPr id="39947" name="AutoShape 10"/>
          <p:cNvCxnSpPr>
            <a:cxnSpLocks noChangeShapeType="1"/>
            <a:stCxn id="39946" idx="3"/>
            <a:endCxn id="39942" idx="0"/>
          </p:cNvCxnSpPr>
          <p:nvPr/>
        </p:nvCxnSpPr>
        <p:spPr bwMode="auto">
          <a:xfrm rot="5400000">
            <a:off x="3475832" y="1889918"/>
            <a:ext cx="476250" cy="1211263"/>
          </a:xfrm>
          <a:prstGeom prst="bentConnector3">
            <a:avLst>
              <a:gd name="adj1" fmla="val 49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9948" name="AutoShape 11"/>
          <p:cNvCxnSpPr>
            <a:cxnSpLocks noChangeShapeType="1"/>
            <a:stCxn id="39946" idx="3"/>
            <a:endCxn id="39943" idx="0"/>
          </p:cNvCxnSpPr>
          <p:nvPr/>
        </p:nvCxnSpPr>
        <p:spPr bwMode="auto">
          <a:xfrm rot="16200000" flipH="1">
            <a:off x="4675981" y="1901032"/>
            <a:ext cx="473075" cy="1185862"/>
          </a:xfrm>
          <a:prstGeom prst="bentConnector3">
            <a:avLst>
              <a:gd name="adj1" fmla="val 49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711200" y="3581400"/>
            <a:ext cx="3479800" cy="2184400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4521200" y="3581400"/>
            <a:ext cx="3841750" cy="2184400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90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smtClean="0"/>
              <a:t>Operations for simple types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43925" cy="23749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smtClean="0"/>
              <a:t>Predefined </a:t>
            </a:r>
            <a:r>
              <a:rPr lang="en-US" smtClean="0"/>
              <a:t>simple types</a:t>
            </a:r>
          </a:p>
          <a:p>
            <a:pPr lvl="1" eaLnBrk="1" hangingPunct="1"/>
            <a:r>
              <a:rPr lang="en-US" smtClean="0"/>
              <a:t>Integer {Z}</a:t>
            </a:r>
          </a:p>
          <a:p>
            <a:pPr lvl="1" eaLnBrk="1" hangingPunct="1"/>
            <a:r>
              <a:rPr lang="en-US" smtClean="0"/>
              <a:t>Real {R}</a:t>
            </a:r>
          </a:p>
          <a:p>
            <a:pPr lvl="1" eaLnBrk="1" hangingPunct="1"/>
            <a:r>
              <a:rPr lang="en-US" smtClean="0"/>
              <a:t>Boolean {true, false}</a:t>
            </a:r>
          </a:p>
          <a:p>
            <a:pPr lvl="1" eaLnBrk="1" hangingPunct="1"/>
            <a:r>
              <a:rPr lang="en-US" smtClean="0"/>
              <a:t>String {ASCII, Unicode}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Each simple type has predefined operations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979093" name="Group 149"/>
          <p:cNvGraphicFramePr>
            <a:graphicFrameLocks noGrp="1"/>
          </p:cNvGraphicFramePr>
          <p:nvPr>
            <p:ph sz="quarter" idx="4294967295"/>
          </p:nvPr>
        </p:nvGraphicFramePr>
        <p:xfrm>
          <a:off x="723900" y="3792538"/>
          <a:ext cx="7323828" cy="1933577"/>
        </p:xfrm>
        <a:graphic>
          <a:graphicData uri="http://schemas.openxmlformats.org/drawingml/2006/table">
            <a:tbl>
              <a:tblPr/>
              <a:tblGrid>
                <a:gridCol w="2326842"/>
                <a:gridCol w="4996986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Simple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Predefined operations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Integer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*, +, -, /, abs(), 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Real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*, +, -, /, floor(), 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Boolean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and, or, xor, not, implies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String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concat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(), size(), substring(), 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4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Operations for simple types</a:t>
            </a:r>
            <a:endParaRPr lang="en-GB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2176462"/>
          </a:xfrm>
        </p:spPr>
        <p:txBody>
          <a:bodyPr/>
          <a:lstStyle/>
          <a:p>
            <a:pPr eaLnBrk="1" hangingPunct="1"/>
            <a:r>
              <a:rPr lang="en-US" dirty="0" smtClean="0"/>
              <a:t>Syntax</a:t>
            </a:r>
          </a:p>
          <a:p>
            <a:pPr lvl="1" eaLnBrk="1" hangingPunct="1"/>
            <a:r>
              <a:rPr lang="en-US" dirty="0" err="1" smtClean="0"/>
              <a:t>v.operation</a:t>
            </a:r>
            <a:r>
              <a:rPr lang="en-US" dirty="0" smtClean="0"/>
              <a:t>(para1, para2, …)</a:t>
            </a:r>
          </a:p>
          <a:p>
            <a:pPr lvl="2" eaLnBrk="1" hangingPunct="1"/>
            <a:r>
              <a:rPr lang="en-US" dirty="0" smtClean="0"/>
              <a:t>Example: “</a:t>
            </a:r>
            <a:r>
              <a:rPr lang="en-US" dirty="0" err="1" smtClean="0"/>
              <a:t>bla”.</a:t>
            </a:r>
            <a:r>
              <a:rPr lang="en-US" b="1" dirty="0" err="1" smtClean="0"/>
              <a:t>concat</a:t>
            </a:r>
            <a:r>
              <a:rPr lang="en-US" dirty="0" smtClean="0"/>
              <a:t>(“</a:t>
            </a:r>
            <a:r>
              <a:rPr lang="en-US" dirty="0" err="1" smtClean="0"/>
              <a:t>bla</a:t>
            </a:r>
            <a:r>
              <a:rPr lang="en-US" dirty="0" smtClean="0"/>
              <a:t>”) </a:t>
            </a:r>
          </a:p>
          <a:p>
            <a:pPr lvl="1" eaLnBrk="1" hangingPunct="1"/>
            <a:r>
              <a:rPr lang="en-US" dirty="0" smtClean="0"/>
              <a:t>Operations without brackets (Infix notation)</a:t>
            </a:r>
          </a:p>
          <a:p>
            <a:pPr lvl="2" eaLnBrk="1" hangingPunct="1"/>
            <a:r>
              <a:rPr lang="en-US" dirty="0" smtClean="0"/>
              <a:t>Example: 1 </a:t>
            </a:r>
            <a:r>
              <a:rPr lang="en-US" b="1" dirty="0" smtClean="0"/>
              <a:t>+</a:t>
            </a:r>
            <a:r>
              <a:rPr lang="en-US" dirty="0" smtClean="0"/>
              <a:t> 2, true </a:t>
            </a:r>
            <a:r>
              <a:rPr lang="en-US" b="1" dirty="0" smtClean="0"/>
              <a:t>and</a:t>
            </a:r>
            <a:r>
              <a:rPr lang="en-US" dirty="0" smtClean="0"/>
              <a:t> false</a:t>
            </a:r>
          </a:p>
        </p:txBody>
      </p:sp>
      <p:graphicFrame>
        <p:nvGraphicFramePr>
          <p:cNvPr id="979090" name="Group 146"/>
          <p:cNvGraphicFramePr>
            <a:graphicFrameLocks noGrp="1"/>
          </p:cNvGraphicFramePr>
          <p:nvPr>
            <p:ph sz="quarter" idx="4294967295"/>
          </p:nvPr>
        </p:nvGraphicFramePr>
        <p:xfrm>
          <a:off x="879475" y="3321050"/>
          <a:ext cx="7161843" cy="1916114"/>
        </p:xfrm>
        <a:graphic>
          <a:graphicData uri="http://schemas.openxmlformats.org/drawingml/2006/table">
            <a:tbl>
              <a:tblPr/>
              <a:tblGrid>
                <a:gridCol w="3145392"/>
                <a:gridCol w="4016451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Signature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Integer </a:t>
                      </a: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Integer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0"/>
                        </a:rPr>
                        <a:t>®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Integer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{+, -, *}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t1 </a:t>
                      </a: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t2 </a:t>
                      </a: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0"/>
                        </a:rPr>
                        <a:t>®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Boolean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{&lt;,&gt;,≤,≥}, 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t1, t2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typeOf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{Integer or Real}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Boolean </a:t>
                      </a: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X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Boolean </a:t>
                      </a: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0"/>
                        </a:rPr>
                        <a:t>®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Boolean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{and, or, </a:t>
                      </a:r>
                      <a:r>
                        <a:rPr kumimoji="0" lang="en-US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xor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implies}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0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Operations for simple types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Boolean operations - semantic</a:t>
            </a:r>
          </a:p>
        </p:txBody>
      </p:sp>
      <p:sp>
        <p:nvSpPr>
          <p:cNvPr id="43013" name="Textplatzhalter 122"/>
          <p:cNvSpPr>
            <a:spLocks noGrp="1"/>
          </p:cNvSpPr>
          <p:nvPr>
            <p:ph type="body" sz="quarter" idx="13"/>
          </p:nvPr>
        </p:nvSpPr>
        <p:spPr>
          <a:xfrm>
            <a:off x="323850" y="1498306"/>
            <a:ext cx="8534400" cy="336708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OCL is based on a </a:t>
            </a:r>
            <a:br>
              <a:rPr lang="en-US" dirty="0" smtClean="0"/>
            </a:br>
            <a:r>
              <a:rPr lang="en-US" b="1" dirty="0" smtClean="0"/>
              <a:t>three-valued (trivalent) logic</a:t>
            </a:r>
          </a:p>
          <a:p>
            <a:pPr lvl="1" eaLnBrk="1" hangingPunct="1"/>
            <a:r>
              <a:rPr lang="en-US" dirty="0" smtClean="0"/>
              <a:t>Expressions are mapped to the three</a:t>
            </a:r>
            <a:br>
              <a:rPr lang="en-US" dirty="0" smtClean="0"/>
            </a:br>
            <a:r>
              <a:rPr lang="en-US" dirty="0" smtClean="0"/>
              <a:t>values {true, false, undefined}</a:t>
            </a:r>
          </a:p>
          <a:p>
            <a:pPr eaLnBrk="1" hangingPunct="1"/>
            <a:r>
              <a:rPr lang="en-US" dirty="0" smtClean="0"/>
              <a:t>Semantic of the operations</a:t>
            </a:r>
          </a:p>
          <a:p>
            <a:pPr lvl="1" eaLnBrk="1" hangingPunct="1"/>
            <a:r>
              <a:rPr lang="en-US" dirty="0" smtClean="0">
                <a:latin typeface="Lucida Calligraphy" pitchFamily="66" charset="0"/>
              </a:rPr>
              <a:t>M(</a:t>
            </a:r>
            <a:r>
              <a:rPr lang="en-US" dirty="0" smtClean="0"/>
              <a:t>I, </a:t>
            </a:r>
            <a:r>
              <a:rPr lang="en-US" i="1" dirty="0" smtClean="0"/>
              <a:t>exp</a:t>
            </a:r>
            <a:r>
              <a:rPr lang="en-US" dirty="0" smtClean="0"/>
              <a:t>)= </a:t>
            </a:r>
            <a:r>
              <a:rPr lang="en-US" i="1" dirty="0" smtClean="0"/>
              <a:t>I(exp</a:t>
            </a:r>
            <a:r>
              <a:rPr lang="en-US" dirty="0" smtClean="0"/>
              <a:t>), if exp not further resolvable</a:t>
            </a:r>
          </a:p>
          <a:p>
            <a:pPr lvl="1" eaLnBrk="1" hangingPunct="1"/>
            <a:r>
              <a:rPr lang="en-US" dirty="0" smtClean="0">
                <a:latin typeface="Lucida Calligraphy" pitchFamily="66" charset="0"/>
              </a:rPr>
              <a:t>M</a:t>
            </a:r>
            <a:r>
              <a:rPr lang="en-US" dirty="0" smtClean="0"/>
              <a:t>(I,</a:t>
            </a:r>
            <a:r>
              <a:rPr lang="en-US" b="1" dirty="0" smtClean="0"/>
              <a:t> not </a:t>
            </a:r>
            <a:r>
              <a:rPr lang="en-US" i="1" dirty="0" smtClean="0"/>
              <a:t>exp</a:t>
            </a:r>
            <a:r>
              <a:rPr lang="en-US" dirty="0" smtClean="0"/>
              <a:t>)= ¬</a:t>
            </a:r>
            <a:r>
              <a:rPr lang="en-US" dirty="0" smtClean="0">
                <a:latin typeface="Lucida Calligraphy" pitchFamily="66" charset="0"/>
              </a:rPr>
              <a:t>M </a:t>
            </a:r>
            <a:r>
              <a:rPr lang="en-US" dirty="0" smtClean="0"/>
              <a:t>(I, </a:t>
            </a:r>
            <a:r>
              <a:rPr lang="en-US" i="1" dirty="0" smtClean="0"/>
              <a:t>exp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>
                <a:latin typeface="Lucida Calligraphy" pitchFamily="66" charset="0"/>
              </a:rPr>
              <a:t>M</a:t>
            </a:r>
            <a:r>
              <a:rPr lang="en-US" dirty="0" smtClean="0"/>
              <a:t>(I,(</a:t>
            </a:r>
            <a:r>
              <a:rPr lang="en-US" i="1" dirty="0" smtClean="0"/>
              <a:t>exp1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i="1" dirty="0" smtClean="0"/>
              <a:t>exp2</a:t>
            </a:r>
            <a:r>
              <a:rPr lang="en-US" dirty="0" smtClean="0"/>
              <a:t>)) = </a:t>
            </a:r>
            <a:r>
              <a:rPr lang="en-US" dirty="0" smtClean="0">
                <a:latin typeface="Lucida Calligraphy" pitchFamily="66" charset="0"/>
              </a:rPr>
              <a:t>M</a:t>
            </a:r>
            <a:r>
              <a:rPr lang="en-US" dirty="0" smtClean="0"/>
              <a:t>(I, </a:t>
            </a:r>
            <a:r>
              <a:rPr lang="en-US" i="1" dirty="0" smtClean="0"/>
              <a:t>exp1</a:t>
            </a:r>
            <a:r>
              <a:rPr lang="en-US" dirty="0" smtClean="0"/>
              <a:t>) </a:t>
            </a:r>
            <a:r>
              <a:rPr lang="en-US" dirty="0" smtClean="0">
                <a:latin typeface="cmbsy10" pitchFamily="34" charset="0"/>
                <a:sym typeface="Symbol" pitchFamily="18" charset="2"/>
              </a:rPr>
              <a:t></a:t>
            </a:r>
            <a:r>
              <a:rPr lang="en-US" dirty="0" smtClean="0"/>
              <a:t> </a:t>
            </a:r>
            <a:r>
              <a:rPr lang="en-US" dirty="0" smtClean="0">
                <a:latin typeface="Lucida Calligraphy" pitchFamily="66" charset="0"/>
              </a:rPr>
              <a:t>M</a:t>
            </a:r>
            <a:r>
              <a:rPr lang="en-US" dirty="0" smtClean="0"/>
              <a:t>(I, </a:t>
            </a:r>
            <a:r>
              <a:rPr lang="en-US" i="1" dirty="0" smtClean="0"/>
              <a:t>exp2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>
                <a:latin typeface="Lucida Calligraphy" pitchFamily="66" charset="0"/>
              </a:rPr>
              <a:t>M</a:t>
            </a:r>
            <a:r>
              <a:rPr lang="en-US" dirty="0" smtClean="0"/>
              <a:t>(I,(</a:t>
            </a:r>
            <a:r>
              <a:rPr lang="en-US" i="1" dirty="0" smtClean="0"/>
              <a:t>exp1</a:t>
            </a:r>
            <a:r>
              <a:rPr lang="en-US" dirty="0" smtClean="0"/>
              <a:t> </a:t>
            </a:r>
            <a:r>
              <a:rPr lang="en-US" b="1" dirty="0" smtClean="0"/>
              <a:t>or</a:t>
            </a:r>
            <a:r>
              <a:rPr lang="en-US" dirty="0" smtClean="0"/>
              <a:t> </a:t>
            </a:r>
            <a:r>
              <a:rPr lang="en-US" i="1" dirty="0" smtClean="0"/>
              <a:t>exp2</a:t>
            </a:r>
            <a:r>
              <a:rPr lang="en-US" dirty="0" smtClean="0"/>
              <a:t>)) = </a:t>
            </a:r>
            <a:r>
              <a:rPr lang="en-US" dirty="0" smtClean="0">
                <a:latin typeface="Lucida Calligraphy" pitchFamily="66" charset="0"/>
              </a:rPr>
              <a:t>M</a:t>
            </a:r>
            <a:r>
              <a:rPr lang="en-US" dirty="0" smtClean="0"/>
              <a:t>(I, </a:t>
            </a:r>
            <a:r>
              <a:rPr lang="en-US" i="1" dirty="0" smtClean="0"/>
              <a:t>exp1</a:t>
            </a:r>
            <a:r>
              <a:rPr lang="en-US" dirty="0" smtClean="0"/>
              <a:t>) </a:t>
            </a:r>
            <a:r>
              <a:rPr lang="en-US" dirty="0" smtClean="0">
                <a:latin typeface="cmbsy10" pitchFamily="34" charset="0"/>
                <a:sym typeface="Symbol" pitchFamily="18" charset="2"/>
              </a:rPr>
              <a:t></a:t>
            </a:r>
            <a:r>
              <a:rPr lang="en-US" dirty="0" smtClean="0"/>
              <a:t> </a:t>
            </a:r>
            <a:r>
              <a:rPr lang="en-US" dirty="0" smtClean="0">
                <a:latin typeface="Lucida Calligraphy" pitchFamily="66" charset="0"/>
              </a:rPr>
              <a:t>M</a:t>
            </a:r>
            <a:r>
              <a:rPr lang="en-US" dirty="0" smtClean="0"/>
              <a:t>(I, </a:t>
            </a:r>
            <a:r>
              <a:rPr lang="en-US" i="1" dirty="0" smtClean="0"/>
              <a:t>exp2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>
                <a:latin typeface="Lucida Calligraphy" pitchFamily="66" charset="0"/>
              </a:rPr>
              <a:t>M</a:t>
            </a:r>
            <a:r>
              <a:rPr lang="en-US" dirty="0" smtClean="0"/>
              <a:t>(I,(</a:t>
            </a:r>
            <a:r>
              <a:rPr lang="en-US" i="1" dirty="0" smtClean="0"/>
              <a:t>exp1</a:t>
            </a:r>
            <a:r>
              <a:rPr lang="en-US" dirty="0" smtClean="0"/>
              <a:t> </a:t>
            </a:r>
            <a:r>
              <a:rPr lang="en-US" b="1" dirty="0" smtClean="0"/>
              <a:t>implies</a:t>
            </a:r>
            <a:r>
              <a:rPr lang="en-US" dirty="0" smtClean="0"/>
              <a:t> </a:t>
            </a:r>
            <a:r>
              <a:rPr lang="en-US" i="1" dirty="0" smtClean="0"/>
              <a:t>exp2</a:t>
            </a:r>
            <a:r>
              <a:rPr lang="en-US" dirty="0" smtClean="0"/>
              <a:t>)) = </a:t>
            </a:r>
            <a:r>
              <a:rPr lang="en-US" dirty="0" smtClean="0">
                <a:latin typeface="Lucida Calligraphy" pitchFamily="66" charset="0"/>
              </a:rPr>
              <a:t>M</a:t>
            </a:r>
            <a:r>
              <a:rPr lang="en-US" dirty="0" smtClean="0"/>
              <a:t>(I, </a:t>
            </a:r>
            <a:r>
              <a:rPr lang="en-US" i="1" dirty="0" smtClean="0"/>
              <a:t>exp1</a:t>
            </a:r>
            <a:r>
              <a:rPr lang="en-US" dirty="0" smtClean="0"/>
              <a:t>) </a:t>
            </a:r>
            <a:r>
              <a:rPr lang="en-US" dirty="0" smtClean="0">
                <a:latin typeface="Symbol" pitchFamily="18" charset="2"/>
              </a:rPr>
              <a:t>®</a:t>
            </a:r>
            <a:r>
              <a:rPr lang="en-US" dirty="0" smtClean="0"/>
              <a:t> </a:t>
            </a:r>
            <a:r>
              <a:rPr lang="en-US" dirty="0" smtClean="0">
                <a:latin typeface="Lucida Calligraphy" pitchFamily="66" charset="0"/>
              </a:rPr>
              <a:t>M</a:t>
            </a:r>
            <a:r>
              <a:rPr lang="en-US" dirty="0" smtClean="0"/>
              <a:t>(I, </a:t>
            </a:r>
            <a:r>
              <a:rPr lang="en-US" i="1" dirty="0" smtClean="0"/>
              <a:t>exp2)</a:t>
            </a:r>
          </a:p>
          <a:p>
            <a:pPr lvl="1" eaLnBrk="1" hangingPunct="1"/>
            <a:endParaRPr lang="en-US" sz="1100" dirty="0" smtClean="0"/>
          </a:p>
          <a:p>
            <a:pPr eaLnBrk="1" hangingPunct="1"/>
            <a:r>
              <a:rPr lang="en-US" dirty="0" smtClean="0"/>
              <a:t>Truth table: </a:t>
            </a:r>
            <a:r>
              <a:rPr lang="en-US" sz="1600" dirty="0" smtClean="0">
                <a:solidFill>
                  <a:schemeClr val="tx1"/>
                </a:solidFill>
              </a:rPr>
              <a:t>true(1), false (0),undefined (?)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1054003" name="Group 307"/>
          <p:cNvGraphicFramePr>
            <a:graphicFrameLocks noGrp="1"/>
          </p:cNvGraphicFramePr>
          <p:nvPr>
            <p:ph sz="quarter" idx="4294967295"/>
          </p:nvPr>
        </p:nvGraphicFramePr>
        <p:xfrm>
          <a:off x="1168400" y="5033963"/>
          <a:ext cx="815975" cy="1342390"/>
        </p:xfrm>
        <a:graphic>
          <a:graphicData uri="http://schemas.openxmlformats.org/drawingml/2006/table">
            <a:tbl>
              <a:tblPr/>
              <a:tblGrid>
                <a:gridCol w="419100"/>
                <a:gridCol w="396875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itt10" pitchFamily="34" charset="0"/>
                          <a:cs typeface="Times New Roman" pitchFamily="18" charset="0"/>
                        </a:rPr>
                        <a:t>¬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3993" name="Group 297"/>
          <p:cNvGraphicFramePr>
            <a:graphicFrameLocks noGrp="1"/>
          </p:cNvGraphicFramePr>
          <p:nvPr>
            <p:ph sz="quarter" idx="4294967295"/>
          </p:nvPr>
        </p:nvGraphicFramePr>
        <p:xfrm>
          <a:off x="2311400" y="4959350"/>
          <a:ext cx="1511300" cy="1418006"/>
        </p:xfrm>
        <a:graphic>
          <a:graphicData uri="http://schemas.openxmlformats.org/drawingml/2006/table">
            <a:tbl>
              <a:tblPr/>
              <a:tblGrid>
                <a:gridCol w="492125"/>
                <a:gridCol w="263525"/>
                <a:gridCol w="377825"/>
                <a:gridCol w="3778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sy10" pitchFamily="34" charset="0"/>
                          <a:sym typeface="Symbol"/>
                        </a:rPr>
                        <a:t>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bsy10" pitchFamily="34" charset="0"/>
                      </a:endParaRPr>
                    </a:p>
                  </a:txBody>
                  <a:tcPr marL="0" marR="0" marT="10800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10800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3998" name="Group 302"/>
          <p:cNvGraphicFramePr>
            <a:graphicFrameLocks noGrp="1"/>
          </p:cNvGraphicFramePr>
          <p:nvPr/>
        </p:nvGraphicFramePr>
        <p:xfrm>
          <a:off x="4070350" y="4954588"/>
          <a:ext cx="1681163" cy="1463140"/>
        </p:xfrm>
        <a:graphic>
          <a:graphicData uri="http://schemas.openxmlformats.org/drawingml/2006/table">
            <a:tbl>
              <a:tblPr/>
              <a:tblGrid>
                <a:gridCol w="420688"/>
                <a:gridCol w="419100"/>
                <a:gridCol w="420687"/>
                <a:gridCol w="420688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sy10" pitchFamily="34" charset="0"/>
                          <a:sym typeface="Symbol"/>
                        </a:rPr>
                        <a:t>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bsy10" pitchFamily="34" charset="0"/>
                      </a:endParaRPr>
                    </a:p>
                  </a:txBody>
                  <a:tcPr marL="0" marR="0" marT="10800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10800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kumimoji="0" 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4002" name="Group 306"/>
          <p:cNvGraphicFramePr>
            <a:graphicFrameLocks noGrp="1"/>
          </p:cNvGraphicFramePr>
          <p:nvPr/>
        </p:nvGraphicFramePr>
        <p:xfrm>
          <a:off x="6089650" y="4994275"/>
          <a:ext cx="1785938" cy="1416051"/>
        </p:xfrm>
        <a:graphic>
          <a:graphicData uri="http://schemas.openxmlformats.org/drawingml/2006/table">
            <a:tbl>
              <a:tblPr/>
              <a:tblGrid>
                <a:gridCol w="520700"/>
                <a:gridCol w="373063"/>
                <a:gridCol w="446087"/>
                <a:gridCol w="446088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0"/>
                        </a:rPr>
                        <a:t>®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bsy10" pitchFamily="34" charset="0"/>
                      </a:endParaRPr>
                    </a:p>
                  </a:txBody>
                  <a:tcPr marL="0" marR="0" marT="10800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82" name="Rectangle 287"/>
          <p:cNvSpPr>
            <a:spLocks noChangeArrowheads="1"/>
          </p:cNvSpPr>
          <p:nvPr/>
        </p:nvSpPr>
        <p:spPr bwMode="auto">
          <a:xfrm>
            <a:off x="5353019" y="1187022"/>
            <a:ext cx="3717925" cy="1994828"/>
          </a:xfrm>
          <a:prstGeom prst="rect">
            <a:avLst/>
          </a:prstGeom>
          <a:noFill/>
          <a:ln w="9525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b="1" i="1" dirty="0" smtClean="0"/>
              <a:t>Undefined</a:t>
            </a:r>
            <a:r>
              <a:rPr lang="en-US" dirty="0" smtClean="0"/>
              <a:t>: Return value if an</a:t>
            </a:r>
            <a:br>
              <a:rPr lang="en-US" dirty="0" smtClean="0"/>
            </a:br>
            <a:r>
              <a:rPr lang="en-US" dirty="0" smtClean="0"/>
              <a:t>expression fails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AutoNum type="arabicPeriod"/>
            </a:pPr>
            <a:r>
              <a:rPr lang="en-US" dirty="0" smtClean="0"/>
              <a:t>Access on the first element of </a:t>
            </a:r>
            <a:br>
              <a:rPr lang="en-US" dirty="0" smtClean="0"/>
            </a:br>
            <a:r>
              <a:rPr lang="en-US" dirty="0" smtClean="0"/>
              <a:t>an empty set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AutoNum type="arabicPeriod"/>
            </a:pPr>
            <a:r>
              <a:rPr lang="en-US" dirty="0" smtClean="0"/>
              <a:t>Error during </a:t>
            </a:r>
            <a:r>
              <a:rPr lang="en-US" i="1" dirty="0" smtClean="0"/>
              <a:t>Type Casting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AutoNum type="arabicPeriod"/>
            </a:pPr>
            <a:r>
              <a:rPr lang="en-US" i="1" dirty="0" smtClean="0"/>
              <a:t>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83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Operations for simple types</a:t>
            </a:r>
          </a:p>
        </p:txBody>
      </p:sp>
      <p:sp>
        <p:nvSpPr>
          <p:cNvPr id="4403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F7F7F"/>
                </a:solidFill>
              </a:rPr>
              <a:t>Boolean operations - semantic</a:t>
            </a:r>
          </a:p>
        </p:txBody>
      </p:sp>
      <p:sp>
        <p:nvSpPr>
          <p:cNvPr id="4403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39100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Simple example for an </a:t>
            </a:r>
            <a:r>
              <a:rPr lang="en-US" b="1" dirty="0" smtClean="0"/>
              <a:t>undefined </a:t>
            </a:r>
            <a:r>
              <a:rPr lang="en-US" dirty="0" smtClean="0"/>
              <a:t>OCL expression </a:t>
            </a:r>
          </a:p>
          <a:p>
            <a:pPr lvl="1" eaLnBrk="1" hangingPunct="1"/>
            <a:r>
              <a:rPr lang="en-US" i="1" dirty="0" smtClean="0"/>
              <a:t>1/0</a:t>
            </a:r>
          </a:p>
          <a:p>
            <a:pPr lvl="1" eaLnBrk="1" hangingPunct="1"/>
            <a:endParaRPr lang="en-US" i="1" dirty="0" smtClean="0"/>
          </a:p>
          <a:p>
            <a:pPr eaLnBrk="1" hangingPunct="1"/>
            <a:r>
              <a:rPr lang="en-US" b="1" dirty="0" smtClean="0"/>
              <a:t>Query </a:t>
            </a:r>
            <a:r>
              <a:rPr lang="en-US" dirty="0" smtClean="0"/>
              <a:t>if undefined– </a:t>
            </a:r>
            <a:r>
              <a:rPr lang="en-US" dirty="0" err="1" smtClean="0"/>
              <a:t>OCLAny.oclIsUndefined</a:t>
            </a:r>
            <a:r>
              <a:rPr lang="en-US" dirty="0" smtClean="0"/>
              <a:t>()</a:t>
            </a:r>
          </a:p>
          <a:p>
            <a:pPr lvl="1" eaLnBrk="1" hangingPunct="1"/>
            <a:r>
              <a:rPr lang="en-US" dirty="0" smtClean="0"/>
              <a:t> </a:t>
            </a:r>
            <a:r>
              <a:rPr lang="en-US" i="1" dirty="0" smtClean="0"/>
              <a:t>(1 / 0).</a:t>
            </a:r>
            <a:r>
              <a:rPr lang="en-US" i="1" dirty="0" err="1" smtClean="0"/>
              <a:t>oclIsUndefined</a:t>
            </a:r>
            <a:r>
              <a:rPr lang="en-US" i="1" dirty="0" smtClean="0"/>
              <a:t>() : true</a:t>
            </a:r>
          </a:p>
          <a:p>
            <a:pPr lvl="1" eaLnBrk="1" hangingPunct="1"/>
            <a:endParaRPr lang="en-US" i="1" dirty="0" smtClean="0"/>
          </a:p>
          <a:p>
            <a:pPr eaLnBrk="1" hangingPunct="1"/>
            <a:r>
              <a:rPr lang="en-US" dirty="0" smtClean="0"/>
              <a:t>Examples for the evaluation of Boolean operations</a:t>
            </a:r>
          </a:p>
          <a:p>
            <a:pPr lvl="1" eaLnBrk="1" hangingPunct="1"/>
            <a:r>
              <a:rPr lang="en-US" i="1" dirty="0" smtClean="0"/>
              <a:t>(1/0 = 0.0) </a:t>
            </a:r>
            <a:r>
              <a:rPr lang="en-US" b="1" i="1" dirty="0" smtClean="0"/>
              <a:t>and</a:t>
            </a:r>
            <a:r>
              <a:rPr lang="en-US" i="1" dirty="0" smtClean="0"/>
              <a:t> false : false</a:t>
            </a:r>
          </a:p>
          <a:p>
            <a:pPr lvl="1" eaLnBrk="1" hangingPunct="1"/>
            <a:r>
              <a:rPr lang="en-US" i="1" dirty="0" smtClean="0"/>
              <a:t>(1/0 = 0.0) </a:t>
            </a:r>
            <a:r>
              <a:rPr lang="en-US" b="1" i="1" dirty="0" smtClean="0"/>
              <a:t>or</a:t>
            </a:r>
            <a:r>
              <a:rPr lang="en-US" i="1" dirty="0" smtClean="0"/>
              <a:t> true : true</a:t>
            </a:r>
          </a:p>
          <a:p>
            <a:pPr lvl="1" eaLnBrk="1" hangingPunct="1"/>
            <a:r>
              <a:rPr lang="en-US" i="1" dirty="0" smtClean="0"/>
              <a:t>false </a:t>
            </a:r>
            <a:r>
              <a:rPr lang="en-US" b="1" i="1" dirty="0" smtClean="0"/>
              <a:t>implies</a:t>
            </a:r>
            <a:r>
              <a:rPr lang="en-US" i="1" dirty="0" smtClean="0"/>
              <a:t> (1.0 = 0.0) : true</a:t>
            </a:r>
          </a:p>
          <a:p>
            <a:pPr lvl="1" eaLnBrk="1" hangingPunct="1"/>
            <a:r>
              <a:rPr lang="en-US" i="1" dirty="0" smtClean="0"/>
              <a:t>(1/0 = 0.0) implies true : true</a:t>
            </a:r>
          </a:p>
        </p:txBody>
      </p:sp>
    </p:spTree>
    <p:extLst>
      <p:ext uri="{BB962C8B-B14F-4D97-AF65-F5344CB8AC3E}">
        <p14:creationId xmlns:p14="http://schemas.microsoft.com/office/powerpoint/2010/main" val="2546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Operations for collections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31083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Collection is an </a:t>
            </a:r>
            <a:r>
              <a:rPr lang="en-US" b="1" dirty="0" smtClean="0"/>
              <a:t>abstract </a:t>
            </a:r>
            <a:r>
              <a:rPr lang="en-US" b="1" dirty="0" err="1" smtClean="0"/>
              <a:t>supertype</a:t>
            </a:r>
            <a:r>
              <a:rPr lang="en-US" b="1" dirty="0" smtClean="0"/>
              <a:t> </a:t>
            </a:r>
            <a:r>
              <a:rPr lang="en-US" dirty="0" smtClean="0"/>
              <a:t>for all set types</a:t>
            </a:r>
          </a:p>
          <a:p>
            <a:pPr lvl="1" eaLnBrk="1" hangingPunct="1"/>
            <a:r>
              <a:rPr lang="en-US" dirty="0" smtClean="0"/>
              <a:t>Specification of the </a:t>
            </a:r>
            <a:r>
              <a:rPr lang="en-US" b="1" dirty="0" smtClean="0"/>
              <a:t>mutual </a:t>
            </a:r>
            <a:r>
              <a:rPr lang="en-US" dirty="0" smtClean="0"/>
              <a:t>operations</a:t>
            </a:r>
          </a:p>
          <a:p>
            <a:pPr lvl="1" eaLnBrk="1" hangingPunct="1"/>
            <a:r>
              <a:rPr lang="en-US" i="1" dirty="0" smtClean="0"/>
              <a:t>Set, Bag, Sequence, </a:t>
            </a:r>
            <a:r>
              <a:rPr lang="en-US" i="1" dirty="0" err="1" smtClean="0"/>
              <a:t>OrderedSet</a:t>
            </a:r>
            <a:r>
              <a:rPr lang="en-US" i="1" dirty="0" smtClean="0"/>
              <a:t> </a:t>
            </a:r>
            <a:r>
              <a:rPr lang="en-US" dirty="0" smtClean="0"/>
              <a:t>inherit these operations</a:t>
            </a:r>
          </a:p>
          <a:p>
            <a:pPr eaLnBrk="1" hangingPunct="1"/>
            <a:r>
              <a:rPr lang="en-US" b="1" dirty="0" smtClean="0"/>
              <a:t>Caution: </a:t>
            </a:r>
            <a:r>
              <a:rPr lang="en-US" dirty="0" smtClean="0"/>
              <a:t>Operations with a return value of a set-valued type create a new collection (no side effects)</a:t>
            </a:r>
          </a:p>
          <a:p>
            <a:pPr eaLnBrk="1" hangingPunct="1"/>
            <a:r>
              <a:rPr lang="en-US" dirty="0" smtClean="0"/>
              <a:t>Syntax: v -&gt; op(…) – Example: {1, 2, 3} -&gt; size()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Operations of collections (extract)</a:t>
            </a:r>
          </a:p>
          <a:p>
            <a:pPr lvl="1" eaLnBrk="1" hangingPunct="1"/>
            <a:r>
              <a:rPr lang="en-US" dirty="0" smtClean="0"/>
              <a:t>Receiving object is denoted by </a:t>
            </a:r>
            <a:r>
              <a:rPr lang="en-US" i="1" dirty="0" err="1" smtClean="0"/>
              <a:t>coll</a:t>
            </a:r>
            <a:r>
              <a:rPr lang="en-US" dirty="0" smtClean="0"/>
              <a:t> </a:t>
            </a:r>
          </a:p>
        </p:txBody>
      </p:sp>
      <p:graphicFrame>
        <p:nvGraphicFramePr>
          <p:cNvPr id="982079" name="Group 6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61543493"/>
              </p:ext>
            </p:extLst>
          </p:nvPr>
        </p:nvGraphicFramePr>
        <p:xfrm>
          <a:off x="319088" y="4056503"/>
          <a:ext cx="8600786" cy="2163162"/>
        </p:xfrm>
        <a:graphic>
          <a:graphicData uri="http://schemas.openxmlformats.org/drawingml/2006/table">
            <a:tbl>
              <a:tblPr/>
              <a:tblGrid>
                <a:gridCol w="2900680"/>
                <a:gridCol w="5700106"/>
              </a:tblGrid>
              <a:tr h="47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Explanation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result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size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sym typeface="Wingdings" pitchFamily="2" charset="2"/>
                        </a:rPr>
                        <a:t>():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Integer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Number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elements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in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coll</a:t>
                      </a:r>
                      <a:endParaRPr kumimoji="0" lang="de-D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includes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(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obj:OclAny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):Boolean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True,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obj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exists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in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coll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isEmpty:Boolean</a:t>
                      </a:r>
                      <a:endParaRPr kumimoji="0" lang="de-D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True,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coll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contains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no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elements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sum:T</a:t>
                      </a:r>
                      <a:endParaRPr kumimoji="0" lang="de-D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Sum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all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elements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in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coll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Elements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have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be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type Integer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or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Real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0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smtClean="0"/>
              <a:t>Operations for collections</a:t>
            </a:r>
          </a:p>
        </p:txBody>
      </p:sp>
      <p:sp>
        <p:nvSpPr>
          <p:cNvPr id="46084" name="Textplatzhalter 23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1736725"/>
          </a:xfrm>
        </p:spPr>
        <p:txBody>
          <a:bodyPr/>
          <a:lstStyle/>
          <a:p>
            <a:pPr eaLnBrk="1" hangingPunct="1"/>
            <a:r>
              <a:rPr lang="en-US" b="1" dirty="0" smtClean="0"/>
              <a:t>Model operations vs. OCL operations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46085" name="Gruppieren 27"/>
          <p:cNvGrpSpPr>
            <a:grpSpLocks/>
          </p:cNvGrpSpPr>
          <p:nvPr/>
        </p:nvGrpSpPr>
        <p:grpSpPr bwMode="auto">
          <a:xfrm>
            <a:off x="510638" y="1754188"/>
            <a:ext cx="7423687" cy="3973512"/>
            <a:chOff x="511216" y="2262188"/>
            <a:chExt cx="7423109" cy="3973512"/>
          </a:xfrm>
        </p:grpSpPr>
        <p:sp>
          <p:nvSpPr>
            <p:cNvPr id="46087" name="Text Box 4"/>
            <p:cNvSpPr txBox="1">
              <a:spLocks noChangeArrowheads="1"/>
            </p:cNvSpPr>
            <p:nvPr/>
          </p:nvSpPr>
          <p:spPr bwMode="auto">
            <a:xfrm>
              <a:off x="1543050" y="2262188"/>
              <a:ext cx="2203450" cy="320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smtClean="0">
                  <a:latin typeface="Myriad Roman" pitchFamily="34" charset="0"/>
                </a:rPr>
                <a:t>Bottle</a:t>
              </a:r>
              <a:endParaRPr lang="en-US" sz="1800" b="1">
                <a:latin typeface="Myriad Roman" pitchFamily="34" charset="0"/>
              </a:endParaRPr>
            </a:p>
          </p:txBody>
        </p:sp>
        <p:sp>
          <p:nvSpPr>
            <p:cNvPr id="46088" name="Rectangle 5"/>
            <p:cNvSpPr>
              <a:spLocks noChangeArrowheads="1"/>
            </p:cNvSpPr>
            <p:nvPr/>
          </p:nvSpPr>
          <p:spPr bwMode="auto">
            <a:xfrm>
              <a:off x="1543050" y="2540000"/>
              <a:ext cx="2203450" cy="63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smtClean="0">
                <a:latin typeface="Myriad Roman" pitchFamily="34" charset="0"/>
              </a:endParaRPr>
            </a:p>
            <a:p>
              <a:r>
                <a:rPr lang="en-US" smtClean="0">
                  <a:latin typeface="Myriad Roman" pitchFamily="34" charset="0"/>
                </a:rPr>
                <a:t/>
              </a:r>
              <a:br>
                <a:rPr lang="en-US" smtClean="0">
                  <a:latin typeface="Myriad Roman" pitchFamily="34" charset="0"/>
                </a:rPr>
              </a:br>
              <a:r>
                <a:rPr lang="en-US" smtClean="0">
                  <a:latin typeface="Myriad Roman" pitchFamily="34" charset="0"/>
                </a:rPr>
                <a:t>isEmpty() : Boolean</a:t>
              </a:r>
              <a:r>
                <a:rPr lang="en-US" sz="1400" smtClean="0">
                  <a:latin typeface="Myriad Roman" pitchFamily="34" charset="0"/>
                </a:rPr>
                <a:t/>
              </a:r>
              <a:br>
                <a:rPr lang="en-US" sz="1400" smtClean="0">
                  <a:latin typeface="Myriad Roman" pitchFamily="34" charset="0"/>
                </a:rPr>
              </a:br>
              <a:endParaRPr lang="en-US" sz="1400"/>
            </a:p>
          </p:txBody>
        </p:sp>
        <p:sp>
          <p:nvSpPr>
            <p:cNvPr id="46089" name="Line 6"/>
            <p:cNvSpPr>
              <a:spLocks noChangeShapeType="1"/>
            </p:cNvSpPr>
            <p:nvPr/>
          </p:nvSpPr>
          <p:spPr bwMode="auto">
            <a:xfrm flipV="1">
              <a:off x="1552575" y="2771775"/>
              <a:ext cx="2190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Text Box 7"/>
            <p:cNvSpPr txBox="1">
              <a:spLocks noChangeArrowheads="1"/>
            </p:cNvSpPr>
            <p:nvPr/>
          </p:nvSpPr>
          <p:spPr bwMode="auto">
            <a:xfrm>
              <a:off x="5635625" y="2697163"/>
              <a:ext cx="1603375" cy="320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smtClean="0">
                  <a:latin typeface="Myriad Roman" pitchFamily="34" charset="0"/>
                </a:rPr>
                <a:t>Container</a:t>
              </a:r>
              <a:endParaRPr lang="en-US" sz="1800" b="1">
                <a:latin typeface="Myriad Roman" pitchFamily="34" charset="0"/>
              </a:endParaRPr>
            </a:p>
          </p:txBody>
        </p:sp>
        <p:cxnSp>
          <p:nvCxnSpPr>
            <p:cNvPr id="46091" name="AutoShape 8"/>
            <p:cNvCxnSpPr>
              <a:cxnSpLocks noChangeShapeType="1"/>
              <a:stCxn id="46090" idx="1"/>
              <a:endCxn id="46088" idx="3"/>
            </p:cNvCxnSpPr>
            <p:nvPr/>
          </p:nvCxnSpPr>
          <p:spPr bwMode="auto">
            <a:xfrm flipH="1">
              <a:off x="3746500" y="2857500"/>
              <a:ext cx="1889125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lg" len="lg"/>
            </a:ln>
          </p:spPr>
        </p:cxnSp>
        <p:sp>
          <p:nvSpPr>
            <p:cNvPr id="46092" name="Text Box 9"/>
            <p:cNvSpPr txBox="1">
              <a:spLocks noChangeArrowheads="1"/>
            </p:cNvSpPr>
            <p:nvPr/>
          </p:nvSpPr>
          <p:spPr bwMode="auto">
            <a:xfrm>
              <a:off x="3717925" y="2581275"/>
              <a:ext cx="1362075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smtClean="0">
                  <a:latin typeface="Myriad Roman" pitchFamily="34" charset="0"/>
                </a:rPr>
                <a:t>*</a:t>
              </a:r>
              <a:br>
                <a:rPr lang="en-US" sz="1800" smtClean="0">
                  <a:latin typeface="Myriad Roman" pitchFamily="34" charset="0"/>
                </a:rPr>
              </a:br>
              <a:r>
                <a:rPr lang="en-US" smtClean="0">
                  <a:latin typeface="Myriad Roman" pitchFamily="34" charset="0"/>
                </a:rPr>
                <a:t>content</a:t>
              </a:r>
              <a:endParaRPr lang="en-US">
                <a:latin typeface="Myriad Roman" pitchFamily="34" charset="0"/>
              </a:endParaRPr>
            </a:p>
          </p:txBody>
        </p:sp>
        <p:sp>
          <p:nvSpPr>
            <p:cNvPr id="46093" name="AutoShape 10"/>
            <p:cNvSpPr>
              <a:spLocks noChangeArrowheads="1"/>
            </p:cNvSpPr>
            <p:nvPr/>
          </p:nvSpPr>
          <p:spPr bwMode="auto">
            <a:xfrm>
              <a:off x="511216" y="4248150"/>
              <a:ext cx="3801994" cy="685800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Myriad Roman" pitchFamily="34" charset="0"/>
                </a:rPr>
                <a:t>context Container</a:t>
              </a:r>
            </a:p>
            <a:p>
              <a:r>
                <a:rPr lang="en-US" dirty="0" err="1" smtClean="0">
                  <a:latin typeface="Myriad Roman" pitchFamily="34" charset="0"/>
                </a:rPr>
                <a:t>inv</a:t>
              </a:r>
              <a:r>
                <a:rPr lang="en-US" dirty="0" smtClean="0">
                  <a:latin typeface="Myriad Roman" pitchFamily="34" charset="0"/>
                </a:rPr>
                <a:t>: </a:t>
              </a:r>
              <a:r>
                <a:rPr lang="en-US" dirty="0" err="1" smtClean="0">
                  <a:latin typeface="Myriad Roman" pitchFamily="34" charset="0"/>
                </a:rPr>
                <a:t>self.content</a:t>
              </a:r>
              <a:r>
                <a:rPr lang="en-US" dirty="0" smtClean="0">
                  <a:latin typeface="Myriad Roman" pitchFamily="34" charset="0"/>
                </a:rPr>
                <a:t> -&gt; first().</a:t>
              </a:r>
              <a:r>
                <a:rPr lang="en-US" dirty="0" err="1" smtClean="0">
                  <a:latin typeface="Myriad Roman" pitchFamily="34" charset="0"/>
                </a:rPr>
                <a:t>isEmpty</a:t>
              </a:r>
              <a:r>
                <a:rPr lang="en-US" dirty="0" smtClean="0">
                  <a:latin typeface="Myriad Roman" pitchFamily="34" charset="0"/>
                </a:rPr>
                <a:t>()</a:t>
              </a:r>
              <a:endParaRPr lang="en-US" dirty="0">
                <a:latin typeface="Myriad Roman" pitchFamily="34" charset="0"/>
              </a:endParaRPr>
            </a:p>
          </p:txBody>
        </p:sp>
        <p:sp>
          <p:nvSpPr>
            <p:cNvPr id="46094" name="AutoShape 11"/>
            <p:cNvSpPr>
              <a:spLocks noChangeArrowheads="1"/>
            </p:cNvSpPr>
            <p:nvPr/>
          </p:nvSpPr>
          <p:spPr bwMode="auto">
            <a:xfrm>
              <a:off x="930166" y="5321300"/>
              <a:ext cx="3357162" cy="685800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Myriad Roman" pitchFamily="34" charset="0"/>
                </a:rPr>
                <a:t>context Container</a:t>
              </a:r>
            </a:p>
            <a:p>
              <a:r>
                <a:rPr lang="en-US" dirty="0" err="1" smtClean="0">
                  <a:latin typeface="Myriad Roman" pitchFamily="34" charset="0"/>
                </a:rPr>
                <a:t>inv</a:t>
              </a:r>
              <a:r>
                <a:rPr lang="en-US" dirty="0" smtClean="0">
                  <a:latin typeface="Myriad Roman" pitchFamily="34" charset="0"/>
                </a:rPr>
                <a:t>: </a:t>
              </a:r>
              <a:r>
                <a:rPr lang="en-US" dirty="0" err="1" smtClean="0">
                  <a:latin typeface="Myriad Roman" pitchFamily="34" charset="0"/>
                </a:rPr>
                <a:t>self.content</a:t>
              </a:r>
              <a:r>
                <a:rPr lang="en-US" dirty="0" smtClean="0">
                  <a:latin typeface="Myriad Roman" pitchFamily="34" charset="0"/>
                </a:rPr>
                <a:t> -&gt; </a:t>
              </a:r>
              <a:r>
                <a:rPr lang="en-US" dirty="0" err="1" smtClean="0">
                  <a:latin typeface="Myriad Roman" pitchFamily="34" charset="0"/>
                </a:rPr>
                <a:t>isEmpty</a:t>
              </a:r>
              <a:r>
                <a:rPr lang="en-US" dirty="0" smtClean="0">
                  <a:latin typeface="Myriad Roman" pitchFamily="34" charset="0"/>
                </a:rPr>
                <a:t>()</a:t>
              </a:r>
              <a:endParaRPr lang="en-US" dirty="0">
                <a:latin typeface="Myriad Roman" pitchFamily="34" charset="0"/>
              </a:endParaRPr>
            </a:p>
          </p:txBody>
        </p:sp>
        <p:sp>
          <p:nvSpPr>
            <p:cNvPr id="46095" name="Text Box 14"/>
            <p:cNvSpPr txBox="1">
              <a:spLocks noChangeArrowheads="1"/>
            </p:cNvSpPr>
            <p:nvPr/>
          </p:nvSpPr>
          <p:spPr bwMode="auto">
            <a:xfrm>
              <a:off x="4600575" y="4267200"/>
              <a:ext cx="29337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Operation </a:t>
              </a:r>
              <a:r>
                <a:rPr lang="en-US" i="1" smtClean="0"/>
                <a:t>isEmpty()</a:t>
              </a:r>
              <a:r>
                <a:rPr lang="en-US" smtClean="0"/>
                <a:t> always has to return true</a:t>
              </a:r>
              <a:endParaRPr lang="en-US"/>
            </a:p>
          </p:txBody>
        </p:sp>
        <p:sp>
          <p:nvSpPr>
            <p:cNvPr id="46096" name="Text Box 15"/>
            <p:cNvSpPr txBox="1">
              <a:spLocks noChangeArrowheads="1"/>
            </p:cNvSpPr>
            <p:nvPr/>
          </p:nvSpPr>
          <p:spPr bwMode="auto">
            <a:xfrm>
              <a:off x="4654550" y="5359400"/>
              <a:ext cx="29337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Container instances must not contain bottles</a:t>
              </a:r>
              <a:endParaRPr lang="en-US"/>
            </a:p>
          </p:txBody>
        </p:sp>
        <p:sp>
          <p:nvSpPr>
            <p:cNvPr id="46097" name="Line 16"/>
            <p:cNvSpPr>
              <a:spLocks noChangeShapeType="1"/>
            </p:cNvSpPr>
            <p:nvPr/>
          </p:nvSpPr>
          <p:spPr bwMode="auto">
            <a:xfrm flipV="1">
              <a:off x="1038225" y="4105275"/>
              <a:ext cx="68961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Line 17"/>
            <p:cNvSpPr>
              <a:spLocks noChangeShapeType="1"/>
            </p:cNvSpPr>
            <p:nvPr/>
          </p:nvSpPr>
          <p:spPr bwMode="auto">
            <a:xfrm flipH="1">
              <a:off x="4473575" y="3740150"/>
              <a:ext cx="9525" cy="2495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Text Box 18"/>
            <p:cNvSpPr txBox="1">
              <a:spLocks noChangeArrowheads="1"/>
            </p:cNvSpPr>
            <p:nvPr/>
          </p:nvSpPr>
          <p:spPr bwMode="auto">
            <a:xfrm>
              <a:off x="1819275" y="3714750"/>
              <a:ext cx="19335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smtClean="0"/>
                <a:t>OCL-Constraint</a:t>
              </a:r>
              <a:endParaRPr lang="en-US" b="1" i="1"/>
            </a:p>
          </p:txBody>
        </p:sp>
        <p:sp>
          <p:nvSpPr>
            <p:cNvPr id="46100" name="Text Box 19"/>
            <p:cNvSpPr txBox="1">
              <a:spLocks noChangeArrowheads="1"/>
            </p:cNvSpPr>
            <p:nvPr/>
          </p:nvSpPr>
          <p:spPr bwMode="auto">
            <a:xfrm>
              <a:off x="5311775" y="37211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 smtClean="0"/>
                <a:t>Semantic</a:t>
              </a:r>
              <a:endParaRPr lang="en-US" b="1" i="1" dirty="0"/>
            </a:p>
          </p:txBody>
        </p:sp>
      </p:grpSp>
      <p:cxnSp>
        <p:nvCxnSpPr>
          <p:cNvPr id="46086" name="Gerade Verbindung 20"/>
          <p:cNvCxnSpPr>
            <a:cxnSpLocks noChangeShapeType="1"/>
          </p:cNvCxnSpPr>
          <p:nvPr/>
        </p:nvCxnSpPr>
        <p:spPr bwMode="auto">
          <a:xfrm>
            <a:off x="0" y="2949575"/>
            <a:ext cx="9144000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745864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smtClean="0"/>
              <a:t>Operationen for Set/Bag 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5926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i="1" dirty="0" smtClean="0"/>
              <a:t>Set</a:t>
            </a:r>
            <a:r>
              <a:rPr lang="en-US" sz="2000" dirty="0" smtClean="0"/>
              <a:t> and </a:t>
            </a:r>
            <a:r>
              <a:rPr lang="en-US" sz="2000" i="1" dirty="0" smtClean="0"/>
              <a:t>Bag</a:t>
            </a:r>
            <a:r>
              <a:rPr lang="en-US" sz="2000" dirty="0" smtClean="0"/>
              <a:t> define additional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Generally based on </a:t>
            </a:r>
            <a:r>
              <a:rPr lang="en-US" sz="1800" b="1" dirty="0" smtClean="0"/>
              <a:t>theory of set concepts</a:t>
            </a:r>
          </a:p>
          <a:p>
            <a:pPr lvl="1" eaLnBrk="1" hangingPunct="1">
              <a:lnSpc>
                <a:spcPct val="90000"/>
              </a:lnSpc>
            </a:pPr>
            <a:endParaRPr lang="en-US" sz="7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Operations </a:t>
            </a:r>
            <a:r>
              <a:rPr lang="en-US" sz="2000" dirty="0" smtClean="0"/>
              <a:t>of</a:t>
            </a:r>
            <a:r>
              <a:rPr lang="en-US" sz="2000" b="1" dirty="0" smtClean="0"/>
              <a:t> Set</a:t>
            </a:r>
            <a:r>
              <a:rPr lang="en-US" sz="2000" dirty="0" smtClean="0"/>
              <a:t> (extract)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Receiving object is denoted by set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Operations </a:t>
            </a:r>
            <a:r>
              <a:rPr lang="en-US" sz="2000" dirty="0" smtClean="0"/>
              <a:t>of </a:t>
            </a:r>
            <a:r>
              <a:rPr lang="en-US" sz="2000" b="1" dirty="0" smtClean="0"/>
              <a:t>Bag</a:t>
            </a:r>
            <a:r>
              <a:rPr lang="en-US" sz="2000" dirty="0" smtClean="0"/>
              <a:t> (extract)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Receiving object is denoted by bag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  <p:graphicFrame>
        <p:nvGraphicFramePr>
          <p:cNvPr id="983181" name="Group 14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87650222"/>
              </p:ext>
            </p:extLst>
          </p:nvPr>
        </p:nvGraphicFramePr>
        <p:xfrm>
          <a:off x="0" y="2596780"/>
          <a:ext cx="9092836" cy="1842480"/>
        </p:xfrm>
        <a:graphic>
          <a:graphicData uri="http://schemas.openxmlformats.org/drawingml/2006/table">
            <a:tbl>
              <a:tblPr/>
              <a:tblGrid>
                <a:gridCol w="3321115"/>
                <a:gridCol w="5771721"/>
              </a:tblGrid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Explanation of result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union(set2:Set(T)):Set(T)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Union of 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set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and 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set2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intersection(set2:Set(T)):Set(T)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Intersection of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set</a:t>
                      </a: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and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set2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difference(set2:Set(T)):Set()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Difference set; elements of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set</a:t>
                      </a: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, which do not consist in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set2</a:t>
                      </a:r>
                      <a:endParaRPr kumimoji="0" lang="en-U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symmetricDifference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(set2:Set(T)):Set(T)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Set of all elements, which are either in 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set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or in 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set2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, but do not exist in both sets at the same time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83186" name="Group 14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76984057"/>
              </p:ext>
            </p:extLst>
          </p:nvPr>
        </p:nvGraphicFramePr>
        <p:xfrm>
          <a:off x="17463" y="5395982"/>
          <a:ext cx="9100865" cy="944880"/>
        </p:xfrm>
        <a:graphic>
          <a:graphicData uri="http://schemas.openxmlformats.org/drawingml/2006/table">
            <a:tbl>
              <a:tblPr/>
              <a:tblGrid>
                <a:gridCol w="3615868"/>
                <a:gridCol w="548499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Explanation of result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union(bag2:Bag(T)):Bag(T)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Union of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bag</a:t>
                      </a: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and </a:t>
                      </a: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bag2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intersection(bag2:Bag(T)): Bag(T)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Intersection of 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bag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and 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bag2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7143" name="Gruppieren 59"/>
          <p:cNvGrpSpPr>
            <a:grpSpLocks/>
          </p:cNvGrpSpPr>
          <p:nvPr/>
        </p:nvGrpSpPr>
        <p:grpSpPr bwMode="auto">
          <a:xfrm>
            <a:off x="6768064" y="1277938"/>
            <a:ext cx="1802850" cy="927099"/>
            <a:chOff x="7014126" y="1597025"/>
            <a:chExt cx="1802850" cy="927100"/>
          </a:xfrm>
        </p:grpSpPr>
        <p:sp>
          <p:nvSpPr>
            <p:cNvPr id="47144" name="Oval 85"/>
            <p:cNvSpPr>
              <a:spLocks noChangeArrowheads="1"/>
            </p:cNvSpPr>
            <p:nvPr/>
          </p:nvSpPr>
          <p:spPr bwMode="auto">
            <a:xfrm>
              <a:off x="7240588" y="1681163"/>
              <a:ext cx="803275" cy="465137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b="1">
                <a:latin typeface="Myriad Roman" pitchFamily="34" charset="0"/>
              </a:endParaRPr>
            </a:p>
          </p:txBody>
        </p:sp>
        <p:sp>
          <p:nvSpPr>
            <p:cNvPr id="47145" name="Oval 86"/>
            <p:cNvSpPr>
              <a:spLocks noChangeArrowheads="1"/>
            </p:cNvSpPr>
            <p:nvPr/>
          </p:nvSpPr>
          <p:spPr bwMode="auto">
            <a:xfrm>
              <a:off x="7773988" y="1692275"/>
              <a:ext cx="804862" cy="465138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b="1">
                <a:latin typeface="Myriad Roman" pitchFamily="34" charset="0"/>
              </a:endParaRPr>
            </a:p>
          </p:txBody>
        </p:sp>
        <p:sp>
          <p:nvSpPr>
            <p:cNvPr id="47146" name="Text Box 87"/>
            <p:cNvSpPr txBox="1">
              <a:spLocks noChangeArrowheads="1"/>
            </p:cNvSpPr>
            <p:nvPr/>
          </p:nvSpPr>
          <p:spPr bwMode="auto">
            <a:xfrm>
              <a:off x="7614881" y="2164955"/>
              <a:ext cx="64452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smtClean="0">
                  <a:latin typeface="Myriad Roman" pitchFamily="34" charset="0"/>
                </a:rPr>
                <a:t>A</a:t>
              </a:r>
              <a:r>
                <a:rPr lang="en-US" sz="1400" smtClean="0">
                  <a:latin typeface="Arial"/>
                  <a:cs typeface="Arial"/>
                </a:rPr>
                <a:t>∩</a:t>
              </a:r>
              <a:r>
                <a:rPr lang="en-US" sz="1500" smtClean="0">
                  <a:latin typeface="Myriad Roman" pitchFamily="34" charset="0"/>
                </a:rPr>
                <a:t>B</a:t>
              </a:r>
              <a:r>
                <a:rPr lang="en-US" sz="1300" smtClean="0">
                  <a:latin typeface="Myriad Roman" pitchFamily="34" charset="0"/>
                </a:rPr>
                <a:t> </a:t>
              </a:r>
              <a:endParaRPr lang="en-US" sz="1300" i="1">
                <a:latin typeface="Myriad Roman" pitchFamily="34" charset="0"/>
              </a:endParaRPr>
            </a:p>
          </p:txBody>
        </p:sp>
        <p:sp>
          <p:nvSpPr>
            <p:cNvPr id="47147" name="Text Box 88"/>
            <p:cNvSpPr txBox="1">
              <a:spLocks noChangeArrowheads="1"/>
            </p:cNvSpPr>
            <p:nvPr/>
          </p:nvSpPr>
          <p:spPr bwMode="auto">
            <a:xfrm>
              <a:off x="8064500" y="1693863"/>
              <a:ext cx="279400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 smtClean="0">
                  <a:latin typeface="Myriad Roman" pitchFamily="34" charset="0"/>
                </a:rPr>
                <a:t>B</a:t>
              </a:r>
              <a:endParaRPr lang="en-US" sz="1300" b="1" i="1">
                <a:latin typeface="Myriad Roman" pitchFamily="34" charset="0"/>
              </a:endParaRPr>
            </a:p>
          </p:txBody>
        </p:sp>
        <p:sp>
          <p:nvSpPr>
            <p:cNvPr id="47148" name="Text Box 89"/>
            <p:cNvSpPr txBox="1">
              <a:spLocks noChangeArrowheads="1"/>
            </p:cNvSpPr>
            <p:nvPr/>
          </p:nvSpPr>
          <p:spPr bwMode="auto">
            <a:xfrm>
              <a:off x="7464425" y="1692275"/>
              <a:ext cx="252413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 smtClean="0">
                  <a:latin typeface="Myriad Roman" pitchFamily="34" charset="0"/>
                </a:rPr>
                <a:t>A</a:t>
              </a:r>
              <a:endParaRPr lang="en-US" sz="1300" b="1" i="1">
                <a:latin typeface="Myriad Roman" pitchFamily="34" charset="0"/>
              </a:endParaRPr>
            </a:p>
          </p:txBody>
        </p:sp>
        <p:sp>
          <p:nvSpPr>
            <p:cNvPr id="47149" name="Text Box 90"/>
            <p:cNvSpPr txBox="1">
              <a:spLocks noChangeArrowheads="1"/>
            </p:cNvSpPr>
            <p:nvPr/>
          </p:nvSpPr>
          <p:spPr bwMode="auto">
            <a:xfrm>
              <a:off x="7014126" y="2155402"/>
              <a:ext cx="7889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smtClean="0">
                  <a:latin typeface="Myriad Roman" pitchFamily="34" charset="0"/>
                </a:rPr>
                <a:t>A</a:t>
              </a:r>
              <a:r>
                <a:rPr lang="en-US" smtClean="0">
                  <a:latin typeface="cmbsy10" pitchFamily="34" charset="0"/>
                </a:rPr>
                <a:t>\</a:t>
              </a:r>
              <a:r>
                <a:rPr lang="en-US" sz="1500" smtClean="0">
                  <a:latin typeface="Myriad Roman" pitchFamily="34" charset="0"/>
                </a:rPr>
                <a:t>B</a:t>
              </a:r>
              <a:r>
                <a:rPr lang="en-US" sz="1300" smtClean="0">
                  <a:latin typeface="Myriad Roman" pitchFamily="34" charset="0"/>
                </a:rPr>
                <a:t> </a:t>
              </a:r>
              <a:endParaRPr lang="en-US" sz="1300">
                <a:latin typeface="Myriad Roman" pitchFamily="34" charset="0"/>
              </a:endParaRPr>
            </a:p>
          </p:txBody>
        </p:sp>
        <p:sp>
          <p:nvSpPr>
            <p:cNvPr id="47150" name="Text Box 91"/>
            <p:cNvSpPr txBox="1">
              <a:spLocks noChangeArrowheads="1"/>
            </p:cNvSpPr>
            <p:nvPr/>
          </p:nvSpPr>
          <p:spPr bwMode="auto">
            <a:xfrm>
              <a:off x="8202708" y="2141417"/>
              <a:ext cx="61426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smtClean="0">
                  <a:latin typeface="Myriad Roman" pitchFamily="34" charset="0"/>
                </a:rPr>
                <a:t>B</a:t>
              </a:r>
              <a:r>
                <a:rPr lang="en-US" sz="1400" smtClean="0">
                  <a:latin typeface="cmbsy10" pitchFamily="34" charset="0"/>
                </a:rPr>
                <a:t>\</a:t>
              </a:r>
              <a:r>
                <a:rPr lang="en-US" sz="1500" smtClean="0">
                  <a:latin typeface="Myriad Roman" pitchFamily="34" charset="0"/>
                </a:rPr>
                <a:t>A</a:t>
              </a:r>
              <a:r>
                <a:rPr lang="en-US" sz="1300" smtClean="0">
                  <a:latin typeface="Myriad Roman" pitchFamily="34" charset="0"/>
                </a:rPr>
                <a:t> </a:t>
              </a:r>
              <a:endParaRPr lang="en-US" sz="1300">
                <a:latin typeface="Myriad Roman" pitchFamily="34" charset="0"/>
              </a:endParaRPr>
            </a:p>
          </p:txBody>
        </p:sp>
        <p:sp>
          <p:nvSpPr>
            <p:cNvPr id="47151" name="Line 113"/>
            <p:cNvSpPr>
              <a:spLocks noChangeShapeType="1"/>
            </p:cNvSpPr>
            <p:nvPr/>
          </p:nvSpPr>
          <p:spPr bwMode="auto">
            <a:xfrm flipH="1" flipV="1">
              <a:off x="8285163" y="1936750"/>
              <a:ext cx="169862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Line 114"/>
            <p:cNvSpPr>
              <a:spLocks noChangeShapeType="1"/>
            </p:cNvSpPr>
            <p:nvPr/>
          </p:nvSpPr>
          <p:spPr bwMode="auto">
            <a:xfrm flipH="1" flipV="1">
              <a:off x="7918450" y="1962767"/>
              <a:ext cx="635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Line 115"/>
            <p:cNvSpPr>
              <a:spLocks noChangeShapeType="1"/>
            </p:cNvSpPr>
            <p:nvPr/>
          </p:nvSpPr>
          <p:spPr bwMode="auto">
            <a:xfrm flipV="1">
              <a:off x="7424738" y="1992313"/>
              <a:ext cx="185737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Rectangle 133"/>
            <p:cNvSpPr>
              <a:spLocks noChangeArrowheads="1"/>
            </p:cNvSpPr>
            <p:nvPr/>
          </p:nvSpPr>
          <p:spPr bwMode="auto">
            <a:xfrm>
              <a:off x="7105650" y="1597025"/>
              <a:ext cx="1619250" cy="927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7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660" y="134578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Operations for </a:t>
            </a:r>
            <a:r>
              <a:rPr lang="en-US" dirty="0" err="1" smtClean="0"/>
              <a:t>OrderedSet</a:t>
            </a:r>
            <a:r>
              <a:rPr lang="en-US" dirty="0" smtClean="0"/>
              <a:t>/Sequence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929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i="1" dirty="0" err="1" smtClean="0"/>
              <a:t>OrderedSet</a:t>
            </a:r>
            <a:r>
              <a:rPr lang="en-US" sz="1900" dirty="0" smtClean="0"/>
              <a:t> and </a:t>
            </a:r>
            <a:r>
              <a:rPr lang="en-US" sz="1900" i="1" dirty="0" smtClean="0"/>
              <a:t>Sequences</a:t>
            </a:r>
            <a:r>
              <a:rPr lang="en-US" sz="1900" dirty="0" smtClean="0"/>
              <a:t> define additional operations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Allow access or modification through an </a:t>
            </a:r>
            <a:r>
              <a:rPr lang="en-US" sz="1700" b="1" dirty="0" smtClean="0"/>
              <a:t>Index</a:t>
            </a:r>
          </a:p>
          <a:p>
            <a:pPr eaLnBrk="1" hangingPunct="1">
              <a:lnSpc>
                <a:spcPct val="80000"/>
              </a:lnSpc>
            </a:pPr>
            <a:endParaRPr lang="en-US" sz="19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900" b="1" dirty="0" smtClean="0"/>
              <a:t>Operations </a:t>
            </a:r>
            <a:r>
              <a:rPr lang="en-US" sz="1900" dirty="0" smtClean="0"/>
              <a:t>of </a:t>
            </a:r>
            <a:r>
              <a:rPr lang="en-US" sz="1900" b="1" dirty="0" err="1" smtClean="0"/>
              <a:t>OrderedSet</a:t>
            </a:r>
            <a:r>
              <a:rPr lang="en-US" sz="1900" dirty="0" smtClean="0"/>
              <a:t> (extract)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Receiving object is denoted by</a:t>
            </a:r>
            <a:r>
              <a:rPr lang="en-US" sz="1700" dirty="0" smtClean="0"/>
              <a:t> </a:t>
            </a:r>
            <a:r>
              <a:rPr lang="en-US" sz="1700" i="1" dirty="0" err="1" smtClean="0"/>
              <a:t>orderedSet</a:t>
            </a: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9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900" b="1" dirty="0" smtClean="0"/>
              <a:t>Operations </a:t>
            </a:r>
            <a:r>
              <a:rPr lang="en-US" sz="1900" dirty="0" smtClean="0"/>
              <a:t>of </a:t>
            </a:r>
            <a:r>
              <a:rPr lang="en-US" sz="1900" b="1" dirty="0" smtClean="0"/>
              <a:t>Sequence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Analogous to the operations of </a:t>
            </a:r>
            <a:r>
              <a:rPr lang="en-US" sz="1700" dirty="0" err="1" smtClean="0"/>
              <a:t>OrderedSet</a:t>
            </a:r>
            <a:endParaRPr lang="en-US" sz="1700" dirty="0" smtClean="0"/>
          </a:p>
        </p:txBody>
      </p:sp>
      <p:graphicFrame>
        <p:nvGraphicFramePr>
          <p:cNvPr id="984140" name="Group 7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80190853"/>
              </p:ext>
            </p:extLst>
          </p:nvPr>
        </p:nvGraphicFramePr>
        <p:xfrm>
          <a:off x="42863" y="2621728"/>
          <a:ext cx="9100870" cy="2647343"/>
        </p:xfrm>
        <a:graphic>
          <a:graphicData uri="http://schemas.openxmlformats.org/drawingml/2006/table">
            <a:tbl>
              <a:tblPr/>
              <a:tblGrid>
                <a:gridCol w="3182951"/>
                <a:gridCol w="5917919"/>
              </a:tblGrid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Explanation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result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first:T</a:t>
                      </a:r>
                      <a:endParaRPr kumimoji="0" lang="de-D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First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element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orderedSet</a:t>
                      </a:r>
                      <a:endParaRPr kumimoji="0" lang="de-D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last:T</a:t>
                      </a:r>
                      <a:endParaRPr kumimoji="0" lang="de-D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Last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element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orderedSet</a:t>
                      </a:r>
                      <a:endParaRPr kumimoji="0" lang="de-D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at</a:t>
                      </a:r>
                      <a:r>
                        <a:rPr kumimoji="0" lang="de-D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sym typeface="Wingdings" pitchFamily="2" charset="2"/>
                        </a:rPr>
                        <a:t>(i:Integer):T</a:t>
                      </a:r>
                      <a:endParaRPr kumimoji="0" lang="de-DE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Element on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index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i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orderedSet</a:t>
                      </a:r>
                      <a:endParaRPr kumimoji="0" lang="de-D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subOrderedSet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(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lower:Integer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,</a:t>
                      </a:r>
                      <a:b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</a:b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upper:Integer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):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OrderedSet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(T)</a:t>
                      </a:r>
                      <a:b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</a:br>
                      <a:endParaRPr kumimoji="0" lang="de-D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Subset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orderedSet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,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all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elements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orderedSet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including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the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element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on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position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lower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and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the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element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on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position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upper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insertAt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(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index:Integer,object:T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)</a:t>
                      </a:r>
                      <a:b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</a:b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  :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OrderedSet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(T)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Result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is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a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copy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the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orderedSet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including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the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element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object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at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the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position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index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8156" name="Group 73"/>
          <p:cNvGrpSpPr>
            <a:grpSpLocks/>
          </p:cNvGrpSpPr>
          <p:nvPr/>
        </p:nvGrpSpPr>
        <p:grpSpPr bwMode="auto">
          <a:xfrm>
            <a:off x="6877050" y="1609724"/>
            <a:ext cx="1666875" cy="615742"/>
            <a:chOff x="4266" y="978"/>
            <a:chExt cx="1116" cy="415"/>
          </a:xfrm>
        </p:grpSpPr>
        <p:grpSp>
          <p:nvGrpSpPr>
            <p:cNvPr id="48157" name="Group 71"/>
            <p:cNvGrpSpPr>
              <a:grpSpLocks/>
            </p:cNvGrpSpPr>
            <p:nvPr/>
          </p:nvGrpSpPr>
          <p:grpSpPr bwMode="auto">
            <a:xfrm>
              <a:off x="4308" y="1050"/>
              <a:ext cx="1042" cy="343"/>
              <a:chOff x="4188" y="1368"/>
              <a:chExt cx="1042" cy="343"/>
            </a:xfrm>
          </p:grpSpPr>
          <p:sp>
            <p:nvSpPr>
              <p:cNvPr id="48159" name="Rectangle 56"/>
              <p:cNvSpPr>
                <a:spLocks noChangeArrowheads="1"/>
              </p:cNvSpPr>
              <p:nvPr/>
            </p:nvSpPr>
            <p:spPr bwMode="auto">
              <a:xfrm>
                <a:off x="4206" y="1368"/>
                <a:ext cx="972" cy="16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160" name="Group 70"/>
              <p:cNvGrpSpPr>
                <a:grpSpLocks/>
              </p:cNvGrpSpPr>
              <p:nvPr/>
            </p:nvGrpSpPr>
            <p:grpSpPr bwMode="auto">
              <a:xfrm>
                <a:off x="4362" y="1368"/>
                <a:ext cx="816" cy="170"/>
                <a:chOff x="4362" y="1338"/>
                <a:chExt cx="816" cy="200"/>
              </a:xfrm>
            </p:grpSpPr>
            <p:sp>
              <p:nvSpPr>
                <p:cNvPr id="48167" name="Line 57"/>
                <p:cNvSpPr>
                  <a:spLocks noChangeShapeType="1"/>
                </p:cNvSpPr>
                <p:nvPr/>
              </p:nvSpPr>
              <p:spPr bwMode="auto">
                <a:xfrm>
                  <a:off x="4362" y="133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68" name="Line 58"/>
                <p:cNvSpPr>
                  <a:spLocks noChangeShapeType="1"/>
                </p:cNvSpPr>
                <p:nvPr/>
              </p:nvSpPr>
              <p:spPr bwMode="auto">
                <a:xfrm>
                  <a:off x="4498" y="134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69" name="Line 59"/>
                <p:cNvSpPr>
                  <a:spLocks noChangeShapeType="1"/>
                </p:cNvSpPr>
                <p:nvPr/>
              </p:nvSpPr>
              <p:spPr bwMode="auto">
                <a:xfrm>
                  <a:off x="4634" y="134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70" name="Line 60"/>
                <p:cNvSpPr>
                  <a:spLocks noChangeShapeType="1"/>
                </p:cNvSpPr>
                <p:nvPr/>
              </p:nvSpPr>
              <p:spPr bwMode="auto">
                <a:xfrm>
                  <a:off x="4770" y="133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71" name="Line 61"/>
                <p:cNvSpPr>
                  <a:spLocks noChangeShapeType="1"/>
                </p:cNvSpPr>
                <p:nvPr/>
              </p:nvSpPr>
              <p:spPr bwMode="auto">
                <a:xfrm>
                  <a:off x="4906" y="134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72" name="Line 62"/>
                <p:cNvSpPr>
                  <a:spLocks noChangeShapeType="1"/>
                </p:cNvSpPr>
                <p:nvPr/>
              </p:nvSpPr>
              <p:spPr bwMode="auto">
                <a:xfrm>
                  <a:off x="5042" y="134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73" name="Line 63"/>
                <p:cNvSpPr>
                  <a:spLocks noChangeShapeType="1"/>
                </p:cNvSpPr>
                <p:nvPr/>
              </p:nvSpPr>
              <p:spPr bwMode="auto">
                <a:xfrm>
                  <a:off x="5178" y="133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161" name="Text Box 64"/>
              <p:cNvSpPr txBox="1">
                <a:spLocks noChangeArrowheads="1"/>
              </p:cNvSpPr>
              <p:nvPr/>
            </p:nvSpPr>
            <p:spPr bwMode="auto">
              <a:xfrm>
                <a:off x="4188" y="1502"/>
                <a:ext cx="211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smtClean="0"/>
                  <a:t>0</a:t>
                </a:r>
                <a:endParaRPr lang="en-US" sz="1400"/>
              </a:p>
            </p:txBody>
          </p:sp>
          <p:sp>
            <p:nvSpPr>
              <p:cNvPr id="48162" name="Text Box 65"/>
              <p:cNvSpPr txBox="1">
                <a:spLocks noChangeArrowheads="1"/>
              </p:cNvSpPr>
              <p:nvPr/>
            </p:nvSpPr>
            <p:spPr bwMode="auto">
              <a:xfrm>
                <a:off x="4324" y="1504"/>
                <a:ext cx="21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smtClean="0"/>
                  <a:t>1</a:t>
                </a:r>
                <a:endParaRPr lang="en-US" sz="1400"/>
              </a:p>
            </p:txBody>
          </p:sp>
          <p:sp>
            <p:nvSpPr>
              <p:cNvPr id="48163" name="Text Box 66"/>
              <p:cNvSpPr txBox="1">
                <a:spLocks noChangeArrowheads="1"/>
              </p:cNvSpPr>
              <p:nvPr/>
            </p:nvSpPr>
            <p:spPr bwMode="auto">
              <a:xfrm>
                <a:off x="4460" y="1503"/>
                <a:ext cx="21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smtClean="0"/>
                  <a:t>2</a:t>
                </a:r>
                <a:endParaRPr lang="en-US" sz="1400"/>
              </a:p>
            </p:txBody>
          </p:sp>
          <p:sp>
            <p:nvSpPr>
              <p:cNvPr id="48164" name="Text Box 67"/>
              <p:cNvSpPr txBox="1">
                <a:spLocks noChangeArrowheads="1"/>
              </p:cNvSpPr>
              <p:nvPr/>
            </p:nvSpPr>
            <p:spPr bwMode="auto">
              <a:xfrm>
                <a:off x="4596" y="1500"/>
                <a:ext cx="21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smtClean="0"/>
                  <a:t>3</a:t>
                </a:r>
                <a:endParaRPr lang="en-US" sz="1400"/>
              </a:p>
            </p:txBody>
          </p:sp>
          <p:sp>
            <p:nvSpPr>
              <p:cNvPr id="48165" name="Text Box 68"/>
              <p:cNvSpPr txBox="1">
                <a:spLocks noChangeArrowheads="1"/>
              </p:cNvSpPr>
              <p:nvPr/>
            </p:nvSpPr>
            <p:spPr bwMode="auto">
              <a:xfrm>
                <a:off x="4804" y="1491"/>
                <a:ext cx="21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smtClean="0"/>
                  <a:t>…</a:t>
                </a:r>
                <a:endParaRPr lang="en-US" sz="1400"/>
              </a:p>
            </p:txBody>
          </p:sp>
          <p:sp>
            <p:nvSpPr>
              <p:cNvPr id="48166" name="Text Box 69"/>
              <p:cNvSpPr txBox="1">
                <a:spLocks noChangeArrowheads="1"/>
              </p:cNvSpPr>
              <p:nvPr/>
            </p:nvSpPr>
            <p:spPr bwMode="auto">
              <a:xfrm>
                <a:off x="5019" y="1497"/>
                <a:ext cx="211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smtClean="0"/>
                  <a:t>n</a:t>
                </a:r>
                <a:endParaRPr lang="en-US" sz="1400"/>
              </a:p>
            </p:txBody>
          </p:sp>
        </p:grpSp>
        <p:sp>
          <p:nvSpPr>
            <p:cNvPr id="48158" name="Rectangle 72"/>
            <p:cNvSpPr>
              <a:spLocks noChangeArrowheads="1"/>
            </p:cNvSpPr>
            <p:nvPr/>
          </p:nvSpPr>
          <p:spPr bwMode="auto">
            <a:xfrm>
              <a:off x="4266" y="978"/>
              <a:ext cx="111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9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err="1" smtClean="0"/>
              <a:t>Iterator</a:t>
            </a:r>
            <a:r>
              <a:rPr lang="en-US" dirty="0" smtClean="0"/>
              <a:t>-based operations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OCL defines operations for </a:t>
            </a:r>
            <a:r>
              <a:rPr lang="en-US" i="1" dirty="0" smtClean="0"/>
              <a:t>Collections</a:t>
            </a:r>
            <a:r>
              <a:rPr lang="en-US" dirty="0" smtClean="0"/>
              <a:t> using </a:t>
            </a:r>
            <a:r>
              <a:rPr lang="en-US" i="1" dirty="0" err="1" smtClean="0"/>
              <a:t>Iterators</a:t>
            </a:r>
            <a:endParaRPr lang="en-US" i="1" dirty="0" smtClean="0"/>
          </a:p>
          <a:p>
            <a:pPr lvl="1" eaLnBrk="1" hangingPunct="1">
              <a:defRPr/>
            </a:pPr>
            <a:r>
              <a:rPr lang="en-US" dirty="0" smtClean="0"/>
              <a:t>Expression Package: </a:t>
            </a:r>
            <a:r>
              <a:rPr lang="en-US" dirty="0" err="1" smtClean="0"/>
              <a:t>LoopExp</a:t>
            </a:r>
            <a:endParaRPr lang="en-US" dirty="0" smtClean="0"/>
          </a:p>
          <a:p>
            <a:pPr lvl="1" eaLnBrk="1" hangingPunct="1">
              <a:defRPr/>
            </a:pPr>
            <a:r>
              <a:rPr lang="en-US" b="1" dirty="0" smtClean="0"/>
              <a:t>Projection </a:t>
            </a:r>
            <a:r>
              <a:rPr lang="en-US" dirty="0" smtClean="0"/>
              <a:t>of new </a:t>
            </a:r>
            <a:r>
              <a:rPr lang="en-US" i="1" dirty="0" smtClean="0"/>
              <a:t>Collections</a:t>
            </a:r>
            <a:r>
              <a:rPr lang="en-US" dirty="0" smtClean="0"/>
              <a:t> out of existing ones</a:t>
            </a:r>
          </a:p>
          <a:p>
            <a:pPr lvl="1" eaLnBrk="1" hangingPunct="1">
              <a:defRPr/>
            </a:pPr>
            <a:r>
              <a:rPr lang="en-US" dirty="0" smtClean="0"/>
              <a:t>Compact </a:t>
            </a:r>
            <a:r>
              <a:rPr lang="en-US" b="1" dirty="0" smtClean="0"/>
              <a:t>declarative specification </a:t>
            </a:r>
            <a:r>
              <a:rPr lang="en-US" dirty="0" smtClean="0"/>
              <a:t>instead of imperative algorithms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Predefined Operations </a:t>
            </a:r>
          </a:p>
          <a:p>
            <a:pPr lvl="1" eaLnBrk="1" hangingPunct="1">
              <a:defRPr/>
            </a:pPr>
            <a:r>
              <a:rPr lang="en-US" dirty="0" smtClean="0"/>
              <a:t>select(exp) : </a:t>
            </a:r>
            <a:r>
              <a:rPr lang="en-US" i="1" dirty="0" smtClean="0"/>
              <a:t>Collection</a:t>
            </a:r>
          </a:p>
          <a:p>
            <a:pPr lvl="1" eaLnBrk="1" hangingPunct="1">
              <a:defRPr/>
            </a:pPr>
            <a:r>
              <a:rPr lang="en-US" dirty="0" smtClean="0"/>
              <a:t>reject(exp) : </a:t>
            </a:r>
            <a:r>
              <a:rPr lang="en-US" i="1" dirty="0" smtClean="0"/>
              <a:t>Collection</a:t>
            </a:r>
          </a:p>
          <a:p>
            <a:pPr lvl="1" eaLnBrk="1" hangingPunct="1">
              <a:defRPr/>
            </a:pPr>
            <a:r>
              <a:rPr lang="en-US" dirty="0" smtClean="0"/>
              <a:t>collect(exp) : </a:t>
            </a:r>
            <a:r>
              <a:rPr lang="en-US" i="1" dirty="0" smtClean="0"/>
              <a:t>Collection</a:t>
            </a:r>
          </a:p>
          <a:p>
            <a:pPr lvl="1" eaLnBrk="1" hangingPunct="1">
              <a:defRPr/>
            </a:pPr>
            <a:r>
              <a:rPr lang="en-US" dirty="0" err="1" smtClean="0"/>
              <a:t>forAll</a:t>
            </a:r>
            <a:r>
              <a:rPr lang="en-US" dirty="0" smtClean="0"/>
              <a:t>(exp) : </a:t>
            </a:r>
            <a:r>
              <a:rPr lang="en-US" i="1" dirty="0" smtClean="0"/>
              <a:t>Boolean</a:t>
            </a:r>
          </a:p>
          <a:p>
            <a:pPr lvl="1" eaLnBrk="1" hangingPunct="1">
              <a:defRPr/>
            </a:pPr>
            <a:r>
              <a:rPr lang="en-US" dirty="0" smtClean="0"/>
              <a:t>exists(exp) : </a:t>
            </a:r>
            <a:r>
              <a:rPr lang="en-US" i="1" dirty="0" smtClean="0"/>
              <a:t>Boolean</a:t>
            </a:r>
          </a:p>
          <a:p>
            <a:pPr lvl="1" eaLnBrk="1" hangingPunct="1">
              <a:defRPr/>
            </a:pPr>
            <a:r>
              <a:rPr lang="en-US" dirty="0" err="1" smtClean="0"/>
              <a:t>isUnique</a:t>
            </a:r>
            <a:r>
              <a:rPr lang="en-US" dirty="0" smtClean="0"/>
              <a:t>(exp) : </a:t>
            </a:r>
            <a:r>
              <a:rPr lang="en-US" i="1" dirty="0" smtClean="0"/>
              <a:t>Boolean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iterate(…) – Iterate over all elements of a </a:t>
            </a:r>
            <a:r>
              <a:rPr lang="en-US" i="1" dirty="0" smtClean="0"/>
              <a:t>Collection</a:t>
            </a:r>
          </a:p>
          <a:p>
            <a:pPr lvl="1" eaLnBrk="1" hangingPunct="1">
              <a:defRPr/>
            </a:pPr>
            <a:r>
              <a:rPr lang="en-US" dirty="0" smtClean="0"/>
              <a:t>Generic operation</a:t>
            </a:r>
          </a:p>
          <a:p>
            <a:pPr lvl="1" eaLnBrk="1" hangingPunct="1">
              <a:defRPr/>
            </a:pPr>
            <a:r>
              <a:rPr lang="en-US" dirty="0" smtClean="0"/>
              <a:t>Predefined operations are defined with iterate(…)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55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Overview</a:t>
            </a:r>
            <a:r>
              <a:rPr lang="es-ES" dirty="0"/>
              <a:t> of </a:t>
            </a:r>
            <a:r>
              <a:rPr lang="es-ES" dirty="0" smtClean="0"/>
              <a:t>UML </a:t>
            </a:r>
            <a:r>
              <a:rPr lang="es-ES" dirty="0" err="1" smtClean="0"/>
              <a:t>Diagrams</a:t>
            </a:r>
            <a:endParaRPr lang="es-E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In UML a diagram is actually more than a collection of notational elements.</a:t>
            </a:r>
          </a:p>
          <a:p>
            <a:pPr>
              <a:lnSpc>
                <a:spcPct val="90000"/>
              </a:lnSpc>
            </a:pPr>
            <a:r>
              <a:rPr lang="es-ES" sz="2800"/>
              <a:t>For example, the package diagram describes the package symbol, the merge relationship, and so on.</a:t>
            </a:r>
          </a:p>
          <a:p>
            <a:pPr>
              <a:lnSpc>
                <a:spcPct val="90000"/>
              </a:lnSpc>
            </a:pPr>
            <a:r>
              <a:rPr lang="es-ES" sz="2800"/>
              <a:t>A class diagram describes a class, the association, and so on.</a:t>
            </a:r>
          </a:p>
          <a:p>
            <a:pPr>
              <a:lnSpc>
                <a:spcPct val="90000"/>
              </a:lnSpc>
            </a:pPr>
            <a:r>
              <a:rPr lang="es-ES" sz="2800"/>
              <a:t>Nevertheless, we can actually represent classes and packages together in one diagram.</a:t>
            </a:r>
          </a:p>
        </p:txBody>
      </p:sp>
    </p:spTree>
    <p:extLst>
      <p:ext uri="{BB962C8B-B14F-4D97-AF65-F5344CB8AC3E}">
        <p14:creationId xmlns:p14="http://schemas.microsoft.com/office/powerpoint/2010/main" val="15080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Iterator-based operations</a:t>
            </a:r>
          </a:p>
        </p:txBody>
      </p:sp>
      <p:sp>
        <p:nvSpPr>
          <p:cNvPr id="5018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F7F7F"/>
                </a:solidFill>
              </a:rPr>
              <a:t>Select-/Reject-Operation</a:t>
            </a:r>
          </a:p>
        </p:txBody>
      </p:sp>
      <p:sp>
        <p:nvSpPr>
          <p:cNvPr id="50181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40306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/>
              <a:t>Select</a:t>
            </a:r>
            <a:r>
              <a:rPr lang="en-US" dirty="0" smtClean="0"/>
              <a:t> and </a:t>
            </a:r>
            <a:r>
              <a:rPr lang="en-US" b="1" dirty="0" smtClean="0"/>
              <a:t>Reject </a:t>
            </a:r>
            <a:r>
              <a:rPr lang="en-US" dirty="0" smtClean="0"/>
              <a:t>return subsets of collections</a:t>
            </a:r>
          </a:p>
          <a:p>
            <a:pPr lvl="1" eaLnBrk="1" hangingPunct="1"/>
            <a:r>
              <a:rPr lang="en-US" dirty="0" smtClean="0"/>
              <a:t>Iterate over the complete collection and collect elements</a:t>
            </a:r>
          </a:p>
          <a:p>
            <a:pPr eaLnBrk="1" hangingPunct="1"/>
            <a:r>
              <a:rPr lang="en-US" dirty="0" smtClean="0"/>
              <a:t>Select</a:t>
            </a:r>
          </a:p>
          <a:p>
            <a:pPr lvl="1" eaLnBrk="1" hangingPunct="1"/>
            <a:r>
              <a:rPr lang="en-US" b="1" dirty="0" smtClean="0"/>
              <a:t>Result</a:t>
            </a:r>
            <a:r>
              <a:rPr lang="en-US" dirty="0" smtClean="0"/>
              <a:t>: Subset of collection, including elements where </a:t>
            </a:r>
            <a:r>
              <a:rPr lang="en-US" i="1" dirty="0" err="1" smtClean="0"/>
              <a:t>booleanExpr</a:t>
            </a:r>
            <a:r>
              <a:rPr lang="en-US" dirty="0" smtClean="0"/>
              <a:t> is</a:t>
            </a:r>
            <a:r>
              <a:rPr lang="en-US" b="1" dirty="0" smtClean="0"/>
              <a:t> true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dirty="0" smtClean="0"/>
              <a:t>Reject</a:t>
            </a:r>
          </a:p>
          <a:p>
            <a:pPr lvl="1" eaLnBrk="1" hangingPunct="1"/>
            <a:r>
              <a:rPr lang="en-US" b="1" dirty="0" smtClean="0"/>
              <a:t>Result</a:t>
            </a:r>
            <a:r>
              <a:rPr lang="en-US" dirty="0" smtClean="0"/>
              <a:t>: Subset of collection, including elements where </a:t>
            </a:r>
            <a:r>
              <a:rPr lang="en-US" i="1" dirty="0" err="1" smtClean="0"/>
              <a:t>booleanExpr</a:t>
            </a:r>
            <a:r>
              <a:rPr lang="en-US" dirty="0" smtClean="0"/>
              <a:t> is</a:t>
            </a:r>
            <a:r>
              <a:rPr lang="en-US" b="1" dirty="0" smtClean="0"/>
              <a:t> false</a:t>
            </a:r>
            <a:endParaRPr lang="en-US" dirty="0" smtClean="0"/>
          </a:p>
          <a:p>
            <a:pPr lvl="1" eaLnBrk="1" hangingPunct="1"/>
            <a:r>
              <a:rPr lang="en-US" dirty="0" smtClean="0"/>
              <a:t>Just </a:t>
            </a:r>
            <a:r>
              <a:rPr lang="en-US" i="1" dirty="0" smtClean="0"/>
              <a:t>Syntactic</a:t>
            </a:r>
            <a:r>
              <a:rPr lang="en-US" dirty="0" smtClean="0"/>
              <a:t> Sugar, because each </a:t>
            </a:r>
            <a:r>
              <a:rPr lang="en-US" i="1" dirty="0" smtClean="0"/>
              <a:t>reject-Operation</a:t>
            </a:r>
            <a:r>
              <a:rPr lang="en-US" dirty="0" smtClean="0"/>
              <a:t> can be defined as a </a:t>
            </a:r>
            <a:r>
              <a:rPr lang="en-US" i="1" dirty="0" smtClean="0"/>
              <a:t>select-Operation</a:t>
            </a:r>
            <a:r>
              <a:rPr lang="en-US" dirty="0" smtClean="0"/>
              <a:t> with a negated expression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0182" name="AutoShape 4"/>
          <p:cNvSpPr>
            <a:spLocks noChangeArrowheads="1"/>
          </p:cNvSpPr>
          <p:nvPr/>
        </p:nvSpPr>
        <p:spPr bwMode="auto">
          <a:xfrm>
            <a:off x="2330450" y="2670175"/>
            <a:ext cx="5029200" cy="94615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0" anchor="ctr"/>
          <a:lstStyle/>
          <a:p>
            <a:r>
              <a:rPr lang="en-US" sz="1800" i="1">
                <a:latin typeface="Myriad Roman" pitchFamily="34" charset="0"/>
              </a:rPr>
              <a:t>collection -&gt; select( v : Type | booleanExp(v) )</a:t>
            </a:r>
          </a:p>
          <a:p>
            <a:r>
              <a:rPr lang="en-US" sz="1800" i="1">
                <a:latin typeface="Myriad Roman" pitchFamily="34" charset="0"/>
              </a:rPr>
              <a:t>collection -&gt; select( v | booleanExp(v) )</a:t>
            </a:r>
          </a:p>
          <a:p>
            <a:r>
              <a:rPr lang="en-US" sz="1800" i="1">
                <a:latin typeface="Myriad Roman" pitchFamily="34" charset="0"/>
              </a:rPr>
              <a:t>collection -&gt; select( booleanExp </a:t>
            </a:r>
            <a:r>
              <a:rPr lang="en-US" sz="1800" i="1" smtClean="0">
                <a:latin typeface="Myriad Roman" pitchFamily="34" charset="0"/>
              </a:rPr>
              <a:t>)</a:t>
            </a:r>
            <a:endParaRPr lang="en-US" sz="1800" i="1">
              <a:latin typeface="Myriad Roman" pitchFamily="34" charset="0"/>
            </a:endParaRPr>
          </a:p>
        </p:txBody>
      </p:sp>
      <p:sp>
        <p:nvSpPr>
          <p:cNvPr id="50183" name="AutoShape 9"/>
          <p:cNvSpPr>
            <a:spLocks noChangeArrowheads="1"/>
          </p:cNvSpPr>
          <p:nvPr/>
        </p:nvSpPr>
        <p:spPr bwMode="auto">
          <a:xfrm>
            <a:off x="2339096" y="4968875"/>
            <a:ext cx="4686300" cy="50165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0" anchor="ctr"/>
          <a:lstStyle/>
          <a:p>
            <a:pPr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lang="en-US" sz="1800" i="1">
                <a:latin typeface="Myriad Roman" pitchFamily="34" charset="0"/>
              </a:rPr>
              <a:t>collection-&gt; reject(v : Type | booleanExp(v))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>
            <a:off x="2339096" y="5797550"/>
            <a:ext cx="5073650" cy="47625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0" anchor="ctr"/>
          <a:lstStyle/>
          <a:p>
            <a:pPr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lang="en-US" sz="1800" i="1">
                <a:latin typeface="Myriad Roman" pitchFamily="34" charset="0"/>
              </a:rPr>
              <a:t>collection-&gt; select(v : Type | </a:t>
            </a:r>
            <a:r>
              <a:rPr lang="en-US" sz="1800" b="1" i="1">
                <a:latin typeface="Myriad Roman" pitchFamily="34" charset="0"/>
              </a:rPr>
              <a:t>not</a:t>
            </a:r>
            <a:r>
              <a:rPr lang="en-US" sz="1800" i="1">
                <a:latin typeface="Myriad Roman" pitchFamily="34" charset="0"/>
              </a:rPr>
              <a:t> (booleanExp(v))</a:t>
            </a:r>
          </a:p>
        </p:txBody>
      </p:sp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4479046" y="53975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/>
              <a:t>=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66308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de-DE" dirty="0" err="1" smtClean="0"/>
              <a:t>Semantic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i="1" dirty="0" smtClean="0"/>
              <a:t>Select-Operation</a:t>
            </a:r>
          </a:p>
          <a:p>
            <a:pPr eaLnBrk="1" hangingPunct="1"/>
            <a:endParaRPr lang="de-AT" dirty="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Iterator</a:t>
            </a:r>
            <a:r>
              <a:rPr lang="en-US" dirty="0" smtClean="0"/>
              <a:t>-based operations</a:t>
            </a:r>
            <a:endParaRPr lang="en-GB" dirty="0" smtClean="0"/>
          </a:p>
        </p:txBody>
      </p:sp>
      <p:sp>
        <p:nvSpPr>
          <p:cNvPr id="51204" name="Rectangle 16"/>
          <p:cNvSpPr>
            <a:spLocks noGrp="1" noChangeArrowheads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7F7F7F"/>
                </a:solidFill>
              </a:rPr>
              <a:t>Select-/</a:t>
            </a:r>
            <a:r>
              <a:rPr lang="de-DE" dirty="0" err="1" smtClean="0">
                <a:solidFill>
                  <a:srgbClr val="7F7F7F"/>
                </a:solidFill>
              </a:rPr>
              <a:t>Reject</a:t>
            </a:r>
            <a:r>
              <a:rPr lang="de-DE" dirty="0" smtClean="0">
                <a:solidFill>
                  <a:srgbClr val="7F7F7F"/>
                </a:solidFill>
              </a:rPr>
              <a:t>-Operation</a:t>
            </a:r>
          </a:p>
        </p:txBody>
      </p:sp>
      <p:grpSp>
        <p:nvGrpSpPr>
          <p:cNvPr id="51205" name="Gruppieren 16"/>
          <p:cNvGrpSpPr>
            <a:grpSpLocks/>
          </p:cNvGrpSpPr>
          <p:nvPr/>
        </p:nvGrpSpPr>
        <p:grpSpPr bwMode="auto">
          <a:xfrm>
            <a:off x="990600" y="1695450"/>
            <a:ext cx="7308850" cy="4314710"/>
            <a:chOff x="990600" y="2114550"/>
            <a:chExt cx="7308850" cy="4314710"/>
          </a:xfrm>
        </p:grpSpPr>
        <p:sp>
          <p:nvSpPr>
            <p:cNvPr id="51207" name="AutoShape 7"/>
            <p:cNvSpPr>
              <a:spLocks noChangeArrowheads="1"/>
            </p:cNvSpPr>
            <p:nvPr/>
          </p:nvSpPr>
          <p:spPr bwMode="auto">
            <a:xfrm>
              <a:off x="1035050" y="2130424"/>
              <a:ext cx="6237018" cy="1082675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1208" name="AutoShape 8"/>
            <p:cNvSpPr>
              <a:spLocks noChangeArrowheads="1"/>
            </p:cNvSpPr>
            <p:nvPr/>
          </p:nvSpPr>
          <p:spPr bwMode="auto">
            <a:xfrm>
              <a:off x="2298700" y="3809999"/>
              <a:ext cx="5924550" cy="2619261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1209" name="Rectangle 15"/>
            <p:cNvSpPr>
              <a:spLocks noChangeArrowheads="1"/>
            </p:cNvSpPr>
            <p:nvPr/>
          </p:nvSpPr>
          <p:spPr bwMode="auto">
            <a:xfrm>
              <a:off x="2768600" y="2580487"/>
              <a:ext cx="4300940" cy="3788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1210" name="Text Box 5"/>
            <p:cNvSpPr txBox="1">
              <a:spLocks noChangeArrowheads="1"/>
            </p:cNvSpPr>
            <p:nvPr/>
          </p:nvSpPr>
          <p:spPr bwMode="auto">
            <a:xfrm>
              <a:off x="990600" y="2301875"/>
              <a:ext cx="6324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 err="1">
                  <a:latin typeface="Myriad Roman" pitchFamily="34" charset="0"/>
                </a:rPr>
                <a:t>context</a:t>
              </a:r>
              <a:r>
                <a:rPr lang="de-DE" dirty="0">
                  <a:latin typeface="Myriad Roman" pitchFamily="34" charset="0"/>
                </a:rPr>
                <a:t> Company </a:t>
              </a:r>
              <a:r>
                <a:rPr lang="de-DE" dirty="0" err="1">
                  <a:latin typeface="Myriad Roman" pitchFamily="34" charset="0"/>
                </a:rPr>
                <a:t>inv</a:t>
              </a:r>
              <a:r>
                <a:rPr lang="de-DE" dirty="0">
                  <a:latin typeface="Myriad Roman" pitchFamily="34" charset="0"/>
                </a:rPr>
                <a:t>:</a:t>
              </a:r>
            </a:p>
            <a:p>
              <a:r>
                <a:rPr lang="de-DE" dirty="0">
                  <a:latin typeface="Myriad Roman" pitchFamily="34" charset="0"/>
                </a:rPr>
                <a:t>   </a:t>
              </a:r>
              <a:r>
                <a:rPr lang="de-DE" dirty="0" err="1">
                  <a:latin typeface="Myriad Roman" pitchFamily="34" charset="0"/>
                </a:rPr>
                <a:t>self.employee</a:t>
              </a:r>
              <a:r>
                <a:rPr lang="de-DE" dirty="0">
                  <a:latin typeface="Myriad Roman" pitchFamily="34" charset="0"/>
                </a:rPr>
                <a:t> -&gt; </a:t>
              </a:r>
              <a:r>
                <a:rPr lang="de-DE" dirty="0" err="1">
                  <a:latin typeface="Myriad Roman" pitchFamily="34" charset="0"/>
                </a:rPr>
                <a:t>select</a:t>
              </a:r>
              <a:r>
                <a:rPr lang="de-DE" dirty="0">
                  <a:latin typeface="Myriad Roman" pitchFamily="34" charset="0"/>
                </a:rPr>
                <a:t>(e : </a:t>
              </a:r>
              <a:r>
                <a:rPr lang="de-DE" dirty="0" err="1">
                  <a:latin typeface="Myriad Roman" pitchFamily="34" charset="0"/>
                </a:rPr>
                <a:t>Employee</a:t>
              </a:r>
              <a:r>
                <a:rPr lang="de-DE" dirty="0">
                  <a:latin typeface="Myriad Roman" pitchFamily="34" charset="0"/>
                </a:rPr>
                <a:t> | e.age&gt;50)  -&gt; </a:t>
              </a:r>
              <a:r>
                <a:rPr lang="de-DE" dirty="0" err="1">
                  <a:latin typeface="Myriad Roman" pitchFamily="34" charset="0"/>
                </a:rPr>
                <a:t>notEmpty</a:t>
              </a:r>
              <a:r>
                <a:rPr lang="de-DE" dirty="0">
                  <a:latin typeface="Myriad Roman" pitchFamily="34" charset="0"/>
                </a:rPr>
                <a:t>()</a:t>
              </a:r>
            </a:p>
          </p:txBody>
        </p:sp>
        <p:sp>
          <p:nvSpPr>
            <p:cNvPr id="51211" name="Text Box 6"/>
            <p:cNvSpPr txBox="1">
              <a:spLocks noChangeArrowheads="1"/>
            </p:cNvSpPr>
            <p:nvPr/>
          </p:nvSpPr>
          <p:spPr bwMode="auto">
            <a:xfrm>
              <a:off x="2428875" y="4016374"/>
              <a:ext cx="5870575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latin typeface="Myriad Roman" pitchFamily="34" charset="0"/>
                </a:rPr>
                <a:t>List </a:t>
              </a:r>
              <a:r>
                <a:rPr lang="de-DE" dirty="0" err="1">
                  <a:latin typeface="Myriad Roman" pitchFamily="34" charset="0"/>
                </a:rPr>
                <a:t>persons</a:t>
              </a:r>
              <a:r>
                <a:rPr lang="de-DE" dirty="0">
                  <a:latin typeface="Myriad Roman" pitchFamily="34" charset="0"/>
                </a:rPr>
                <a:t>&lt;Person&gt; = </a:t>
              </a:r>
              <a:r>
                <a:rPr lang="de-DE" dirty="0" err="1">
                  <a:latin typeface="Myriad Roman" pitchFamily="34" charset="0"/>
                </a:rPr>
                <a:t>new</a:t>
              </a:r>
              <a:r>
                <a:rPr lang="de-DE" dirty="0">
                  <a:latin typeface="Myriad Roman" pitchFamily="34" charset="0"/>
                </a:rPr>
                <a:t> List();</a:t>
              </a:r>
            </a:p>
            <a:p>
              <a:r>
                <a:rPr lang="de-DE" dirty="0" err="1">
                  <a:solidFill>
                    <a:schemeClr val="folHlink"/>
                  </a:solidFill>
                  <a:latin typeface="Myriad Roman" pitchFamily="34" charset="0"/>
                </a:rPr>
                <a:t>for</a:t>
              </a:r>
              <a:r>
                <a:rPr lang="de-DE" dirty="0">
                  <a:solidFill>
                    <a:schemeClr val="folHlink"/>
                  </a:solidFill>
                  <a:latin typeface="Myriad Roman" pitchFamily="34" charset="0"/>
                </a:rPr>
                <a:t> </a:t>
              </a:r>
              <a:r>
                <a:rPr lang="de-DE" dirty="0">
                  <a:latin typeface="Myriad Roman" pitchFamily="34" charset="0"/>
                </a:rPr>
                <a:t>( </a:t>
              </a:r>
              <a:r>
                <a:rPr lang="de-DE" dirty="0" err="1">
                  <a:latin typeface="Myriad Roman" pitchFamily="34" charset="0"/>
                </a:rPr>
                <a:t>Iterator</a:t>
              </a:r>
              <a:r>
                <a:rPr lang="de-DE" dirty="0">
                  <a:latin typeface="Myriad Roman" pitchFamily="34" charset="0"/>
                </a:rPr>
                <a:t>&lt;Person&gt; </a:t>
              </a:r>
              <a:r>
                <a:rPr lang="de-DE" dirty="0" err="1">
                  <a:latin typeface="Myriad Roman" pitchFamily="34" charset="0"/>
                </a:rPr>
                <a:t>iter</a:t>
              </a:r>
              <a:r>
                <a:rPr lang="de-DE" dirty="0">
                  <a:latin typeface="Myriad Roman" pitchFamily="34" charset="0"/>
                </a:rPr>
                <a:t> = </a:t>
              </a:r>
              <a:r>
                <a:rPr lang="de-DE" dirty="0" err="1">
                  <a:latin typeface="Myriad Roman" pitchFamily="34" charset="0"/>
                </a:rPr>
                <a:t>comp.getEmployee</a:t>
              </a:r>
              <a:r>
                <a:rPr lang="de-DE" dirty="0">
                  <a:latin typeface="Myriad Roman" pitchFamily="34" charset="0"/>
                </a:rPr>
                <a:t>();  </a:t>
              </a:r>
              <a:r>
                <a:rPr lang="de-DE" dirty="0" err="1">
                  <a:latin typeface="Myriad Roman" pitchFamily="34" charset="0"/>
                </a:rPr>
                <a:t>iter.hasNext</a:t>
              </a:r>
              <a:r>
                <a:rPr lang="de-DE" dirty="0">
                  <a:latin typeface="Myriad Roman" pitchFamily="34" charset="0"/>
                </a:rPr>
                <a:t>() ){</a:t>
              </a:r>
            </a:p>
            <a:p>
              <a:r>
                <a:rPr lang="de-DE" dirty="0">
                  <a:latin typeface="Myriad Roman" pitchFamily="34" charset="0"/>
                </a:rPr>
                <a:t>     Person p = </a:t>
              </a:r>
              <a:r>
                <a:rPr lang="de-DE" dirty="0" err="1">
                  <a:latin typeface="Myriad Roman" pitchFamily="34" charset="0"/>
                </a:rPr>
                <a:t>iter.next</a:t>
              </a:r>
              <a:r>
                <a:rPr lang="de-DE" dirty="0">
                  <a:latin typeface="Myriad Roman" pitchFamily="34" charset="0"/>
                </a:rPr>
                <a:t>();</a:t>
              </a:r>
            </a:p>
            <a:p>
              <a:r>
                <a:rPr lang="de-DE" dirty="0">
                  <a:latin typeface="Myriad Roman" pitchFamily="34" charset="0"/>
                </a:rPr>
                <a:t>     </a:t>
              </a:r>
              <a:r>
                <a:rPr lang="de-DE" dirty="0" err="1">
                  <a:solidFill>
                    <a:schemeClr val="folHlink"/>
                  </a:solidFill>
                  <a:latin typeface="Myriad Roman" pitchFamily="34" charset="0"/>
                </a:rPr>
                <a:t>if</a:t>
              </a:r>
              <a:r>
                <a:rPr lang="de-DE" b="1" dirty="0">
                  <a:solidFill>
                    <a:schemeClr val="folHlink"/>
                  </a:solidFill>
                  <a:latin typeface="Myriad Roman" pitchFamily="34" charset="0"/>
                </a:rPr>
                <a:t> </a:t>
              </a:r>
              <a:r>
                <a:rPr lang="de-DE" dirty="0">
                  <a:latin typeface="Myriad Roman" pitchFamily="34" charset="0"/>
                </a:rPr>
                <a:t>( </a:t>
              </a:r>
              <a:r>
                <a:rPr lang="de-DE" dirty="0" err="1">
                  <a:latin typeface="Myriad Roman" pitchFamily="34" charset="0"/>
                </a:rPr>
                <a:t>p.age</a:t>
              </a:r>
              <a:r>
                <a:rPr lang="de-DE" dirty="0">
                  <a:latin typeface="Myriad Roman" pitchFamily="34" charset="0"/>
                </a:rPr>
                <a:t> &gt; 50 ){</a:t>
              </a:r>
            </a:p>
            <a:p>
              <a:r>
                <a:rPr lang="de-DE" dirty="0">
                  <a:latin typeface="Myriad Roman" pitchFamily="34" charset="0"/>
                </a:rPr>
                <a:t>          </a:t>
              </a:r>
              <a:r>
                <a:rPr lang="de-DE" dirty="0" err="1">
                  <a:latin typeface="Myriad Roman" pitchFamily="34" charset="0"/>
                </a:rPr>
                <a:t>persons.add</a:t>
              </a:r>
              <a:r>
                <a:rPr lang="de-DE" dirty="0">
                  <a:latin typeface="Myriad Roman" pitchFamily="34" charset="0"/>
                </a:rPr>
                <a:t>(p);</a:t>
              </a:r>
            </a:p>
            <a:p>
              <a:r>
                <a:rPr lang="de-DE" dirty="0">
                  <a:latin typeface="Myriad Roman" pitchFamily="34" charset="0"/>
                </a:rPr>
                <a:t>     }</a:t>
              </a:r>
            </a:p>
            <a:p>
              <a:r>
                <a:rPr lang="de-DE" dirty="0">
                  <a:latin typeface="Myriad Roman" pitchFamily="34" charset="0"/>
                </a:rPr>
                <a:t>}</a:t>
              </a:r>
            </a:p>
          </p:txBody>
        </p:sp>
        <p:sp>
          <p:nvSpPr>
            <p:cNvPr id="51212" name="Text Box 9"/>
            <p:cNvSpPr txBox="1">
              <a:spLocks noChangeArrowheads="1"/>
            </p:cNvSpPr>
            <p:nvPr/>
          </p:nvSpPr>
          <p:spPr bwMode="auto">
            <a:xfrm>
              <a:off x="7261225" y="3829050"/>
              <a:ext cx="933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 dirty="0" smtClean="0"/>
                <a:t>Java</a:t>
              </a:r>
              <a:endParaRPr lang="de-DE" i="1" dirty="0"/>
            </a:p>
          </p:txBody>
        </p:sp>
        <p:sp>
          <p:nvSpPr>
            <p:cNvPr id="51213" name="Text Box 11"/>
            <p:cNvSpPr txBox="1">
              <a:spLocks noChangeArrowheads="1"/>
            </p:cNvSpPr>
            <p:nvPr/>
          </p:nvSpPr>
          <p:spPr bwMode="auto">
            <a:xfrm>
              <a:off x="5324988" y="2114550"/>
              <a:ext cx="771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/>
                <a:t>OCL</a:t>
              </a:r>
            </a:p>
          </p:txBody>
        </p:sp>
        <p:sp>
          <p:nvSpPr>
            <p:cNvPr id="51214" name="AutoShape 14"/>
            <p:cNvSpPr>
              <a:spLocks noChangeArrowheads="1"/>
            </p:cNvSpPr>
            <p:nvPr/>
          </p:nvSpPr>
          <p:spPr bwMode="auto">
            <a:xfrm>
              <a:off x="3130550" y="2844800"/>
              <a:ext cx="285750" cy="1200150"/>
            </a:xfrm>
            <a:prstGeom prst="downArrow">
              <a:avLst>
                <a:gd name="adj1" fmla="val 50000"/>
                <a:gd name="adj2" fmla="val 10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26118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Iterator-based operations</a:t>
            </a:r>
          </a:p>
        </p:txBody>
      </p:sp>
      <p:sp>
        <p:nvSpPr>
          <p:cNvPr id="5222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F7F7F"/>
                </a:solidFill>
              </a:rPr>
              <a:t>Collect-Operation</a:t>
            </a:r>
          </a:p>
        </p:txBody>
      </p:sp>
      <p:sp>
        <p:nvSpPr>
          <p:cNvPr id="5222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i="1" dirty="0" smtClean="0"/>
              <a:t>Collect-Operation</a:t>
            </a:r>
            <a:r>
              <a:rPr lang="en-US" dirty="0" smtClean="0"/>
              <a:t> returns a new collection from an existing one. It collects the </a:t>
            </a:r>
            <a:r>
              <a:rPr lang="en-US" b="1" dirty="0" smtClean="0"/>
              <a:t>Properties </a:t>
            </a:r>
            <a:r>
              <a:rPr lang="en-US" dirty="0" smtClean="0"/>
              <a:t>of the objects and not the objects itself.</a:t>
            </a:r>
          </a:p>
          <a:p>
            <a:pPr lvl="1" eaLnBrk="1" hangingPunct="1"/>
            <a:r>
              <a:rPr lang="en-US" dirty="0" smtClean="0"/>
              <a:t>Result of </a:t>
            </a:r>
            <a:r>
              <a:rPr lang="en-US" i="1" dirty="0" smtClean="0"/>
              <a:t>collect</a:t>
            </a:r>
            <a:r>
              <a:rPr lang="en-US" dirty="0" smtClean="0"/>
              <a:t> always </a:t>
            </a:r>
            <a:r>
              <a:rPr lang="en-US" b="1" dirty="0" smtClean="0"/>
              <a:t>Bag&lt;T&gt;</a:t>
            </a:r>
            <a:r>
              <a:rPr lang="en-US" dirty="0" smtClean="0"/>
              <a:t>.</a:t>
            </a:r>
            <a:r>
              <a:rPr lang="en-US" b="1" dirty="0" smtClean="0"/>
              <a:t>T</a:t>
            </a:r>
            <a:r>
              <a:rPr lang="en-US" dirty="0" smtClean="0"/>
              <a:t> defines the type of the property to be collected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</a:t>
            </a:r>
          </a:p>
          <a:p>
            <a:pPr lvl="1" eaLnBrk="1" hangingPunct="1"/>
            <a:r>
              <a:rPr lang="en-US" i="1" dirty="0" err="1" smtClean="0"/>
              <a:t>self.employees</a:t>
            </a:r>
            <a:r>
              <a:rPr lang="en-US" i="1" dirty="0" smtClean="0"/>
              <a:t> -&gt; collect(age) </a:t>
            </a:r>
            <a:r>
              <a:rPr lang="en-US" dirty="0" smtClean="0"/>
              <a:t>– Return type: Bag(Integer)</a:t>
            </a:r>
          </a:p>
          <a:p>
            <a:pPr eaLnBrk="1" hangingPunct="1"/>
            <a:r>
              <a:rPr lang="en-US" dirty="0" smtClean="0"/>
              <a:t>Short notation for collect</a:t>
            </a:r>
          </a:p>
          <a:p>
            <a:pPr lvl="1" eaLnBrk="1" hangingPunct="1"/>
            <a:r>
              <a:rPr lang="en-US" i="1" dirty="0" err="1" smtClean="0"/>
              <a:t>self.employees.ag</a:t>
            </a:r>
            <a:r>
              <a:rPr lang="en-US" dirty="0" err="1" smtClean="0"/>
              <a:t>e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1962150" y="2962275"/>
            <a:ext cx="5029200" cy="94615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0" anchor="ctr"/>
          <a:lstStyle/>
          <a:p>
            <a:r>
              <a:rPr lang="en-US" sz="1800" i="1">
                <a:latin typeface="Myriad Roman" pitchFamily="34" charset="0"/>
              </a:rPr>
              <a:t>collection -&gt; collect( v : Type | exp(v) )</a:t>
            </a:r>
          </a:p>
          <a:p>
            <a:r>
              <a:rPr lang="en-US" sz="1800" i="1">
                <a:latin typeface="Myriad Roman" pitchFamily="34" charset="0"/>
              </a:rPr>
              <a:t>collection -&gt; collect( v | exp(v) )</a:t>
            </a:r>
          </a:p>
          <a:p>
            <a:r>
              <a:rPr lang="en-US" sz="1800" i="1">
                <a:latin typeface="Myriad Roman" pitchFamily="34" charset="0"/>
              </a:rPr>
              <a:t>collection -&gt; collect( exp </a:t>
            </a:r>
            <a:r>
              <a:rPr lang="en-US" sz="1800" i="1" smtClean="0">
                <a:latin typeface="Myriad Roman" pitchFamily="34" charset="0"/>
              </a:rPr>
              <a:t>)</a:t>
            </a:r>
            <a:endParaRPr lang="en-US" sz="1800" i="1">
              <a:latin typeface="Myriad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Iterator-based operations</a:t>
            </a:r>
          </a:p>
        </p:txBody>
      </p:sp>
      <p:sp>
        <p:nvSpPr>
          <p:cNvPr id="53252" name="Rectangle 11"/>
          <p:cNvSpPr>
            <a:spLocks noGrp="1" noChangeArrowheads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F7F7F"/>
                </a:solidFill>
              </a:rPr>
              <a:t>Collect-Operation</a:t>
            </a:r>
          </a:p>
        </p:txBody>
      </p:sp>
      <p:sp>
        <p:nvSpPr>
          <p:cNvPr id="5325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3919537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Semantic of the </a:t>
            </a:r>
            <a:r>
              <a:rPr lang="en-US" i="1" dirty="0" smtClean="0"/>
              <a:t>Collect-Operator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of </a:t>
            </a:r>
            <a:r>
              <a:rPr lang="en-US" i="1" dirty="0" err="1" smtClean="0"/>
              <a:t>asSet</a:t>
            </a:r>
            <a:r>
              <a:rPr lang="en-US" i="1" dirty="0" smtClean="0"/>
              <a:t>()</a:t>
            </a:r>
            <a:r>
              <a:rPr lang="en-US" dirty="0" smtClean="0"/>
              <a:t> to eliminate duplicates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53254" name="Gruppieren 24"/>
          <p:cNvGrpSpPr>
            <a:grpSpLocks/>
          </p:cNvGrpSpPr>
          <p:nvPr/>
        </p:nvGrpSpPr>
        <p:grpSpPr bwMode="auto">
          <a:xfrm>
            <a:off x="679450" y="1543050"/>
            <a:ext cx="7588250" cy="3054350"/>
            <a:chOff x="793750" y="1860550"/>
            <a:chExt cx="7588250" cy="3054349"/>
          </a:xfrm>
        </p:grpSpPr>
        <p:sp>
          <p:nvSpPr>
            <p:cNvPr id="53264" name="AutoShape 7"/>
            <p:cNvSpPr>
              <a:spLocks noChangeArrowheads="1"/>
            </p:cNvSpPr>
            <p:nvPr/>
          </p:nvSpPr>
          <p:spPr bwMode="auto">
            <a:xfrm>
              <a:off x="2381250" y="3343274"/>
              <a:ext cx="5924550" cy="1571625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5" name="AutoShape 6"/>
            <p:cNvSpPr>
              <a:spLocks noChangeArrowheads="1"/>
            </p:cNvSpPr>
            <p:nvPr/>
          </p:nvSpPr>
          <p:spPr bwMode="auto">
            <a:xfrm>
              <a:off x="838200" y="1876424"/>
              <a:ext cx="5271458" cy="1057275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6" name="Rectangle 2"/>
            <p:cNvSpPr>
              <a:spLocks noChangeArrowheads="1"/>
            </p:cNvSpPr>
            <p:nvPr/>
          </p:nvSpPr>
          <p:spPr bwMode="auto">
            <a:xfrm>
              <a:off x="2766318" y="2352674"/>
              <a:ext cx="1837530" cy="3415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Text Box 4"/>
            <p:cNvSpPr txBox="1">
              <a:spLocks noChangeArrowheads="1"/>
            </p:cNvSpPr>
            <p:nvPr/>
          </p:nvSpPr>
          <p:spPr bwMode="auto">
            <a:xfrm>
              <a:off x="793750" y="2047875"/>
              <a:ext cx="54868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Myriad Roman" pitchFamily="34" charset="0"/>
                </a:rPr>
                <a:t>context Company </a:t>
              </a:r>
              <a:r>
                <a:rPr lang="en-US" dirty="0" err="1" smtClean="0">
                  <a:latin typeface="Myriad Roman" pitchFamily="34" charset="0"/>
                </a:rPr>
                <a:t>inv</a:t>
              </a:r>
              <a:r>
                <a:rPr lang="en-US" dirty="0" smtClean="0">
                  <a:latin typeface="Myriad Roman" pitchFamily="34" charset="0"/>
                </a:rPr>
                <a:t>:</a:t>
              </a:r>
            </a:p>
            <a:p>
              <a:r>
                <a:rPr lang="en-US" dirty="0" smtClean="0">
                  <a:latin typeface="Myriad Roman" pitchFamily="34" charset="0"/>
                </a:rPr>
                <a:t>   </a:t>
              </a:r>
              <a:r>
                <a:rPr lang="en-US" dirty="0" err="1" smtClean="0">
                  <a:latin typeface="Myriad Roman" pitchFamily="34" charset="0"/>
                </a:rPr>
                <a:t>self.employee</a:t>
              </a:r>
              <a:r>
                <a:rPr lang="en-US" dirty="0" smtClean="0">
                  <a:latin typeface="Myriad Roman" pitchFamily="34" charset="0"/>
                </a:rPr>
                <a:t> -&gt; collect(birthdate)   -&gt; size() &gt; 3</a:t>
              </a:r>
              <a:endParaRPr lang="en-US" dirty="0">
                <a:latin typeface="Myriad Roman" pitchFamily="34" charset="0"/>
              </a:endParaRPr>
            </a:p>
          </p:txBody>
        </p:sp>
        <p:sp>
          <p:nvSpPr>
            <p:cNvPr id="53268" name="Text Box 5"/>
            <p:cNvSpPr txBox="1">
              <a:spLocks noChangeArrowheads="1"/>
            </p:cNvSpPr>
            <p:nvPr/>
          </p:nvSpPr>
          <p:spPr bwMode="auto">
            <a:xfrm>
              <a:off x="2511425" y="3549650"/>
              <a:ext cx="58705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smtClean="0">
                  <a:latin typeface="Myriad Roman" pitchFamily="34" charset="0"/>
                </a:rPr>
                <a:t>List birthdate&lt;Integer&gt; = new List();</a:t>
              </a:r>
            </a:p>
            <a:p>
              <a:r>
                <a:rPr lang="en-US" dirty="0" smtClean="0">
                  <a:solidFill>
                    <a:schemeClr val="folHlink"/>
                  </a:solidFill>
                  <a:latin typeface="Myriad Roman" pitchFamily="34" charset="0"/>
                </a:rPr>
                <a:t>for </a:t>
              </a:r>
              <a:r>
                <a:rPr lang="en-US" dirty="0" smtClean="0">
                  <a:latin typeface="Myriad Roman" pitchFamily="34" charset="0"/>
                </a:rPr>
                <a:t>( Iterator&lt;Person&gt; </a:t>
              </a:r>
              <a:r>
                <a:rPr lang="en-US" dirty="0" err="1" smtClean="0">
                  <a:latin typeface="Myriad Roman" pitchFamily="34" charset="0"/>
                </a:rPr>
                <a:t>iter</a:t>
              </a:r>
              <a:r>
                <a:rPr lang="en-US" dirty="0" smtClean="0">
                  <a:latin typeface="Myriad Roman" pitchFamily="34" charset="0"/>
                </a:rPr>
                <a:t> = </a:t>
              </a:r>
              <a:r>
                <a:rPr lang="en-US" dirty="0" err="1" smtClean="0">
                  <a:latin typeface="Myriad Roman" pitchFamily="34" charset="0"/>
                </a:rPr>
                <a:t>comp.getEmployee</a:t>
              </a:r>
              <a:r>
                <a:rPr lang="en-US" dirty="0" smtClean="0">
                  <a:latin typeface="Myriad Roman" pitchFamily="34" charset="0"/>
                </a:rPr>
                <a:t>();  </a:t>
              </a:r>
              <a:r>
                <a:rPr lang="en-US" dirty="0" err="1" smtClean="0">
                  <a:latin typeface="Myriad Roman" pitchFamily="34" charset="0"/>
                </a:rPr>
                <a:t>iter.hasNext</a:t>
              </a:r>
              <a:r>
                <a:rPr lang="en-US" dirty="0" smtClean="0">
                  <a:latin typeface="Myriad Roman" pitchFamily="34" charset="0"/>
                </a:rPr>
                <a:t>() ){</a:t>
              </a:r>
            </a:p>
            <a:p>
              <a:r>
                <a:rPr lang="en-US" dirty="0" smtClean="0">
                  <a:latin typeface="Myriad Roman" pitchFamily="34" charset="0"/>
                </a:rPr>
                <a:t>     </a:t>
              </a:r>
              <a:r>
                <a:rPr lang="en-US" dirty="0" err="1" smtClean="0">
                  <a:latin typeface="Myriad Roman" pitchFamily="34" charset="0"/>
                </a:rPr>
                <a:t>birthdate.add</a:t>
              </a:r>
              <a:r>
                <a:rPr lang="en-US" dirty="0" smtClean="0">
                  <a:latin typeface="Myriad Roman" pitchFamily="34" charset="0"/>
                </a:rPr>
                <a:t>(</a:t>
              </a:r>
              <a:r>
                <a:rPr lang="en-US" dirty="0" err="1" smtClean="0">
                  <a:latin typeface="Myriad Roman" pitchFamily="34" charset="0"/>
                </a:rPr>
                <a:t>iter.next</a:t>
              </a:r>
              <a:r>
                <a:rPr lang="en-US" dirty="0" smtClean="0">
                  <a:latin typeface="Myriad Roman" pitchFamily="34" charset="0"/>
                </a:rPr>
                <a:t>().</a:t>
              </a:r>
              <a:r>
                <a:rPr lang="en-US" dirty="0" err="1" smtClean="0">
                  <a:latin typeface="Myriad Roman" pitchFamily="34" charset="0"/>
                </a:rPr>
                <a:t>getBirthdate</a:t>
              </a:r>
              <a:r>
                <a:rPr lang="en-US" dirty="0" smtClean="0">
                  <a:latin typeface="Myriad Roman" pitchFamily="34" charset="0"/>
                </a:rPr>
                <a:t>()); }</a:t>
              </a:r>
              <a:endParaRPr lang="en-US" dirty="0">
                <a:latin typeface="Myriad Roman" pitchFamily="34" charset="0"/>
              </a:endParaRPr>
            </a:p>
          </p:txBody>
        </p:sp>
        <p:sp>
          <p:nvSpPr>
            <p:cNvPr id="53269" name="Text Box 8"/>
            <p:cNvSpPr txBox="1">
              <a:spLocks noChangeArrowheads="1"/>
            </p:cNvSpPr>
            <p:nvPr/>
          </p:nvSpPr>
          <p:spPr bwMode="auto">
            <a:xfrm>
              <a:off x="7343775" y="3362325"/>
              <a:ext cx="933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/>
                <a:t>Java</a:t>
              </a:r>
            </a:p>
          </p:txBody>
        </p:sp>
        <p:sp>
          <p:nvSpPr>
            <p:cNvPr id="53270" name="Text Box 9"/>
            <p:cNvSpPr txBox="1">
              <a:spLocks noChangeArrowheads="1"/>
            </p:cNvSpPr>
            <p:nvPr/>
          </p:nvSpPr>
          <p:spPr bwMode="auto">
            <a:xfrm>
              <a:off x="4584700" y="1860550"/>
              <a:ext cx="771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smtClean="0"/>
                <a:t>OCL</a:t>
              </a:r>
              <a:endParaRPr lang="en-US" i="1"/>
            </a:p>
          </p:txBody>
        </p:sp>
        <p:sp>
          <p:nvSpPr>
            <p:cNvPr id="53271" name="AutoShape 10"/>
            <p:cNvSpPr>
              <a:spLocks noChangeArrowheads="1"/>
            </p:cNvSpPr>
            <p:nvPr/>
          </p:nvSpPr>
          <p:spPr bwMode="auto">
            <a:xfrm>
              <a:off x="3009900" y="2590800"/>
              <a:ext cx="285750" cy="1038225"/>
            </a:xfrm>
            <a:prstGeom prst="downArrow">
              <a:avLst>
                <a:gd name="adj1" fmla="val 50000"/>
                <a:gd name="adj2" fmla="val 90833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55" name="Gruppieren 25"/>
          <p:cNvGrpSpPr>
            <a:grpSpLocks/>
          </p:cNvGrpSpPr>
          <p:nvPr/>
        </p:nvGrpSpPr>
        <p:grpSpPr bwMode="auto">
          <a:xfrm>
            <a:off x="688974" y="5172075"/>
            <a:ext cx="6435726" cy="1508125"/>
            <a:chOff x="1514474" y="5248275"/>
            <a:chExt cx="6436068" cy="1508125"/>
          </a:xfrm>
        </p:grpSpPr>
        <p:sp>
          <p:nvSpPr>
            <p:cNvPr id="53256" name="AutoShape 14"/>
            <p:cNvSpPr>
              <a:spLocks noChangeArrowheads="1"/>
            </p:cNvSpPr>
            <p:nvPr/>
          </p:nvSpPr>
          <p:spPr bwMode="auto">
            <a:xfrm>
              <a:off x="1558925" y="5264150"/>
              <a:ext cx="4943817" cy="996950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Rectangle 12"/>
            <p:cNvSpPr>
              <a:spLocks noChangeArrowheads="1"/>
            </p:cNvSpPr>
            <p:nvPr/>
          </p:nvSpPr>
          <p:spPr bwMode="auto">
            <a:xfrm>
              <a:off x="3477622" y="5740399"/>
              <a:ext cx="1827803" cy="3415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Text Box 13"/>
            <p:cNvSpPr txBox="1">
              <a:spLocks noChangeArrowheads="1"/>
            </p:cNvSpPr>
            <p:nvPr/>
          </p:nvSpPr>
          <p:spPr bwMode="auto">
            <a:xfrm>
              <a:off x="1514474" y="5435600"/>
              <a:ext cx="530666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Myriad Roman" pitchFamily="34" charset="0"/>
                </a:rPr>
                <a:t>context Company </a:t>
              </a:r>
              <a:r>
                <a:rPr lang="en-US" dirty="0" err="1" smtClean="0">
                  <a:latin typeface="Myriad Roman" pitchFamily="34" charset="0"/>
                </a:rPr>
                <a:t>inv</a:t>
              </a:r>
              <a:r>
                <a:rPr lang="en-US" dirty="0" smtClean="0">
                  <a:latin typeface="Myriad Roman" pitchFamily="34" charset="0"/>
                </a:rPr>
                <a:t>:</a:t>
              </a:r>
            </a:p>
            <a:p>
              <a:r>
                <a:rPr lang="en-US" dirty="0" smtClean="0">
                  <a:latin typeface="Myriad Roman" pitchFamily="34" charset="0"/>
                </a:rPr>
                <a:t>   </a:t>
              </a:r>
              <a:r>
                <a:rPr lang="en-US" dirty="0" err="1" smtClean="0">
                  <a:latin typeface="Myriad Roman" pitchFamily="34" charset="0"/>
                </a:rPr>
                <a:t>self.employee</a:t>
              </a:r>
              <a:r>
                <a:rPr lang="en-US" dirty="0" smtClean="0">
                  <a:latin typeface="Myriad Roman" pitchFamily="34" charset="0"/>
                </a:rPr>
                <a:t> -&gt; collect(birthdate)   -&gt; </a:t>
              </a:r>
              <a:r>
                <a:rPr lang="en-US" dirty="0" err="1" smtClean="0">
                  <a:latin typeface="Myriad Roman" pitchFamily="34" charset="0"/>
                </a:rPr>
                <a:t>asSet</a:t>
              </a:r>
              <a:r>
                <a:rPr lang="en-US" dirty="0" smtClean="0">
                  <a:latin typeface="Myriad Roman" pitchFamily="34" charset="0"/>
                </a:rPr>
                <a:t>()</a:t>
              </a:r>
              <a:endParaRPr lang="en-US" dirty="0">
                <a:latin typeface="Myriad Roman" pitchFamily="34" charset="0"/>
              </a:endParaRPr>
            </a:p>
          </p:txBody>
        </p:sp>
        <p:sp>
          <p:nvSpPr>
            <p:cNvPr id="53259" name="Text Box 15"/>
            <p:cNvSpPr txBox="1">
              <a:spLocks noChangeArrowheads="1"/>
            </p:cNvSpPr>
            <p:nvPr/>
          </p:nvSpPr>
          <p:spPr bwMode="auto">
            <a:xfrm>
              <a:off x="5305425" y="5248275"/>
              <a:ext cx="771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smtClean="0"/>
                <a:t>OCL</a:t>
              </a:r>
              <a:endParaRPr lang="en-US" i="1"/>
            </a:p>
          </p:txBody>
        </p:sp>
        <p:sp>
          <p:nvSpPr>
            <p:cNvPr id="53260" name="Line 17"/>
            <p:cNvSpPr>
              <a:spLocks noChangeShapeType="1"/>
            </p:cNvSpPr>
            <p:nvPr/>
          </p:nvSpPr>
          <p:spPr bwMode="auto">
            <a:xfrm flipH="1" flipV="1">
              <a:off x="4105275" y="5981700"/>
              <a:ext cx="758825" cy="3429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Text Box 18"/>
            <p:cNvSpPr txBox="1">
              <a:spLocks noChangeArrowheads="1"/>
            </p:cNvSpPr>
            <p:nvPr/>
          </p:nvSpPr>
          <p:spPr bwMode="auto">
            <a:xfrm>
              <a:off x="4283075" y="6207125"/>
              <a:ext cx="159067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 dirty="0" smtClean="0">
                  <a:solidFill>
                    <a:srgbClr val="C00000"/>
                  </a:solidFill>
                  <a:latin typeface="Myriad Roman" pitchFamily="34" charset="0"/>
                </a:rPr>
                <a:t>Bag</a:t>
              </a:r>
              <a:r>
                <a:rPr lang="en-US" dirty="0" smtClean="0">
                  <a:latin typeface="Myriad Roman" pitchFamily="34" charset="0"/>
                </a:rPr>
                <a:t> </a:t>
              </a:r>
              <a:br>
                <a:rPr lang="en-US" dirty="0" smtClean="0">
                  <a:latin typeface="Myriad Roman" pitchFamily="34" charset="0"/>
                </a:rPr>
              </a:br>
              <a:r>
                <a:rPr lang="en-US" sz="1400" dirty="0" smtClean="0">
                  <a:latin typeface="Myriad Roman" pitchFamily="34" charset="0"/>
                </a:rPr>
                <a:t>(with duplicates)</a:t>
              </a:r>
              <a:endParaRPr lang="en-US" sz="1400" dirty="0">
                <a:latin typeface="Myriad Roman" pitchFamily="34" charset="0"/>
              </a:endParaRPr>
            </a:p>
          </p:txBody>
        </p:sp>
        <p:sp>
          <p:nvSpPr>
            <p:cNvPr id="53262" name="Line 20"/>
            <p:cNvSpPr>
              <a:spLocks noChangeShapeType="1"/>
            </p:cNvSpPr>
            <p:nvPr/>
          </p:nvSpPr>
          <p:spPr bwMode="auto">
            <a:xfrm flipH="1">
              <a:off x="5896738" y="5731774"/>
              <a:ext cx="1095375" cy="104775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Text Box 21"/>
            <p:cNvSpPr txBox="1">
              <a:spLocks noChangeArrowheads="1"/>
            </p:cNvSpPr>
            <p:nvPr/>
          </p:nvSpPr>
          <p:spPr bwMode="auto">
            <a:xfrm>
              <a:off x="6502742" y="5568950"/>
              <a:ext cx="144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 dirty="0" smtClean="0">
                  <a:solidFill>
                    <a:srgbClr val="C00000"/>
                  </a:solidFill>
                  <a:latin typeface="Myriad Roman" pitchFamily="34" charset="0"/>
                </a:rPr>
                <a:t>Set</a:t>
              </a:r>
              <a:r>
                <a:rPr lang="en-US" dirty="0" smtClean="0">
                  <a:latin typeface="Myriad Roman" pitchFamily="34" charset="0"/>
                </a:rPr>
                <a:t> </a:t>
              </a:r>
              <a:br>
                <a:rPr lang="en-US" dirty="0" smtClean="0">
                  <a:latin typeface="Myriad Roman" pitchFamily="34" charset="0"/>
                </a:rPr>
              </a:br>
              <a:r>
                <a:rPr lang="en-US" sz="1400" dirty="0" smtClean="0">
                  <a:latin typeface="Myriad Roman" pitchFamily="34" charset="0"/>
                </a:rPr>
                <a:t>(without duplicates)</a:t>
              </a:r>
              <a:endParaRPr lang="en-US" sz="1400" dirty="0">
                <a:latin typeface="Myriad Roman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27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Iterator-based operations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F7F7F"/>
                </a:solidFill>
              </a:rPr>
              <a:t>ForAll-/Exists-Operation</a:t>
            </a:r>
          </a:p>
          <a:p>
            <a:pPr eaLnBrk="1" hangingPunct="1"/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54277" name="Rectangle 6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52562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800" b="1" dirty="0" err="1" smtClean="0"/>
              <a:t>ForAll</a:t>
            </a:r>
            <a:r>
              <a:rPr lang="en-US" sz="1800" dirty="0" smtClean="0"/>
              <a:t> checks, if all elements of a collection evaluate to true</a:t>
            </a:r>
          </a:p>
          <a:p>
            <a:pPr eaLnBrk="1" hangingPunct="1">
              <a:buFont typeface="Wingdings" pitchFamily="2" charset="2"/>
              <a:buNone/>
            </a:pPr>
            <a:endParaRPr lang="en-US" sz="1800" i="1" dirty="0" smtClean="0"/>
          </a:p>
          <a:p>
            <a:pPr eaLnBrk="1" hangingPunct="1">
              <a:buFont typeface="Wingdings" pitchFamily="2" charset="2"/>
              <a:buNone/>
            </a:pPr>
            <a:endParaRPr lang="en-US" sz="1800" i="1" dirty="0" smtClean="0"/>
          </a:p>
          <a:p>
            <a:pPr eaLnBrk="1" hangingPunct="1">
              <a:buFont typeface="Wingdings" pitchFamily="2" charset="2"/>
              <a:buNone/>
            </a:pPr>
            <a:endParaRPr lang="en-US" sz="1800" i="1" dirty="0" smtClean="0"/>
          </a:p>
          <a:p>
            <a:pPr eaLnBrk="1" hangingPunct="1"/>
            <a:r>
              <a:rPr lang="en-US" sz="1800" b="1" dirty="0" smtClean="0"/>
              <a:t>Example: </a:t>
            </a:r>
            <a:r>
              <a:rPr lang="en-US" sz="1800" dirty="0" err="1" smtClean="0"/>
              <a:t>self.employees</a:t>
            </a:r>
            <a:r>
              <a:rPr lang="en-US" sz="1800" dirty="0" smtClean="0"/>
              <a:t> -&gt; </a:t>
            </a:r>
            <a:r>
              <a:rPr lang="en-US" sz="1800" dirty="0" err="1" smtClean="0"/>
              <a:t>forAll</a:t>
            </a:r>
            <a:r>
              <a:rPr lang="en-US" sz="1800" dirty="0" smtClean="0"/>
              <a:t>(age &gt; 18)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sz="1800" b="1" dirty="0" smtClean="0"/>
              <a:t>Nesting </a:t>
            </a:r>
            <a:r>
              <a:rPr lang="en-US" sz="1800" dirty="0" smtClean="0"/>
              <a:t>of </a:t>
            </a:r>
            <a:r>
              <a:rPr lang="en-US" sz="1800" dirty="0" err="1" smtClean="0"/>
              <a:t>forAll</a:t>
            </a:r>
            <a:r>
              <a:rPr lang="en-US" sz="1800" dirty="0" smtClean="0"/>
              <a:t>-Calls (</a:t>
            </a:r>
            <a:r>
              <a:rPr lang="en-US" sz="1800" i="1" dirty="0" smtClean="0"/>
              <a:t>Cartesian Product</a:t>
            </a:r>
            <a:r>
              <a:rPr lang="en-US" sz="1800" dirty="0" smtClean="0"/>
              <a:t>)</a:t>
            </a:r>
          </a:p>
          <a:p>
            <a:pPr lvl="2" eaLnBrk="1" hangingPunct="1"/>
            <a:endParaRPr lang="en-US" sz="1400" dirty="0" smtClean="0"/>
          </a:p>
          <a:p>
            <a:pPr lvl="2" eaLnBrk="1" hangingPunct="1"/>
            <a:endParaRPr lang="en-US" sz="1400" dirty="0" smtClean="0"/>
          </a:p>
          <a:p>
            <a:pPr lvl="2" eaLnBrk="1" hangingPunct="1"/>
            <a:endParaRPr lang="en-US" sz="1400" dirty="0" smtClean="0"/>
          </a:p>
          <a:p>
            <a:pPr eaLnBrk="1" hangingPunct="1"/>
            <a:endParaRPr lang="en-US" sz="800" b="1" i="1" dirty="0" smtClean="0"/>
          </a:p>
          <a:p>
            <a:pPr eaLnBrk="1" hangingPunct="1"/>
            <a:r>
              <a:rPr lang="en-US" sz="1800" b="1" i="1" dirty="0" smtClean="0"/>
              <a:t>Alternative</a:t>
            </a:r>
            <a:r>
              <a:rPr lang="en-US" sz="1800" dirty="0" smtClean="0"/>
              <a:t>: Use of multiple iterators</a:t>
            </a:r>
            <a:br>
              <a:rPr lang="en-US" sz="1800" dirty="0" smtClean="0"/>
            </a:br>
            <a:r>
              <a:rPr lang="en-US" sz="1800" dirty="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sz="1800" b="1" dirty="0" smtClean="0"/>
              <a:t>Exists</a:t>
            </a:r>
            <a:r>
              <a:rPr lang="en-US" sz="1800" dirty="0" smtClean="0"/>
              <a:t> checks, if at least one element evaluates to true</a:t>
            </a:r>
          </a:p>
          <a:p>
            <a:pPr lvl="1" eaLnBrk="1" hangingPunct="1"/>
            <a:r>
              <a:rPr lang="en-US" sz="1600" dirty="0" err="1" smtClean="0"/>
              <a:t>Beispiel</a:t>
            </a:r>
            <a:r>
              <a:rPr lang="en-US" sz="1600" dirty="0" smtClean="0"/>
              <a:t>: employees -&gt; exists(e: Employee | </a:t>
            </a:r>
            <a:r>
              <a:rPr lang="en-US" sz="1600" dirty="0" err="1" smtClean="0"/>
              <a:t>e.isManager</a:t>
            </a:r>
            <a:r>
              <a:rPr lang="en-US" sz="1600" dirty="0" smtClean="0"/>
              <a:t> = true)</a:t>
            </a:r>
          </a:p>
        </p:txBody>
      </p:sp>
      <p:sp>
        <p:nvSpPr>
          <p:cNvPr id="54278" name="AutoShape 8"/>
          <p:cNvSpPr>
            <a:spLocks noChangeArrowheads="1"/>
          </p:cNvSpPr>
          <p:nvPr/>
        </p:nvSpPr>
        <p:spPr bwMode="auto">
          <a:xfrm>
            <a:off x="917575" y="1498600"/>
            <a:ext cx="5029200" cy="84772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0" anchor="ctr"/>
          <a:lstStyle/>
          <a:p>
            <a:r>
              <a:rPr lang="en-US" sz="1800" i="1">
                <a:latin typeface="Myriad Roman" pitchFamily="34" charset="0"/>
              </a:rPr>
              <a:t>collection -&gt; forAll( v : Type | booleanExp(v) )</a:t>
            </a:r>
          </a:p>
          <a:p>
            <a:r>
              <a:rPr lang="en-US" sz="1800" i="1">
                <a:latin typeface="Myriad Roman" pitchFamily="34" charset="0"/>
              </a:rPr>
              <a:t>collection -&gt; forAll( v | booleanExp(v) )</a:t>
            </a:r>
          </a:p>
          <a:p>
            <a:r>
              <a:rPr lang="en-US" sz="1800" i="1">
                <a:latin typeface="Myriad Roman" pitchFamily="34" charset="0"/>
              </a:rPr>
              <a:t>collection -&gt; forAll( booleanExp </a:t>
            </a:r>
            <a:r>
              <a:rPr lang="en-US" sz="1800" i="1" smtClean="0">
                <a:latin typeface="Myriad Roman" pitchFamily="34" charset="0"/>
              </a:rPr>
              <a:t>)</a:t>
            </a:r>
            <a:endParaRPr lang="en-US" sz="1800" i="1">
              <a:latin typeface="Myriad Roman" pitchFamily="34" charset="0"/>
            </a:endParaRPr>
          </a:p>
        </p:txBody>
      </p:sp>
      <p:sp>
        <p:nvSpPr>
          <p:cNvPr id="54279" name="AutoShape 9"/>
          <p:cNvSpPr>
            <a:spLocks noChangeArrowheads="1"/>
          </p:cNvSpPr>
          <p:nvPr/>
        </p:nvSpPr>
        <p:spPr bwMode="auto">
          <a:xfrm>
            <a:off x="915988" y="3281386"/>
            <a:ext cx="6083300" cy="84931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0" anchor="ctr"/>
          <a:lstStyle/>
          <a:p>
            <a:r>
              <a:rPr lang="en-US" sz="1800" dirty="0">
                <a:latin typeface="Myriad Roman" pitchFamily="34" charset="0"/>
              </a:rPr>
              <a:t>context </a:t>
            </a:r>
            <a:r>
              <a:rPr lang="en-US" sz="1800" b="1" dirty="0">
                <a:latin typeface="Myriad Roman" pitchFamily="34" charset="0"/>
              </a:rPr>
              <a:t>Company</a:t>
            </a:r>
            <a:r>
              <a:rPr lang="en-US" sz="1800" dirty="0">
                <a:latin typeface="Myriad Roman" pitchFamily="34" charset="0"/>
              </a:rPr>
              <a:t> </a:t>
            </a:r>
            <a:r>
              <a:rPr lang="en-US" sz="1800" dirty="0" err="1">
                <a:latin typeface="Myriad Roman" pitchFamily="34" charset="0"/>
              </a:rPr>
              <a:t>inv</a:t>
            </a:r>
            <a:r>
              <a:rPr lang="en-US" sz="1800" dirty="0">
                <a:latin typeface="Myriad Roman" pitchFamily="34" charset="0"/>
              </a:rPr>
              <a:t>:</a:t>
            </a:r>
            <a:br>
              <a:rPr lang="en-US" sz="1800" dirty="0">
                <a:latin typeface="Myriad Roman" pitchFamily="34" charset="0"/>
              </a:rPr>
            </a:br>
            <a:r>
              <a:rPr lang="en-US" sz="1800" dirty="0" err="1">
                <a:latin typeface="Myriad Roman" pitchFamily="34" charset="0"/>
              </a:rPr>
              <a:t>self.employee</a:t>
            </a:r>
            <a:r>
              <a:rPr lang="en-US" sz="1800" dirty="0">
                <a:latin typeface="Myriad Roman" pitchFamily="34" charset="0"/>
              </a:rPr>
              <a:t>-&gt;</a:t>
            </a:r>
            <a:r>
              <a:rPr lang="en-US" sz="1800" dirty="0" err="1">
                <a:latin typeface="Myriad Roman" pitchFamily="34" charset="0"/>
              </a:rPr>
              <a:t>forAll</a:t>
            </a:r>
            <a:r>
              <a:rPr lang="en-US" sz="1800" dirty="0">
                <a:latin typeface="Myriad Roman" pitchFamily="34" charset="0"/>
              </a:rPr>
              <a:t> (e1 | </a:t>
            </a:r>
            <a:r>
              <a:rPr lang="en-US" sz="1800" dirty="0" err="1">
                <a:latin typeface="Myriad Roman" pitchFamily="34" charset="0"/>
              </a:rPr>
              <a:t>self.employee</a:t>
            </a:r>
            <a:r>
              <a:rPr lang="en-US" sz="1800" dirty="0">
                <a:latin typeface="Myriad Roman" pitchFamily="34" charset="0"/>
              </a:rPr>
              <a:t> -&gt; </a:t>
            </a:r>
            <a:r>
              <a:rPr lang="en-US" sz="1800" dirty="0" err="1">
                <a:latin typeface="Myriad Roman" pitchFamily="34" charset="0"/>
              </a:rPr>
              <a:t>forAll</a:t>
            </a:r>
            <a:r>
              <a:rPr lang="en-US" sz="1800" dirty="0">
                <a:latin typeface="Myriad Roman" pitchFamily="34" charset="0"/>
              </a:rPr>
              <a:t> (e2 |</a:t>
            </a:r>
            <a:br>
              <a:rPr lang="en-US" sz="1800" dirty="0">
                <a:latin typeface="Myriad Roman" pitchFamily="34" charset="0"/>
              </a:rPr>
            </a:br>
            <a:r>
              <a:rPr lang="en-US" sz="1800" dirty="0">
                <a:latin typeface="Myriad Roman" pitchFamily="34" charset="0"/>
              </a:rPr>
              <a:t>           e1 &lt;&gt; e2 implies e1.svnr &lt;&gt; e2.svnr</a:t>
            </a:r>
            <a:r>
              <a:rPr lang="en-US" sz="1800" dirty="0" smtClean="0">
                <a:latin typeface="Myriad Roman" pitchFamily="34" charset="0"/>
              </a:rPr>
              <a:t>))</a:t>
            </a:r>
            <a:endParaRPr lang="en-US" sz="1800" dirty="0">
              <a:latin typeface="Myriad Roman" pitchFamily="34" charset="0"/>
            </a:endParaRPr>
          </a:p>
        </p:txBody>
      </p:sp>
      <p:sp>
        <p:nvSpPr>
          <p:cNvPr id="54280" name="AutoShape 10"/>
          <p:cNvSpPr>
            <a:spLocks noChangeArrowheads="1"/>
          </p:cNvSpPr>
          <p:nvPr/>
        </p:nvSpPr>
        <p:spPr bwMode="auto">
          <a:xfrm>
            <a:off x="912813" y="4559300"/>
            <a:ext cx="7412037" cy="6858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72000" bIns="0" anchor="ctr"/>
          <a:lstStyle/>
          <a:p>
            <a:pPr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1800">
                <a:latin typeface="Myriad Roman" pitchFamily="34" charset="0"/>
              </a:rPr>
              <a:t>context </a:t>
            </a:r>
            <a:r>
              <a:rPr lang="en-US" sz="1800" b="1">
                <a:latin typeface="Myriad Roman" pitchFamily="34" charset="0"/>
              </a:rPr>
              <a:t>Company</a:t>
            </a:r>
            <a:r>
              <a:rPr lang="en-US" sz="1800">
                <a:latin typeface="Myriad Roman" pitchFamily="34" charset="0"/>
              </a:rPr>
              <a:t> inv:</a:t>
            </a:r>
            <a:br>
              <a:rPr lang="en-US" sz="1800">
                <a:latin typeface="Myriad Roman" pitchFamily="34" charset="0"/>
              </a:rPr>
            </a:br>
            <a:r>
              <a:rPr lang="en-US" sz="1800">
                <a:latin typeface="Myriad Roman" pitchFamily="34" charset="0"/>
              </a:rPr>
              <a:t>self.employee -&gt; forAll (e1, e2 | e1 &lt;&gt; e2 implies e1.svnr &lt;&gt; e2.svnr</a:t>
            </a:r>
            <a:r>
              <a:rPr lang="en-US" sz="1800" smtClean="0">
                <a:latin typeface="Myriad Roman" pitchFamily="34" charset="0"/>
              </a:rPr>
              <a:t>))</a:t>
            </a:r>
            <a:endParaRPr lang="en-US" sz="1800">
              <a:latin typeface="Myriad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71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Iterator</a:t>
            </a:r>
            <a:r>
              <a:rPr lang="en-US" dirty="0" smtClean="0"/>
              <a:t>-based operations</a:t>
            </a:r>
            <a:endParaRPr lang="en-GB" dirty="0" smtClean="0"/>
          </a:p>
        </p:txBody>
      </p:sp>
      <p:sp>
        <p:nvSpPr>
          <p:cNvPr id="55299" name="Rectangle 8"/>
          <p:cNvSpPr>
            <a:spLocks noGrp="1" noChangeArrowheads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7F7F7F"/>
                </a:solidFill>
              </a:rPr>
              <a:t>Iterate-Operation</a:t>
            </a:r>
          </a:p>
        </p:txBody>
      </p:sp>
      <p:sp>
        <p:nvSpPr>
          <p:cNvPr id="5530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1144587"/>
            <a:ext cx="8534400" cy="490485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de-DE" b="1" dirty="0" err="1" smtClean="0"/>
              <a:t>Iterate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form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iterator-based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endParaRPr lang="de-DE" dirty="0" smtClean="0"/>
          </a:p>
          <a:p>
            <a:pPr eaLnBrk="1" hangingPunct="1"/>
            <a:endParaRPr lang="de-DE" b="1" dirty="0" smtClean="0"/>
          </a:p>
          <a:p>
            <a:pPr eaLnBrk="1" hangingPunct="1"/>
            <a:r>
              <a:rPr lang="de-DE" b="1" dirty="0" smtClean="0"/>
              <a:t>Syntax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    </a:t>
            </a:r>
            <a:r>
              <a:rPr lang="de-DE" dirty="0" err="1" smtClean="0"/>
              <a:t>collection</a:t>
            </a:r>
            <a:r>
              <a:rPr lang="de-DE" dirty="0" smtClean="0"/>
              <a:t> -&gt; </a:t>
            </a:r>
            <a:r>
              <a:rPr lang="de-DE" dirty="0" err="1" smtClean="0"/>
              <a:t>iterate</a:t>
            </a:r>
            <a:r>
              <a:rPr lang="de-DE" dirty="0" smtClean="0"/>
              <a:t>( </a:t>
            </a:r>
            <a:r>
              <a:rPr lang="de-DE" b="1" dirty="0" err="1" smtClean="0"/>
              <a:t>elem</a:t>
            </a:r>
            <a:r>
              <a:rPr lang="de-DE" dirty="0" smtClean="0"/>
              <a:t> : Typ;  </a:t>
            </a:r>
            <a:r>
              <a:rPr lang="de-DE" b="1" dirty="0" err="1" smtClean="0"/>
              <a:t>acc</a:t>
            </a:r>
            <a:r>
              <a:rPr lang="de-DE" dirty="0" smtClean="0"/>
              <a:t> : Typ = </a:t>
            </a:r>
            <a:br>
              <a:rPr lang="de-DE" dirty="0" smtClean="0"/>
            </a:br>
            <a:r>
              <a:rPr lang="de-DE" dirty="0" smtClean="0"/>
              <a:t>	      &lt;</a:t>
            </a:r>
            <a:r>
              <a:rPr lang="de-DE" dirty="0" err="1" smtClean="0"/>
              <a:t>initExp</a:t>
            </a:r>
            <a:r>
              <a:rPr lang="de-DE" dirty="0" smtClean="0"/>
              <a:t>&gt; | </a:t>
            </a:r>
            <a:r>
              <a:rPr lang="de-DE" b="1" dirty="0" err="1" smtClean="0"/>
              <a:t>exp</a:t>
            </a:r>
            <a:r>
              <a:rPr lang="de-DE" b="1" dirty="0" smtClean="0"/>
              <a:t>(</a:t>
            </a:r>
            <a:r>
              <a:rPr lang="de-DE" b="1" dirty="0" err="1" smtClean="0"/>
              <a:t>elem</a:t>
            </a:r>
            <a:r>
              <a:rPr lang="de-DE" dirty="0" smtClean="0"/>
              <a:t>, </a:t>
            </a:r>
            <a:r>
              <a:rPr lang="de-DE" b="1" dirty="0" err="1" smtClean="0"/>
              <a:t>acc</a:t>
            </a:r>
            <a:r>
              <a:rPr lang="de-DE" dirty="0" smtClean="0"/>
              <a:t>) )</a:t>
            </a:r>
          </a:p>
          <a:p>
            <a:pPr lvl="2" eaLnBrk="1" hangingPunct="1"/>
            <a:r>
              <a:rPr lang="de-DE" dirty="0" smtClean="0"/>
              <a:t>Variable </a:t>
            </a:r>
            <a:r>
              <a:rPr lang="de-DE" b="1" dirty="0" err="1" smtClean="0"/>
              <a:t>elem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typed</a:t>
            </a:r>
            <a:r>
              <a:rPr lang="de-DE" dirty="0" smtClean="0"/>
              <a:t> </a:t>
            </a:r>
            <a:r>
              <a:rPr lang="de-DE" b="1" i="1" dirty="0" err="1" smtClean="0"/>
              <a:t>Iterator</a:t>
            </a:r>
            <a:r>
              <a:rPr lang="de-DE" dirty="0" smtClean="0"/>
              <a:t> </a:t>
            </a:r>
          </a:p>
          <a:p>
            <a:pPr lvl="2" eaLnBrk="1" hangingPunct="1"/>
            <a:r>
              <a:rPr lang="de-DE" dirty="0" smtClean="0"/>
              <a:t>Variable </a:t>
            </a:r>
            <a:r>
              <a:rPr lang="de-DE" b="1" dirty="0" err="1" smtClean="0"/>
              <a:t>acc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typed</a:t>
            </a:r>
            <a:r>
              <a:rPr lang="de-DE" dirty="0" smtClean="0"/>
              <a:t> </a:t>
            </a:r>
            <a:r>
              <a:rPr lang="de-DE" b="1" i="1" dirty="0" err="1" smtClean="0"/>
              <a:t>Accumulator</a:t>
            </a:r>
            <a:endParaRPr lang="de-DE" b="1" i="1" dirty="0" smtClean="0"/>
          </a:p>
          <a:p>
            <a:pPr lvl="3" eaLnBrk="1" hangingPunct="1"/>
            <a:r>
              <a:rPr lang="de-DE" dirty="0" err="1" smtClean="0"/>
              <a:t>Gets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initial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initExp</a:t>
            </a:r>
            <a:endParaRPr lang="de-DE" dirty="0" smtClean="0"/>
          </a:p>
          <a:p>
            <a:pPr lvl="2" eaLnBrk="1" hangingPunct="1"/>
            <a:r>
              <a:rPr lang="de-DE" b="1" dirty="0" err="1" smtClean="0"/>
              <a:t>exp</a:t>
            </a:r>
            <a:r>
              <a:rPr lang="de-DE" b="1" dirty="0" smtClean="0"/>
              <a:t>(</a:t>
            </a:r>
            <a:r>
              <a:rPr lang="de-DE" b="1" dirty="0" err="1" smtClean="0"/>
              <a:t>elem</a:t>
            </a:r>
            <a:r>
              <a:rPr lang="de-DE" b="1" dirty="0" smtClean="0"/>
              <a:t>, </a:t>
            </a:r>
            <a:r>
              <a:rPr lang="de-DE" b="1" dirty="0" err="1" smtClean="0"/>
              <a:t>acc</a:t>
            </a:r>
            <a:r>
              <a:rPr lang="de-DE" b="1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b="1" dirty="0" err="1" smtClean="0"/>
              <a:t>acc</a:t>
            </a:r>
            <a:endParaRPr lang="de-DE" b="1" dirty="0" smtClean="0"/>
          </a:p>
          <a:p>
            <a:pPr eaLnBrk="1" hangingPunct="1"/>
            <a:endParaRPr lang="de-DE" b="1" dirty="0" smtClean="0"/>
          </a:p>
          <a:p>
            <a:pPr eaLnBrk="1" hangingPunct="1"/>
            <a:r>
              <a:rPr lang="de-DE" b="1" dirty="0" err="1" smtClean="0"/>
              <a:t>Example</a:t>
            </a:r>
            <a:endParaRPr lang="de-DE" b="1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de-DE" dirty="0" err="1" smtClean="0"/>
              <a:t>collection</a:t>
            </a:r>
            <a:r>
              <a:rPr lang="de-DE" dirty="0" smtClean="0"/>
              <a:t> -&gt; </a:t>
            </a:r>
            <a:r>
              <a:rPr lang="de-DE" dirty="0" err="1" smtClean="0"/>
              <a:t>collect</a:t>
            </a:r>
            <a:r>
              <a:rPr lang="de-DE" dirty="0" smtClean="0"/>
              <a:t>( x : T | </a:t>
            </a:r>
            <a:r>
              <a:rPr lang="de-DE" dirty="0" err="1" smtClean="0"/>
              <a:t>x.property</a:t>
            </a:r>
            <a:r>
              <a:rPr lang="de-DE" dirty="0" smtClean="0"/>
              <a:t> )</a:t>
            </a:r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de-DE" b="1" dirty="0" smtClean="0"/>
              <a:t>-- </a:t>
            </a:r>
            <a:r>
              <a:rPr lang="de-DE" b="1" dirty="0" err="1" smtClean="0"/>
              <a:t>semantically</a:t>
            </a:r>
            <a:r>
              <a:rPr lang="de-DE" b="1" dirty="0" smtClean="0"/>
              <a:t> </a:t>
            </a:r>
            <a:r>
              <a:rPr lang="de-DE" b="1" dirty="0" err="1" smtClean="0"/>
              <a:t>equivalent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: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collection -&gt; iterate( x : T; acc : T2 = Bag{} | acc -&gt; including(</a:t>
            </a:r>
            <a:r>
              <a:rPr lang="en-US" dirty="0" err="1" smtClean="0"/>
              <a:t>x.property</a:t>
            </a:r>
            <a:r>
              <a:rPr lang="en-US" dirty="0" smtClean="0"/>
              <a:t>) )</a:t>
            </a:r>
            <a:endParaRPr lang="de-DE" dirty="0" smtClean="0"/>
          </a:p>
          <a:p>
            <a:pPr eaLnBrk="1" hangingPunct="1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4111265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503579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de-DE" dirty="0" err="1" smtClean="0"/>
              <a:t>Semantic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i="1" dirty="0" err="1" smtClean="0"/>
              <a:t>Iterate</a:t>
            </a:r>
            <a:r>
              <a:rPr lang="de-DE" i="1" dirty="0" smtClean="0"/>
              <a:t>-Operator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err="1" smtClean="0"/>
              <a:t>Example</a:t>
            </a:r>
            <a:endParaRPr lang="de-DE" dirty="0" smtClean="0"/>
          </a:p>
          <a:p>
            <a:pPr lvl="1" eaLnBrk="1" hangingPunct="1">
              <a:defRPr/>
            </a:pPr>
            <a:r>
              <a:rPr lang="de-DE" dirty="0" smtClean="0"/>
              <a:t>Set{1, 2, 3} -&gt; </a:t>
            </a:r>
            <a:r>
              <a:rPr lang="de-DE" dirty="0" err="1" smtClean="0"/>
              <a:t>iterate</a:t>
            </a:r>
            <a:r>
              <a:rPr lang="de-DE" dirty="0" smtClean="0"/>
              <a:t>(i:Integer, a:Integer=0 | </a:t>
            </a:r>
            <a:r>
              <a:rPr lang="de-DE" dirty="0" err="1" smtClean="0"/>
              <a:t>a+i</a:t>
            </a:r>
            <a:r>
              <a:rPr lang="de-DE" dirty="0" smtClean="0"/>
              <a:t>)</a:t>
            </a:r>
          </a:p>
          <a:p>
            <a:pPr lvl="1" eaLnBrk="1" hangingPunct="1">
              <a:defRPr/>
            </a:pPr>
            <a:r>
              <a:rPr lang="de-DE" dirty="0" err="1" smtClean="0"/>
              <a:t>Result</a:t>
            </a:r>
            <a:r>
              <a:rPr lang="de-DE" dirty="0" smtClean="0"/>
              <a:t>: 6</a:t>
            </a:r>
          </a:p>
          <a:p>
            <a:pPr eaLnBrk="1" hangingPunct="1">
              <a:defRPr/>
            </a:pPr>
            <a:endParaRPr lang="de-AT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Iterator</a:t>
            </a:r>
            <a:r>
              <a:rPr lang="en-US" dirty="0" smtClean="0"/>
              <a:t>-based operations</a:t>
            </a:r>
            <a:endParaRPr lang="en-GB" dirty="0" smtClean="0"/>
          </a:p>
        </p:txBody>
      </p:sp>
      <p:sp>
        <p:nvSpPr>
          <p:cNvPr id="56324" name="Rectangle 11"/>
          <p:cNvSpPr>
            <a:spLocks noGrp="1" noChangeArrowheads="1"/>
          </p:cNvSpPr>
          <p:nvPr>
            <p:ph type="body" sz="quarter" idx="12"/>
          </p:nvPr>
        </p:nvSpPr>
        <p:spPr>
          <a:xfrm>
            <a:off x="323850" y="571500"/>
            <a:ext cx="8534400" cy="357188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7F7F7F"/>
                </a:solidFill>
              </a:rPr>
              <a:t>Iterate-Operator</a:t>
            </a:r>
          </a:p>
        </p:txBody>
      </p:sp>
      <p:grpSp>
        <p:nvGrpSpPr>
          <p:cNvPr id="56325" name="Gruppieren 16"/>
          <p:cNvGrpSpPr>
            <a:grpSpLocks/>
          </p:cNvGrpSpPr>
          <p:nvPr/>
        </p:nvGrpSpPr>
        <p:grpSpPr bwMode="auto">
          <a:xfrm>
            <a:off x="885432" y="1479133"/>
            <a:ext cx="7756525" cy="3732292"/>
            <a:chOff x="898525" y="1793875"/>
            <a:chExt cx="7756525" cy="3732227"/>
          </a:xfrm>
        </p:grpSpPr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2505075" y="3057525"/>
              <a:ext cx="5813425" cy="2468577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6328" name="AutoShape 6"/>
            <p:cNvSpPr>
              <a:spLocks noChangeArrowheads="1"/>
            </p:cNvSpPr>
            <p:nvPr/>
          </p:nvSpPr>
          <p:spPr bwMode="auto">
            <a:xfrm>
              <a:off x="933450" y="1857375"/>
              <a:ext cx="6307118" cy="838200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6329" name="Rectangle 2"/>
            <p:cNvSpPr>
              <a:spLocks noChangeArrowheads="1"/>
            </p:cNvSpPr>
            <p:nvPr/>
          </p:nvSpPr>
          <p:spPr bwMode="auto">
            <a:xfrm>
              <a:off x="2233172" y="2099068"/>
              <a:ext cx="4824087" cy="29845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6330" name="Text Box 4"/>
            <p:cNvSpPr txBox="1">
              <a:spLocks noChangeArrowheads="1"/>
            </p:cNvSpPr>
            <p:nvPr/>
          </p:nvSpPr>
          <p:spPr bwMode="auto">
            <a:xfrm>
              <a:off x="898525" y="2047875"/>
              <a:ext cx="6823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 err="1">
                  <a:latin typeface="Myriad Roman" pitchFamily="34" charset="0"/>
                </a:rPr>
                <a:t>collection</a:t>
              </a:r>
              <a:r>
                <a:rPr lang="de-DE" dirty="0">
                  <a:latin typeface="Myriad Roman" pitchFamily="34" charset="0"/>
                </a:rPr>
                <a:t> -&gt; </a:t>
              </a:r>
              <a:r>
                <a:rPr lang="de-DE" dirty="0" err="1">
                  <a:latin typeface="Myriad Roman" pitchFamily="34" charset="0"/>
                </a:rPr>
                <a:t>iterate</a:t>
              </a:r>
              <a:r>
                <a:rPr lang="de-DE" dirty="0">
                  <a:latin typeface="Myriad Roman" pitchFamily="34" charset="0"/>
                </a:rPr>
                <a:t>(x : T; </a:t>
              </a:r>
              <a:r>
                <a:rPr lang="de-DE" dirty="0" err="1">
                  <a:latin typeface="Myriad Roman" pitchFamily="34" charset="0"/>
                </a:rPr>
                <a:t>acc</a:t>
              </a:r>
              <a:r>
                <a:rPr lang="de-DE" dirty="0">
                  <a:latin typeface="Myriad Roman" pitchFamily="34" charset="0"/>
                </a:rPr>
                <a:t> : T2 = </a:t>
              </a:r>
              <a:r>
                <a:rPr lang="de-DE" dirty="0" err="1">
                  <a:latin typeface="Myriad Roman" pitchFamily="34" charset="0"/>
                </a:rPr>
                <a:t>value</a:t>
              </a:r>
              <a:r>
                <a:rPr lang="de-DE" dirty="0">
                  <a:latin typeface="Myriad Roman" pitchFamily="34" charset="0"/>
                </a:rPr>
                <a:t> | </a:t>
              </a:r>
              <a:r>
                <a:rPr lang="de-DE" dirty="0" err="1">
                  <a:latin typeface="Myriad Roman" pitchFamily="34" charset="0"/>
                </a:rPr>
                <a:t>acc</a:t>
              </a:r>
              <a:r>
                <a:rPr lang="de-DE" dirty="0">
                  <a:latin typeface="Myriad Roman" pitchFamily="34" charset="0"/>
                </a:rPr>
                <a:t> -&gt; </a:t>
              </a:r>
              <a:r>
                <a:rPr lang="de-DE" dirty="0" err="1">
                  <a:latin typeface="Myriad Roman" pitchFamily="34" charset="0"/>
                </a:rPr>
                <a:t>u</a:t>
              </a:r>
              <a:r>
                <a:rPr lang="de-DE" dirty="0">
                  <a:latin typeface="Myriad Roman" pitchFamily="34" charset="0"/>
                </a:rPr>
                <a:t>(</a:t>
              </a:r>
              <a:r>
                <a:rPr lang="de-DE" dirty="0" err="1">
                  <a:latin typeface="Myriad Roman" pitchFamily="34" charset="0"/>
                </a:rPr>
                <a:t>acc</a:t>
              </a:r>
              <a:r>
                <a:rPr lang="de-DE" dirty="0">
                  <a:latin typeface="Myriad Roman" pitchFamily="34" charset="0"/>
                </a:rPr>
                <a:t>, x)</a:t>
              </a:r>
            </a:p>
          </p:txBody>
        </p:sp>
        <p:sp>
          <p:nvSpPr>
            <p:cNvPr id="56331" name="Text Box 5"/>
            <p:cNvSpPr txBox="1">
              <a:spLocks noChangeArrowheads="1"/>
            </p:cNvSpPr>
            <p:nvPr/>
          </p:nvSpPr>
          <p:spPr bwMode="auto">
            <a:xfrm>
              <a:off x="2635250" y="3159125"/>
              <a:ext cx="5870575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iterate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 (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coll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 : T,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acc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 : T2 =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value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){</a:t>
              </a:r>
            </a:p>
            <a:p>
              <a:r>
                <a:rPr lang="de-DE" dirty="0">
                  <a:latin typeface="Courier New" pitchFamily="49" charset="0"/>
                  <a:cs typeface="Courier New" pitchFamily="49" charset="0"/>
                </a:rPr>
                <a:t>     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acc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value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r>
                <a:rPr lang="de-DE" dirty="0">
                  <a:latin typeface="Courier New" pitchFamily="49" charset="0"/>
                  <a:cs typeface="Courier New" pitchFamily="49" charset="0"/>
                </a:rPr>
                <a:t>     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for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(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Iterator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&lt;T&gt;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iter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coll.getElements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();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iter.hasNext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(); ){</a:t>
              </a:r>
            </a:p>
            <a:p>
              <a:r>
                <a:rPr lang="de-DE" dirty="0">
                  <a:latin typeface="Courier New" pitchFamily="49" charset="0"/>
                  <a:cs typeface="Courier New" pitchFamily="49" charset="0"/>
                </a:rPr>
                <a:t>           T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elem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iter.next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();</a:t>
              </a:r>
            </a:p>
            <a:p>
              <a:r>
                <a:rPr lang="de-DE" dirty="0">
                  <a:latin typeface="Courier New" pitchFamily="49" charset="0"/>
                  <a:cs typeface="Courier New" pitchFamily="49" charset="0"/>
                </a:rPr>
                <a:t>          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acc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u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elem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, </a:t>
              </a:r>
              <a:r>
                <a:rPr lang="de-DE" dirty="0" err="1">
                  <a:latin typeface="Courier New" pitchFamily="49" charset="0"/>
                  <a:cs typeface="Courier New" pitchFamily="49" charset="0"/>
                </a:rPr>
                <a:t>acc</a:t>
              </a:r>
              <a:r>
                <a:rPr lang="de-DE" dirty="0">
                  <a:latin typeface="Courier New" pitchFamily="49" charset="0"/>
                  <a:cs typeface="Courier New" pitchFamily="49" charset="0"/>
                </a:rPr>
                <a:t>); </a:t>
              </a:r>
            </a:p>
            <a:p>
              <a:r>
                <a:rPr lang="de-DE" dirty="0">
                  <a:latin typeface="Courier New" pitchFamily="49" charset="0"/>
                  <a:cs typeface="Courier New" pitchFamily="49" charset="0"/>
                </a:rPr>
                <a:t>      }</a:t>
              </a:r>
            </a:p>
            <a:p>
              <a:r>
                <a:rPr lang="de-DE" dirty="0"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  <p:sp>
          <p:nvSpPr>
            <p:cNvPr id="56332" name="Text Box 8"/>
            <p:cNvSpPr txBox="1">
              <a:spLocks noChangeArrowheads="1"/>
            </p:cNvSpPr>
            <p:nvPr/>
          </p:nvSpPr>
          <p:spPr bwMode="auto">
            <a:xfrm>
              <a:off x="7721600" y="2974462"/>
              <a:ext cx="933450" cy="36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 dirty="0" smtClean="0"/>
                <a:t>Java</a:t>
              </a:r>
              <a:endParaRPr lang="de-DE" i="1" dirty="0"/>
            </a:p>
          </p:txBody>
        </p:sp>
        <p:sp>
          <p:nvSpPr>
            <p:cNvPr id="56333" name="Text Box 9"/>
            <p:cNvSpPr txBox="1">
              <a:spLocks noChangeArrowheads="1"/>
            </p:cNvSpPr>
            <p:nvPr/>
          </p:nvSpPr>
          <p:spPr bwMode="auto">
            <a:xfrm>
              <a:off x="5965825" y="1793875"/>
              <a:ext cx="771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/>
                <a:t>OCL</a:t>
              </a:r>
            </a:p>
          </p:txBody>
        </p:sp>
        <p:sp>
          <p:nvSpPr>
            <p:cNvPr id="56334" name="AutoShape 10"/>
            <p:cNvSpPr>
              <a:spLocks noChangeArrowheads="1"/>
            </p:cNvSpPr>
            <p:nvPr/>
          </p:nvSpPr>
          <p:spPr bwMode="auto">
            <a:xfrm>
              <a:off x="2914650" y="2362200"/>
              <a:ext cx="273050" cy="876300"/>
            </a:xfrm>
            <a:prstGeom prst="downArrow">
              <a:avLst>
                <a:gd name="adj1" fmla="val 50000"/>
                <a:gd name="adj2" fmla="val 121671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46800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smtClean="0"/>
              <a:t>Tool Support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err="1" smtClean="0"/>
              <a:t>Wishlist</a:t>
            </a:r>
            <a:endParaRPr lang="en-US" b="1" dirty="0" smtClean="0"/>
          </a:p>
          <a:p>
            <a:pPr lvl="1" eaLnBrk="1" hangingPunct="1"/>
            <a:r>
              <a:rPr lang="en-US" dirty="0" smtClean="0"/>
              <a:t>Syntactic analysis: Editor support</a:t>
            </a:r>
          </a:p>
          <a:p>
            <a:pPr lvl="1" eaLnBrk="1" hangingPunct="1"/>
            <a:r>
              <a:rPr lang="en-US" dirty="0" smtClean="0"/>
              <a:t>Validation of logical consistency (Unambiguous)</a:t>
            </a:r>
          </a:p>
          <a:p>
            <a:pPr lvl="1" eaLnBrk="1" hangingPunct="1"/>
            <a:r>
              <a:rPr lang="en-US" dirty="0" smtClean="0"/>
              <a:t>Dynamic validation of invariants</a:t>
            </a:r>
          </a:p>
          <a:p>
            <a:pPr lvl="1" eaLnBrk="1" hangingPunct="1"/>
            <a:r>
              <a:rPr lang="en-US" dirty="0" smtClean="0"/>
              <a:t>Dynamic validation of Pre-/Post-conditions</a:t>
            </a:r>
          </a:p>
          <a:p>
            <a:pPr lvl="1" eaLnBrk="1" hangingPunct="1"/>
            <a:r>
              <a:rPr lang="en-US" dirty="0" smtClean="0"/>
              <a:t>Code generation and test automation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Today</a:t>
            </a:r>
          </a:p>
          <a:p>
            <a:pPr lvl="1" eaLnBrk="1" hangingPunct="1"/>
            <a:r>
              <a:rPr lang="en-US" dirty="0" smtClean="0"/>
              <a:t>UML-tools provide OCL-editors</a:t>
            </a:r>
          </a:p>
          <a:p>
            <a:pPr lvl="1" eaLnBrk="1" hangingPunct="1"/>
            <a:r>
              <a:rPr lang="en-US" dirty="0" smtClean="0"/>
              <a:t>MDA-tools provide code generation of OCL-expressions</a:t>
            </a:r>
          </a:p>
          <a:p>
            <a:pPr lvl="1" eaLnBrk="1" hangingPunct="1"/>
            <a:r>
              <a:rPr lang="en-US" dirty="0" smtClean="0"/>
              <a:t>Meta modeling platforms provide the opportunity to define OCL Constraints for meta models.</a:t>
            </a:r>
          </a:p>
          <a:p>
            <a:pPr lvl="2" eaLnBrk="1" hangingPunct="1"/>
            <a:r>
              <a:rPr lang="en-US" dirty="0" smtClean="0"/>
              <a:t>The editor should dynamically check constraints or restrict modeling,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513470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OCL Tools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Some OCL-parsers, which check the syntax of OCL-constraints and apply them to the models, are for free. </a:t>
            </a:r>
          </a:p>
          <a:p>
            <a:pPr lvl="1" eaLnBrk="1" hangingPunct="1"/>
            <a:r>
              <a:rPr lang="en-US" dirty="0" smtClean="0"/>
              <a:t>IBM Parser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Dresden OCL Toolkit 2.0</a:t>
            </a:r>
          </a:p>
          <a:p>
            <a:pPr lvl="1" eaLnBrk="1" hangingPunct="1"/>
            <a:r>
              <a:rPr lang="en-US" dirty="0" smtClean="0"/>
              <a:t>Generation of Java code out of OCL-constraints</a:t>
            </a:r>
          </a:p>
          <a:p>
            <a:pPr lvl="1" eaLnBrk="1" hangingPunct="1"/>
            <a:r>
              <a:rPr lang="en-US" dirty="0" smtClean="0"/>
              <a:t>Possible integration with </a:t>
            </a:r>
            <a:r>
              <a:rPr lang="en-US" dirty="0" err="1" smtClean="0"/>
              <a:t>ArgoUML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OCL-frameworks are originated in the areas of EMF and the UML2 project of Eclipse</a:t>
            </a:r>
          </a:p>
          <a:p>
            <a:pPr lvl="1" eaLnBrk="1" hangingPunct="1"/>
            <a:r>
              <a:rPr lang="en-US" dirty="0" smtClean="0"/>
              <a:t>Octopus</a:t>
            </a:r>
          </a:p>
          <a:p>
            <a:pPr lvl="1" eaLnBrk="1" hangingPunct="1"/>
            <a:r>
              <a:rPr lang="en-US" dirty="0" err="1" smtClean="0"/>
              <a:t>Frauenhofer</a:t>
            </a:r>
            <a:r>
              <a:rPr lang="en-US" dirty="0" smtClean="0"/>
              <a:t> Toolkit</a:t>
            </a:r>
          </a:p>
          <a:p>
            <a:pPr lvl="1" eaLnBrk="1" hangingPunct="1"/>
            <a:r>
              <a:rPr lang="en-US" dirty="0" smtClean="0"/>
              <a:t>OSLO</a:t>
            </a:r>
          </a:p>
          <a:p>
            <a:pPr lvl="1" eaLnBrk="1" hangingPunct="1"/>
            <a:r>
              <a:rPr lang="en-US" dirty="0" smtClean="0"/>
              <a:t>EMFT OCL-Framework/Query-Framework 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19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de-DE" dirty="0" smtClean="0"/>
              <a:t>OCL-Tools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4260850" cy="4713287"/>
          </a:xfrm>
        </p:spPr>
        <p:txBody>
          <a:bodyPr/>
          <a:lstStyle/>
          <a:p>
            <a:pPr eaLnBrk="1" hangingPunct="1"/>
            <a:r>
              <a:rPr lang="de-DE" b="1" dirty="0" smtClean="0"/>
              <a:t>EMFT OCL-Framework</a:t>
            </a:r>
          </a:p>
          <a:p>
            <a:pPr lvl="1" eaLnBrk="1" hangingPunct="1"/>
            <a:r>
              <a:rPr lang="de-DE" dirty="0" err="1" smtClean="0"/>
              <a:t>Based</a:t>
            </a:r>
            <a:r>
              <a:rPr lang="de-DE" dirty="0" smtClean="0"/>
              <a:t> on EMF</a:t>
            </a:r>
          </a:p>
          <a:p>
            <a:pPr lvl="1" eaLnBrk="1" hangingPunct="1"/>
            <a:r>
              <a:rPr lang="de-DE" i="1" dirty="0" smtClean="0"/>
              <a:t>OCL-API</a:t>
            </a:r>
            <a:r>
              <a:rPr lang="de-DE" dirty="0" smtClean="0"/>
              <a:t> – </a:t>
            </a:r>
            <a:r>
              <a:rPr lang="de-DE" dirty="0" err="1" smtClean="0"/>
              <a:t>Enables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OCL in Java </a:t>
            </a:r>
            <a:r>
              <a:rPr lang="de-DE" dirty="0" err="1" smtClean="0"/>
              <a:t>programs</a:t>
            </a:r>
            <a:endParaRPr lang="de-DE" dirty="0" smtClean="0"/>
          </a:p>
          <a:p>
            <a:pPr lvl="1" eaLnBrk="1" hangingPunct="1"/>
            <a:r>
              <a:rPr lang="de-DE" i="1" dirty="0" smtClean="0"/>
              <a:t>Interactive OCL </a:t>
            </a:r>
            <a:r>
              <a:rPr lang="de-DE" i="1" dirty="0" err="1" smtClean="0"/>
              <a:t>Console</a:t>
            </a:r>
            <a:r>
              <a:rPr lang="de-DE" i="1" dirty="0" smtClean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Enables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OCL-</a:t>
            </a:r>
            <a:r>
              <a:rPr lang="de-DE" dirty="0" err="1" smtClean="0"/>
              <a:t>constraints</a:t>
            </a:r>
            <a:endParaRPr lang="de-DE" dirty="0" smtClean="0"/>
          </a:p>
          <a:p>
            <a:pPr eaLnBrk="1" hangingPunct="1"/>
            <a:endParaRPr lang="de-DE" b="1" dirty="0" smtClean="0"/>
          </a:p>
          <a:p>
            <a:pPr eaLnBrk="1" hangingPunct="1"/>
            <a:r>
              <a:rPr lang="de-DE" b="1" dirty="0" smtClean="0"/>
              <a:t>EMFT Query-Framework</a:t>
            </a:r>
          </a:p>
          <a:p>
            <a:pPr lvl="1" eaLnBrk="1" hangingPunct="1"/>
            <a:r>
              <a:rPr lang="de-DE" b="1" dirty="0" smtClean="0"/>
              <a:t>Goal</a:t>
            </a:r>
            <a:r>
              <a:rPr lang="de-DE" dirty="0" smtClean="0"/>
              <a:t>: SQL-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query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model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lvl="1" eaLnBrk="1" hangingPunct="1"/>
            <a:r>
              <a:rPr lang="de-DE" b="1" dirty="0" err="1" smtClean="0"/>
              <a:t>select</a:t>
            </a:r>
            <a:r>
              <a:rPr lang="de-DE" dirty="0" smtClean="0"/>
              <a:t> </a:t>
            </a:r>
            <a:r>
              <a:rPr lang="de-DE" dirty="0" err="1" smtClean="0"/>
              <a:t>exp</a:t>
            </a:r>
            <a:r>
              <a:rPr lang="de-DE" dirty="0" smtClean="0"/>
              <a:t> </a:t>
            </a:r>
            <a:r>
              <a:rPr lang="de-DE" b="1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exp</a:t>
            </a:r>
            <a:r>
              <a:rPr lang="de-DE" dirty="0" smtClean="0"/>
              <a:t> </a:t>
            </a: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i="1" dirty="0" err="1" smtClean="0"/>
              <a:t>oclExp</a:t>
            </a:r>
            <a:endParaRPr lang="de-DE" i="1" dirty="0" smtClean="0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313" y="1838325"/>
            <a:ext cx="437197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5613400" y="2819400"/>
            <a:ext cx="1333500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7010400" y="128270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Context</a:t>
            </a:r>
          </a:p>
        </p:txBody>
      </p:sp>
      <p:sp>
        <p:nvSpPr>
          <p:cNvPr id="60424" name="Line 7"/>
          <p:cNvSpPr>
            <a:spLocks noChangeShapeType="1"/>
          </p:cNvSpPr>
          <p:nvPr/>
        </p:nvSpPr>
        <p:spPr bwMode="auto">
          <a:xfrm flipH="1">
            <a:off x="6959600" y="1612900"/>
            <a:ext cx="5461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718484" y="5691188"/>
            <a:ext cx="537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+mn-lt"/>
              </a:rPr>
              <a:t>TUWEL: Interactive OCL </a:t>
            </a:r>
            <a:r>
              <a:rPr lang="de-DE" b="1" dirty="0" err="1" smtClean="0">
                <a:latin typeface="+mn-lt"/>
              </a:rPr>
              <a:t>Console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Screencast</a:t>
            </a:r>
            <a:endParaRPr lang="de-DE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177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/>
              <a:t>Overview of the UML diagrams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4484"/>
            <a:ext cx="9144000" cy="4990037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 rot="8137032">
            <a:off x="2663784" y="3144706"/>
            <a:ext cx="195398" cy="183165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8137032">
            <a:off x="5194110" y="2046515"/>
            <a:ext cx="195398" cy="183165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8137032">
            <a:off x="6943536" y="3144706"/>
            <a:ext cx="195398" cy="183165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8137032">
            <a:off x="6943535" y="5046637"/>
            <a:ext cx="195398" cy="183165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Example 1: Navigation (1)</a:t>
            </a: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4640263"/>
            <a:ext cx="8534400" cy="1217612"/>
          </a:xfrm>
        </p:spPr>
        <p:txBody>
          <a:bodyPr/>
          <a:lstStyle/>
          <a:p>
            <a:pPr eaLnBrk="1" hangingPunct="1">
              <a:defRPr/>
            </a:pPr>
            <a:r>
              <a:rPr lang="de-DE" sz="18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persons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  <a:sym typeface="Wingdings"/>
              </a:rPr>
              <a:t>			{</a:t>
            </a:r>
            <a:r>
              <a:rPr lang="de-DE" sz="1800" dirty="0" smtClean="0">
                <a:latin typeface="+mj-lt"/>
                <a:cs typeface="Courier New" pitchFamily="49" charset="0"/>
                <a:sym typeface="Wingdings"/>
              </a:rPr>
              <a:t>Person p1, Person p2}</a:t>
            </a:r>
            <a:endParaRPr lang="de-DE" sz="1800" dirty="0" smtClean="0">
              <a:latin typeface="+mj-lt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de-DE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persons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  <a:sym typeface="Wingdings"/>
              </a:rPr>
              <a:t>		{</a:t>
            </a:r>
            <a:r>
              <a:rPr lang="de-DE" sz="1800" dirty="0" err="1" smtClean="0">
                <a:latin typeface="+mj-lt"/>
                <a:cs typeface="Courier New" pitchFamily="49" charset="0"/>
                <a:sym typeface="Wingdings"/>
              </a:rPr>
              <a:t>jack</a:t>
            </a:r>
            <a:r>
              <a:rPr lang="de-DE" sz="1800" dirty="0" smtClean="0">
                <a:latin typeface="+mj-lt"/>
                <a:cs typeface="Courier New" pitchFamily="49" charset="0"/>
                <a:sym typeface="Wingdings"/>
              </a:rPr>
              <a:t>, </a:t>
            </a:r>
            <a:r>
              <a:rPr lang="de-DE" sz="1800" dirty="0" err="1" smtClean="0">
                <a:latin typeface="+mj-lt"/>
                <a:cs typeface="Courier New" pitchFamily="49" charset="0"/>
                <a:sym typeface="Wingdings"/>
              </a:rPr>
              <a:t>lisa</a:t>
            </a:r>
            <a:r>
              <a:rPr lang="de-DE" sz="1800" dirty="0" smtClean="0">
                <a:latin typeface="+mj-lt"/>
                <a:cs typeface="Courier New" pitchFamily="49" charset="0"/>
                <a:sym typeface="Wingdings"/>
              </a:rPr>
              <a:t>}</a:t>
            </a:r>
            <a:endParaRPr lang="de-DE" sz="1800" dirty="0" smtClean="0">
              <a:latin typeface="+mj-lt"/>
            </a:endParaRPr>
          </a:p>
          <a:p>
            <a:pPr eaLnBrk="1" hangingPunct="1">
              <a:defRPr/>
            </a:pPr>
            <a:r>
              <a:rPr lang="de-DE" sz="18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persons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alter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  <a:sym typeface="Wingdings"/>
              </a:rPr>
              <a:t>		{</a:t>
            </a:r>
            <a:r>
              <a:rPr lang="de-DE" sz="1800" dirty="0" smtClean="0">
                <a:latin typeface="+mj-lt"/>
                <a:cs typeface="Courier New" pitchFamily="49" charset="0"/>
                <a:sym typeface="Wingdings"/>
              </a:rPr>
              <a:t>30, 22}</a:t>
            </a:r>
            <a:endParaRPr lang="de-DE" sz="1800" dirty="0" smtClean="0">
              <a:latin typeface="+mj-lt"/>
            </a:endParaRPr>
          </a:p>
        </p:txBody>
      </p:sp>
      <p:sp>
        <p:nvSpPr>
          <p:cNvPr id="62469" name="Text Box 18"/>
          <p:cNvSpPr txBox="1">
            <a:spLocks noChangeArrowheads="1"/>
          </p:cNvSpPr>
          <p:nvPr/>
        </p:nvSpPr>
        <p:spPr bwMode="auto">
          <a:xfrm>
            <a:off x="4689475" y="1776413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>
                <a:latin typeface="Myriad Roman" pitchFamily="34" charset="0"/>
              </a:rPr>
              <a:t>Person</a:t>
            </a:r>
          </a:p>
        </p:txBody>
      </p:sp>
      <p:sp>
        <p:nvSpPr>
          <p:cNvPr id="62470" name="Rectangle 19"/>
          <p:cNvSpPr>
            <a:spLocks noChangeArrowheads="1"/>
          </p:cNvSpPr>
          <p:nvPr/>
        </p:nvSpPr>
        <p:spPr bwMode="auto">
          <a:xfrm>
            <a:off x="4689475" y="2054225"/>
            <a:ext cx="1689100" cy="485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400" dirty="0" err="1">
                <a:solidFill>
                  <a:srgbClr val="002060"/>
                </a:solidFill>
                <a:latin typeface="Myriad Roman" pitchFamily="34" charset="0"/>
              </a:rPr>
              <a:t>name</a:t>
            </a:r>
            <a:r>
              <a:rPr lang="de-DE" sz="1400" dirty="0">
                <a:latin typeface="Myriad Roman" pitchFamily="34" charset="0"/>
              </a:rPr>
              <a:t>: String</a:t>
            </a:r>
          </a:p>
          <a:p>
            <a:r>
              <a:rPr lang="de-DE" sz="1400" dirty="0" err="1" smtClean="0">
                <a:solidFill>
                  <a:srgbClr val="FFC000"/>
                </a:solidFill>
                <a:latin typeface="Myriad Roman" pitchFamily="34" charset="0"/>
              </a:rPr>
              <a:t>age</a:t>
            </a:r>
            <a:r>
              <a:rPr lang="de-DE" sz="1400" dirty="0" smtClean="0">
                <a:latin typeface="Myriad Roman" pitchFamily="34" charset="0"/>
              </a:rPr>
              <a:t>: </a:t>
            </a:r>
            <a:r>
              <a:rPr lang="de-DE" sz="1400" dirty="0" err="1">
                <a:latin typeface="Myriad Roman" pitchFamily="34" charset="0"/>
              </a:rPr>
              <a:t>int</a:t>
            </a:r>
            <a:r>
              <a:rPr lang="de-DE" sz="1400" dirty="0">
                <a:latin typeface="Myriad Roman" pitchFamily="34" charset="0"/>
              </a:rPr>
              <a:t> </a:t>
            </a:r>
            <a:endParaRPr lang="de-DE" sz="1400" dirty="0"/>
          </a:p>
        </p:txBody>
      </p:sp>
      <p:cxnSp>
        <p:nvCxnSpPr>
          <p:cNvPr id="62471" name="Form 18"/>
          <p:cNvCxnSpPr>
            <a:cxnSpLocks noChangeShapeType="1"/>
            <a:stCxn id="62469" idx="0"/>
            <a:endCxn id="62470" idx="3"/>
          </p:cNvCxnSpPr>
          <p:nvPr/>
        </p:nvCxnSpPr>
        <p:spPr bwMode="auto">
          <a:xfrm rot="16200000" flipH="1">
            <a:off x="5695950" y="1614488"/>
            <a:ext cx="520700" cy="844550"/>
          </a:xfrm>
          <a:prstGeom prst="bentConnector4">
            <a:avLst>
              <a:gd name="adj1" fmla="val -131708"/>
              <a:gd name="adj2" fmla="val 208782"/>
            </a:avLst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2472" name="Textfeld 21"/>
          <p:cNvSpPr txBox="1">
            <a:spLocks noChangeArrowheads="1"/>
          </p:cNvSpPr>
          <p:nvPr/>
        </p:nvSpPr>
        <p:spPr bwMode="auto">
          <a:xfrm>
            <a:off x="4424363" y="1441450"/>
            <a:ext cx="1277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 err="1" smtClean="0"/>
              <a:t>parent</a:t>
            </a:r>
            <a:endParaRPr lang="de-DE" sz="1400" dirty="0"/>
          </a:p>
        </p:txBody>
      </p:sp>
      <p:sp>
        <p:nvSpPr>
          <p:cNvPr id="62473" name="Textfeld 22"/>
          <p:cNvSpPr txBox="1">
            <a:spLocks noChangeArrowheads="1"/>
          </p:cNvSpPr>
          <p:nvPr/>
        </p:nvSpPr>
        <p:spPr bwMode="auto">
          <a:xfrm>
            <a:off x="6432550" y="2300288"/>
            <a:ext cx="896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 err="1" smtClean="0"/>
              <a:t>children</a:t>
            </a:r>
            <a:endParaRPr lang="de-DE" sz="1400" dirty="0"/>
          </a:p>
        </p:txBody>
      </p:sp>
      <p:sp>
        <p:nvSpPr>
          <p:cNvPr id="62474" name="Textfeld 26"/>
          <p:cNvSpPr txBox="1">
            <a:spLocks noChangeArrowheads="1"/>
          </p:cNvSpPr>
          <p:nvPr/>
        </p:nvSpPr>
        <p:spPr bwMode="auto">
          <a:xfrm>
            <a:off x="2570163" y="1898650"/>
            <a:ext cx="2333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1</a:t>
            </a:r>
          </a:p>
        </p:txBody>
      </p:sp>
      <p:sp>
        <p:nvSpPr>
          <p:cNvPr id="62475" name="Textfeld 27"/>
          <p:cNvSpPr txBox="1">
            <a:spLocks noChangeArrowheads="1"/>
          </p:cNvSpPr>
          <p:nvPr/>
        </p:nvSpPr>
        <p:spPr bwMode="auto">
          <a:xfrm>
            <a:off x="6450013" y="1990725"/>
            <a:ext cx="69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0..*</a:t>
            </a:r>
          </a:p>
        </p:txBody>
      </p:sp>
      <p:sp>
        <p:nvSpPr>
          <p:cNvPr id="62476" name="Rectangle 16"/>
          <p:cNvSpPr>
            <a:spLocks noChangeArrowheads="1"/>
          </p:cNvSpPr>
          <p:nvPr/>
        </p:nvSpPr>
        <p:spPr bwMode="auto">
          <a:xfrm>
            <a:off x="4230688" y="3028950"/>
            <a:ext cx="1619250" cy="28733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u="sng">
                <a:latin typeface="Myriad Roman" pitchFamily="34" charset="0"/>
              </a:rPr>
              <a:t>p1:</a:t>
            </a:r>
            <a:r>
              <a:rPr lang="en-GB" sz="1400" b="1" u="sng">
                <a:latin typeface="Myriad Roman" pitchFamily="34" charset="0"/>
              </a:rPr>
              <a:t>Person</a:t>
            </a:r>
            <a:endParaRPr lang="de-AT" sz="1400" b="1" u="sng">
              <a:latin typeface="Myriad Roman" pitchFamily="34" charset="0"/>
            </a:endParaRPr>
          </a:p>
        </p:txBody>
      </p:sp>
      <p:sp>
        <p:nvSpPr>
          <p:cNvPr id="62477" name="Rectangle 21"/>
          <p:cNvSpPr>
            <a:spLocks noChangeArrowheads="1"/>
          </p:cNvSpPr>
          <p:nvPr/>
        </p:nvSpPr>
        <p:spPr bwMode="auto">
          <a:xfrm>
            <a:off x="4229100" y="3313113"/>
            <a:ext cx="1619250" cy="3444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000" dirty="0" err="1">
                <a:solidFill>
                  <a:srgbClr val="002060"/>
                </a:solidFill>
              </a:rPr>
              <a:t>name</a:t>
            </a:r>
            <a:r>
              <a:rPr lang="de-DE" sz="1000" dirty="0"/>
              <a:t> = „</a:t>
            </a:r>
            <a:r>
              <a:rPr lang="de-DE" sz="1000" dirty="0" err="1"/>
              <a:t>jack</a:t>
            </a:r>
            <a:r>
              <a:rPr lang="de-DE" sz="1000" dirty="0"/>
              <a:t>“</a:t>
            </a:r>
          </a:p>
          <a:p>
            <a:r>
              <a:rPr lang="de-DE" sz="1000" dirty="0" err="1" smtClean="0">
                <a:solidFill>
                  <a:srgbClr val="FFC000"/>
                </a:solidFill>
              </a:rPr>
              <a:t>age</a:t>
            </a:r>
            <a:r>
              <a:rPr lang="de-DE" sz="1000" dirty="0" smtClean="0">
                <a:solidFill>
                  <a:srgbClr val="FFC000"/>
                </a:solidFill>
              </a:rPr>
              <a:t> </a:t>
            </a:r>
            <a:r>
              <a:rPr lang="de-DE" sz="1000" dirty="0" smtClean="0"/>
              <a:t>= </a:t>
            </a:r>
            <a:r>
              <a:rPr lang="de-DE" sz="1000" dirty="0"/>
              <a:t>30</a:t>
            </a:r>
          </a:p>
        </p:txBody>
      </p:sp>
      <p:sp>
        <p:nvSpPr>
          <p:cNvPr id="62478" name="Text Box 18"/>
          <p:cNvSpPr txBox="1">
            <a:spLocks noChangeArrowheads="1"/>
          </p:cNvSpPr>
          <p:nvPr/>
        </p:nvSpPr>
        <p:spPr bwMode="auto">
          <a:xfrm>
            <a:off x="681135" y="1893888"/>
            <a:ext cx="1865215" cy="313932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 dirty="0" smtClean="0">
                <a:latin typeface="Myriad Roman" pitchFamily="34" charset="0"/>
              </a:rPr>
              <a:t>Administration</a:t>
            </a:r>
            <a:endParaRPr lang="de-AT" sz="1800" b="1" dirty="0">
              <a:latin typeface="Myriad Roman" pitchFamily="34" charset="0"/>
            </a:endParaRPr>
          </a:p>
        </p:txBody>
      </p:sp>
      <p:sp>
        <p:nvSpPr>
          <p:cNvPr id="62479" name="Rectangle 19"/>
          <p:cNvSpPr>
            <a:spLocks noChangeArrowheads="1"/>
          </p:cNvSpPr>
          <p:nvPr/>
        </p:nvSpPr>
        <p:spPr bwMode="auto">
          <a:xfrm>
            <a:off x="681135" y="2146300"/>
            <a:ext cx="1865215" cy="28575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 sz="1400"/>
          </a:p>
        </p:txBody>
      </p:sp>
      <p:cxnSp>
        <p:nvCxnSpPr>
          <p:cNvPr id="62480" name="Straight Connector 27"/>
          <p:cNvCxnSpPr>
            <a:cxnSpLocks noChangeShapeType="1"/>
            <a:stCxn id="62479" idx="3"/>
            <a:endCxn id="62470" idx="1"/>
          </p:cNvCxnSpPr>
          <p:nvPr/>
        </p:nvCxnSpPr>
        <p:spPr bwMode="auto">
          <a:xfrm>
            <a:off x="2546350" y="2289175"/>
            <a:ext cx="2143125" cy="7938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62481" name="Textfeld 26"/>
          <p:cNvSpPr txBox="1">
            <a:spLocks noChangeArrowheads="1"/>
          </p:cNvSpPr>
          <p:nvPr/>
        </p:nvSpPr>
        <p:spPr bwMode="auto">
          <a:xfrm>
            <a:off x="5603875" y="1508125"/>
            <a:ext cx="2333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2</a:t>
            </a:r>
          </a:p>
        </p:txBody>
      </p:sp>
      <p:sp>
        <p:nvSpPr>
          <p:cNvPr id="62482" name="Textfeld 26"/>
          <p:cNvSpPr txBox="1">
            <a:spLocks noChangeArrowheads="1"/>
          </p:cNvSpPr>
          <p:nvPr/>
        </p:nvSpPr>
        <p:spPr bwMode="auto">
          <a:xfrm>
            <a:off x="4376738" y="1952625"/>
            <a:ext cx="2333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*</a:t>
            </a:r>
          </a:p>
        </p:txBody>
      </p:sp>
      <p:sp>
        <p:nvSpPr>
          <p:cNvPr id="62483" name="Textfeld 21"/>
          <p:cNvSpPr txBox="1">
            <a:spLocks noChangeArrowheads="1"/>
          </p:cNvSpPr>
          <p:nvPr/>
        </p:nvSpPr>
        <p:spPr bwMode="auto">
          <a:xfrm>
            <a:off x="3629025" y="2300288"/>
            <a:ext cx="1149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 err="1" smtClean="0">
                <a:solidFill>
                  <a:srgbClr val="C00000"/>
                </a:solidFill>
              </a:rPr>
              <a:t>persons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62484" name="Rectangle 16"/>
          <p:cNvSpPr>
            <a:spLocks noChangeArrowheads="1"/>
          </p:cNvSpPr>
          <p:nvPr/>
        </p:nvSpPr>
        <p:spPr bwMode="auto">
          <a:xfrm>
            <a:off x="4227513" y="3802063"/>
            <a:ext cx="1619250" cy="28733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u="sng">
                <a:latin typeface="Myriad Roman" pitchFamily="34" charset="0"/>
              </a:rPr>
              <a:t>p2:</a:t>
            </a:r>
            <a:r>
              <a:rPr lang="en-GB" sz="1400" b="1" u="sng">
                <a:latin typeface="Myriad Roman" pitchFamily="34" charset="0"/>
              </a:rPr>
              <a:t>Person</a:t>
            </a:r>
            <a:endParaRPr lang="de-AT" sz="1400" b="1" u="sng">
              <a:latin typeface="Myriad Roman" pitchFamily="34" charset="0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4225925" y="4086225"/>
            <a:ext cx="1619250" cy="34448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000" dirty="0" err="1">
                <a:solidFill>
                  <a:srgbClr val="002060"/>
                </a:solidFill>
              </a:rPr>
              <a:t>name</a:t>
            </a:r>
            <a:r>
              <a:rPr lang="de-DE" sz="1000" dirty="0"/>
              <a:t> = </a:t>
            </a:r>
            <a:r>
              <a:rPr lang="de-DE" sz="1000" dirty="0" smtClean="0"/>
              <a:t>„</a:t>
            </a:r>
            <a:r>
              <a:rPr lang="de-DE" sz="1000" dirty="0" err="1" smtClean="0"/>
              <a:t>lisa</a:t>
            </a:r>
            <a:r>
              <a:rPr lang="de-DE" sz="1000" dirty="0" smtClean="0"/>
              <a:t>“</a:t>
            </a:r>
            <a:endParaRPr lang="de-DE" sz="1000" dirty="0"/>
          </a:p>
          <a:p>
            <a:r>
              <a:rPr lang="de-DE" sz="1000" dirty="0" err="1" smtClean="0">
                <a:solidFill>
                  <a:srgbClr val="FFC000"/>
                </a:solidFill>
              </a:rPr>
              <a:t>age</a:t>
            </a:r>
            <a:r>
              <a:rPr lang="de-DE" sz="1000" dirty="0" smtClean="0">
                <a:solidFill>
                  <a:srgbClr val="FFC000"/>
                </a:solidFill>
              </a:rPr>
              <a:t> </a:t>
            </a:r>
            <a:r>
              <a:rPr lang="de-DE" sz="1000" dirty="0" smtClean="0"/>
              <a:t>= </a:t>
            </a:r>
            <a:r>
              <a:rPr lang="de-DE" sz="1000" dirty="0"/>
              <a:t>22</a:t>
            </a:r>
          </a:p>
        </p:txBody>
      </p:sp>
      <p:sp>
        <p:nvSpPr>
          <p:cNvPr id="62486" name="Rectangle 16"/>
          <p:cNvSpPr>
            <a:spLocks noChangeArrowheads="1"/>
          </p:cNvSpPr>
          <p:nvPr/>
        </p:nvSpPr>
        <p:spPr bwMode="auto">
          <a:xfrm>
            <a:off x="984250" y="3560763"/>
            <a:ext cx="1619250" cy="287337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u="sng" dirty="0" smtClean="0">
                <a:latin typeface="Myriad Roman" pitchFamily="34" charset="0"/>
              </a:rPr>
              <a:t>v:</a:t>
            </a:r>
            <a:r>
              <a:rPr lang="en-GB" sz="1400" b="1" u="sng" dirty="0" smtClean="0">
                <a:latin typeface="Myriad Roman" pitchFamily="34" charset="0"/>
              </a:rPr>
              <a:t>Administration</a:t>
            </a:r>
            <a:endParaRPr lang="de-AT" sz="1400" b="1" u="sng" dirty="0">
              <a:latin typeface="Myriad Roman" pitchFamily="34" charset="0"/>
            </a:endParaRPr>
          </a:p>
        </p:txBody>
      </p:sp>
      <p:sp>
        <p:nvSpPr>
          <p:cNvPr id="62487" name="Rectangle 21"/>
          <p:cNvSpPr>
            <a:spLocks noChangeArrowheads="1"/>
          </p:cNvSpPr>
          <p:nvPr/>
        </p:nvSpPr>
        <p:spPr bwMode="auto">
          <a:xfrm>
            <a:off x="982663" y="3844925"/>
            <a:ext cx="1619250" cy="344488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000"/>
          </a:p>
        </p:txBody>
      </p:sp>
      <p:cxnSp>
        <p:nvCxnSpPr>
          <p:cNvPr id="62488" name="Straight Connector 42"/>
          <p:cNvCxnSpPr>
            <a:cxnSpLocks noChangeShapeType="1"/>
            <a:stCxn id="62486" idx="3"/>
            <a:endCxn id="62477" idx="1"/>
          </p:cNvCxnSpPr>
          <p:nvPr/>
        </p:nvCxnSpPr>
        <p:spPr bwMode="auto">
          <a:xfrm flipV="1">
            <a:off x="2603500" y="3484563"/>
            <a:ext cx="1625600" cy="219075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62489" name="Straight Connector 44"/>
          <p:cNvCxnSpPr>
            <a:cxnSpLocks noChangeShapeType="1"/>
            <a:stCxn id="62487" idx="3"/>
            <a:endCxn id="62485" idx="1"/>
          </p:cNvCxnSpPr>
          <p:nvPr/>
        </p:nvCxnSpPr>
        <p:spPr bwMode="auto">
          <a:xfrm>
            <a:off x="2601913" y="4017963"/>
            <a:ext cx="1624012" cy="24130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62490" name="TextBox 45"/>
          <p:cNvSpPr txBox="1">
            <a:spLocks noChangeArrowheads="1"/>
          </p:cNvSpPr>
          <p:nvPr/>
        </p:nvSpPr>
        <p:spPr bwMode="auto">
          <a:xfrm>
            <a:off x="482600" y="4321175"/>
            <a:ext cx="3023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>
                <a:latin typeface="Courier New" pitchFamily="49" charset="0"/>
                <a:cs typeface="Courier New" pitchFamily="49" charset="0"/>
              </a:rPr>
              <a:t>context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Administration:</a:t>
            </a:r>
            <a:endParaRPr lang="de-AT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2491" name="Straight Connector 27"/>
          <p:cNvCxnSpPr>
            <a:cxnSpLocks noChangeShapeType="1"/>
          </p:cNvCxnSpPr>
          <p:nvPr/>
        </p:nvCxnSpPr>
        <p:spPr bwMode="auto">
          <a:xfrm>
            <a:off x="198438" y="2863850"/>
            <a:ext cx="8661400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7329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Example 1: Navigation (2)</a:t>
            </a: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4640263"/>
            <a:ext cx="8534400" cy="1217612"/>
          </a:xfrm>
        </p:spPr>
        <p:txBody>
          <a:bodyPr/>
          <a:lstStyle/>
          <a:p>
            <a:pPr eaLnBrk="1" hangingPunct="1">
              <a:defRPr/>
            </a:pPr>
            <a:r>
              <a:rPr lang="de-DE" sz="18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persons.</a:t>
            </a:r>
            <a:r>
              <a:rPr lang="de-DE" sz="18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children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  <a:sym typeface="Wingdings"/>
              </a:rPr>
              <a:t>			</a:t>
            </a:r>
            <a:r>
              <a:rPr lang="de-DE" sz="1800" dirty="0" smtClean="0">
                <a:latin typeface="+mj-lt"/>
                <a:cs typeface="Courier New" pitchFamily="49" charset="0"/>
                <a:sym typeface="Wingdings"/>
              </a:rPr>
              <a:t>{{p3, p4}, {p3, p4}}</a:t>
            </a:r>
          </a:p>
          <a:p>
            <a:pPr eaLnBrk="1" hangingPunct="1">
              <a:defRPr/>
            </a:pPr>
            <a:r>
              <a:rPr lang="de-DE" sz="18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persons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children</a:t>
            </a:r>
            <a:r>
              <a:rPr lang="de-DE" sz="18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parent</a:t>
            </a:r>
            <a:r>
              <a:rPr lang="de-DE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  <a:sym typeface="Wingdings"/>
              </a:rPr>
              <a:t>	</a:t>
            </a:r>
            <a:r>
              <a:rPr lang="de-DE" sz="1800" dirty="0" smtClean="0">
                <a:latin typeface="+mj-lt"/>
                <a:cs typeface="Courier New" pitchFamily="49" charset="0"/>
                <a:sym typeface="Wingdings"/>
              </a:rPr>
              <a:t>{{{p1, p2}, {p1, p2}}, ...}</a:t>
            </a:r>
          </a:p>
          <a:p>
            <a:pPr eaLnBrk="1" hangingPunct="1">
              <a:defRPr/>
            </a:pPr>
            <a:r>
              <a:rPr lang="de-DE" sz="18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persons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err="1" smtClean="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car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  <a:sym typeface="Wingdings"/>
              </a:rPr>
              <a:t>	{{“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  <a:sym typeface="Wingdings"/>
              </a:rPr>
              <a:t>audi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  <a:sym typeface="Wingdings"/>
              </a:rPr>
              <a:t>“}</a:t>
            </a:r>
            <a:r>
              <a:rPr lang="de-DE" sz="1800" dirty="0" smtClean="0">
                <a:latin typeface="+mj-lt"/>
                <a:cs typeface="Courier New" pitchFamily="49" charset="0"/>
                <a:sym typeface="Wingdings"/>
              </a:rPr>
              <a:t>}</a:t>
            </a:r>
            <a:endParaRPr lang="de-DE" sz="1800" dirty="0" smtClean="0">
              <a:latin typeface="+mj-lt"/>
            </a:endParaRPr>
          </a:p>
        </p:txBody>
      </p:sp>
      <p:sp>
        <p:nvSpPr>
          <p:cNvPr id="63493" name="Text Box 18"/>
          <p:cNvSpPr txBox="1">
            <a:spLocks noChangeArrowheads="1"/>
          </p:cNvSpPr>
          <p:nvPr/>
        </p:nvSpPr>
        <p:spPr bwMode="auto">
          <a:xfrm>
            <a:off x="4689475" y="1776413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>
                <a:latin typeface="Myriad Roman" pitchFamily="34" charset="0"/>
              </a:rPr>
              <a:t>Person</a:t>
            </a:r>
          </a:p>
        </p:txBody>
      </p:sp>
      <p:sp>
        <p:nvSpPr>
          <p:cNvPr id="63494" name="Rectangle 19"/>
          <p:cNvSpPr>
            <a:spLocks noChangeArrowheads="1"/>
          </p:cNvSpPr>
          <p:nvPr/>
        </p:nvSpPr>
        <p:spPr bwMode="auto">
          <a:xfrm>
            <a:off x="4689475" y="2054225"/>
            <a:ext cx="1689100" cy="485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400" dirty="0" err="1">
                <a:solidFill>
                  <a:srgbClr val="002060"/>
                </a:solidFill>
                <a:latin typeface="Myriad Roman" pitchFamily="34" charset="0"/>
              </a:rPr>
              <a:t>name</a:t>
            </a:r>
            <a:r>
              <a:rPr lang="de-DE" sz="1400" dirty="0">
                <a:latin typeface="Myriad Roman" pitchFamily="34" charset="0"/>
              </a:rPr>
              <a:t>: String</a:t>
            </a:r>
          </a:p>
          <a:p>
            <a:r>
              <a:rPr lang="de-DE" sz="1400" dirty="0" err="1" smtClean="0">
                <a:solidFill>
                  <a:srgbClr val="FFC000"/>
                </a:solidFill>
                <a:latin typeface="Myriad Roman" pitchFamily="34" charset="0"/>
              </a:rPr>
              <a:t>age</a:t>
            </a:r>
            <a:r>
              <a:rPr lang="de-DE" sz="1400" dirty="0" smtClean="0">
                <a:latin typeface="Myriad Roman" pitchFamily="34" charset="0"/>
              </a:rPr>
              <a:t>: </a:t>
            </a:r>
            <a:r>
              <a:rPr lang="de-DE" sz="1400" dirty="0" err="1">
                <a:latin typeface="Myriad Roman" pitchFamily="34" charset="0"/>
              </a:rPr>
              <a:t>int</a:t>
            </a:r>
            <a:r>
              <a:rPr lang="de-DE" sz="1400" dirty="0">
                <a:latin typeface="Myriad Roman" pitchFamily="34" charset="0"/>
              </a:rPr>
              <a:t> </a:t>
            </a:r>
            <a:endParaRPr lang="de-DE" sz="1400" dirty="0"/>
          </a:p>
        </p:txBody>
      </p:sp>
      <p:cxnSp>
        <p:nvCxnSpPr>
          <p:cNvPr id="63495" name="Form 18"/>
          <p:cNvCxnSpPr>
            <a:cxnSpLocks noChangeShapeType="1"/>
            <a:stCxn id="63493" idx="0"/>
            <a:endCxn id="63494" idx="3"/>
          </p:cNvCxnSpPr>
          <p:nvPr/>
        </p:nvCxnSpPr>
        <p:spPr bwMode="auto">
          <a:xfrm rot="16200000" flipH="1">
            <a:off x="5695950" y="1614488"/>
            <a:ext cx="520700" cy="844550"/>
          </a:xfrm>
          <a:prstGeom prst="bentConnector4">
            <a:avLst>
              <a:gd name="adj1" fmla="val -131708"/>
              <a:gd name="adj2" fmla="val 208782"/>
            </a:avLst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3496" name="Textfeld 21"/>
          <p:cNvSpPr txBox="1">
            <a:spLocks noChangeArrowheads="1"/>
          </p:cNvSpPr>
          <p:nvPr/>
        </p:nvSpPr>
        <p:spPr bwMode="auto">
          <a:xfrm>
            <a:off x="4811713" y="1328738"/>
            <a:ext cx="1277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 err="1" smtClean="0"/>
              <a:t>parent</a:t>
            </a:r>
            <a:endParaRPr lang="de-DE" sz="1400" dirty="0"/>
          </a:p>
        </p:txBody>
      </p:sp>
      <p:sp>
        <p:nvSpPr>
          <p:cNvPr id="63497" name="Textfeld 22"/>
          <p:cNvSpPr txBox="1">
            <a:spLocks noChangeArrowheads="1"/>
          </p:cNvSpPr>
          <p:nvPr/>
        </p:nvSpPr>
        <p:spPr bwMode="auto">
          <a:xfrm>
            <a:off x="6432550" y="2300288"/>
            <a:ext cx="896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 err="1" smtClean="0"/>
              <a:t>children</a:t>
            </a:r>
            <a:endParaRPr lang="de-DE" sz="1400" dirty="0"/>
          </a:p>
        </p:txBody>
      </p:sp>
      <p:sp>
        <p:nvSpPr>
          <p:cNvPr id="63498" name="Textfeld 26"/>
          <p:cNvSpPr txBox="1">
            <a:spLocks noChangeArrowheads="1"/>
          </p:cNvSpPr>
          <p:nvPr/>
        </p:nvSpPr>
        <p:spPr bwMode="auto">
          <a:xfrm>
            <a:off x="2570163" y="1898650"/>
            <a:ext cx="2333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1</a:t>
            </a:r>
          </a:p>
        </p:txBody>
      </p:sp>
      <p:sp>
        <p:nvSpPr>
          <p:cNvPr id="63499" name="Textfeld 27"/>
          <p:cNvSpPr txBox="1">
            <a:spLocks noChangeArrowheads="1"/>
          </p:cNvSpPr>
          <p:nvPr/>
        </p:nvSpPr>
        <p:spPr bwMode="auto">
          <a:xfrm>
            <a:off x="6450013" y="1990725"/>
            <a:ext cx="69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0..*</a:t>
            </a:r>
          </a:p>
        </p:txBody>
      </p:sp>
      <p:sp>
        <p:nvSpPr>
          <p:cNvPr id="63500" name="Rectangle 16"/>
          <p:cNvSpPr>
            <a:spLocks noChangeArrowheads="1"/>
          </p:cNvSpPr>
          <p:nvPr/>
        </p:nvSpPr>
        <p:spPr bwMode="auto">
          <a:xfrm>
            <a:off x="4230688" y="3028950"/>
            <a:ext cx="1619250" cy="28733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u="sng">
                <a:latin typeface="Myriad Roman" pitchFamily="34" charset="0"/>
              </a:rPr>
              <a:t>p1:</a:t>
            </a:r>
            <a:r>
              <a:rPr lang="en-GB" sz="1400" b="1" u="sng">
                <a:latin typeface="Myriad Roman" pitchFamily="34" charset="0"/>
              </a:rPr>
              <a:t>Person</a:t>
            </a:r>
            <a:endParaRPr lang="de-AT" sz="1400" b="1" u="sng">
              <a:latin typeface="Myriad Roman" pitchFamily="34" charset="0"/>
            </a:endParaRPr>
          </a:p>
        </p:txBody>
      </p:sp>
      <p:sp>
        <p:nvSpPr>
          <p:cNvPr id="63501" name="Rectangle 21"/>
          <p:cNvSpPr>
            <a:spLocks noChangeArrowheads="1"/>
          </p:cNvSpPr>
          <p:nvPr/>
        </p:nvSpPr>
        <p:spPr bwMode="auto">
          <a:xfrm>
            <a:off x="4229100" y="3313113"/>
            <a:ext cx="1619250" cy="3444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000" dirty="0" err="1">
                <a:solidFill>
                  <a:srgbClr val="002060"/>
                </a:solidFill>
              </a:rPr>
              <a:t>name</a:t>
            </a:r>
            <a:r>
              <a:rPr lang="de-DE" sz="1000" dirty="0"/>
              <a:t> = „</a:t>
            </a:r>
            <a:r>
              <a:rPr lang="de-DE" sz="1000" dirty="0" err="1"/>
              <a:t>jack</a:t>
            </a:r>
            <a:r>
              <a:rPr lang="de-DE" sz="1000" dirty="0"/>
              <a:t>“</a:t>
            </a:r>
          </a:p>
          <a:p>
            <a:r>
              <a:rPr lang="de-DE" sz="1000" dirty="0" err="1" smtClean="0">
                <a:solidFill>
                  <a:srgbClr val="FFC000"/>
                </a:solidFill>
              </a:rPr>
              <a:t>age</a:t>
            </a:r>
            <a:r>
              <a:rPr lang="de-DE" sz="1000" dirty="0" smtClean="0">
                <a:solidFill>
                  <a:srgbClr val="FFC000"/>
                </a:solidFill>
              </a:rPr>
              <a:t> </a:t>
            </a:r>
            <a:r>
              <a:rPr lang="de-DE" sz="1000" dirty="0" smtClean="0"/>
              <a:t>= </a:t>
            </a:r>
            <a:r>
              <a:rPr lang="de-DE" sz="1000" dirty="0"/>
              <a:t>30</a:t>
            </a:r>
          </a:p>
        </p:txBody>
      </p:sp>
      <p:sp>
        <p:nvSpPr>
          <p:cNvPr id="63502" name="Text Box 18"/>
          <p:cNvSpPr txBox="1">
            <a:spLocks noChangeArrowheads="1"/>
          </p:cNvSpPr>
          <p:nvPr/>
        </p:nvSpPr>
        <p:spPr bwMode="auto">
          <a:xfrm>
            <a:off x="699797" y="1893888"/>
            <a:ext cx="1846554" cy="313932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 dirty="0" smtClean="0">
                <a:latin typeface="Myriad Roman" pitchFamily="34" charset="0"/>
              </a:rPr>
              <a:t>Administration</a:t>
            </a:r>
            <a:endParaRPr lang="de-AT" sz="1800" b="1" dirty="0">
              <a:latin typeface="Myriad Roman" pitchFamily="34" charset="0"/>
            </a:endParaRPr>
          </a:p>
        </p:txBody>
      </p:sp>
      <p:sp>
        <p:nvSpPr>
          <p:cNvPr id="63503" name="Rectangle 19"/>
          <p:cNvSpPr>
            <a:spLocks noChangeArrowheads="1"/>
          </p:cNvSpPr>
          <p:nvPr/>
        </p:nvSpPr>
        <p:spPr bwMode="auto">
          <a:xfrm>
            <a:off x="699797" y="2146300"/>
            <a:ext cx="1846554" cy="28575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 sz="1400"/>
          </a:p>
        </p:txBody>
      </p:sp>
      <p:cxnSp>
        <p:nvCxnSpPr>
          <p:cNvPr id="63504" name="Straight Connector 27"/>
          <p:cNvCxnSpPr>
            <a:cxnSpLocks noChangeShapeType="1"/>
            <a:stCxn id="63503" idx="3"/>
            <a:endCxn id="63494" idx="1"/>
          </p:cNvCxnSpPr>
          <p:nvPr/>
        </p:nvCxnSpPr>
        <p:spPr bwMode="auto">
          <a:xfrm>
            <a:off x="2546351" y="2289175"/>
            <a:ext cx="2143124" cy="7938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63505" name="Textfeld 26"/>
          <p:cNvSpPr txBox="1">
            <a:spLocks noChangeArrowheads="1"/>
          </p:cNvSpPr>
          <p:nvPr/>
        </p:nvSpPr>
        <p:spPr bwMode="auto">
          <a:xfrm>
            <a:off x="5603875" y="1508125"/>
            <a:ext cx="2333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2</a:t>
            </a:r>
          </a:p>
        </p:txBody>
      </p:sp>
      <p:sp>
        <p:nvSpPr>
          <p:cNvPr id="63506" name="Textfeld 26"/>
          <p:cNvSpPr txBox="1">
            <a:spLocks noChangeArrowheads="1"/>
          </p:cNvSpPr>
          <p:nvPr/>
        </p:nvSpPr>
        <p:spPr bwMode="auto">
          <a:xfrm>
            <a:off x="4384675" y="2030413"/>
            <a:ext cx="2333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*</a:t>
            </a:r>
          </a:p>
        </p:txBody>
      </p:sp>
      <p:sp>
        <p:nvSpPr>
          <p:cNvPr id="63507" name="Textfeld 21"/>
          <p:cNvSpPr txBox="1">
            <a:spLocks noChangeArrowheads="1"/>
          </p:cNvSpPr>
          <p:nvPr/>
        </p:nvSpPr>
        <p:spPr bwMode="auto">
          <a:xfrm>
            <a:off x="3636963" y="2327275"/>
            <a:ext cx="115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 err="1" smtClean="0">
                <a:solidFill>
                  <a:srgbClr val="C00000"/>
                </a:solidFill>
              </a:rPr>
              <a:t>persons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63508" name="Rectangle 16"/>
          <p:cNvSpPr>
            <a:spLocks noChangeArrowheads="1"/>
          </p:cNvSpPr>
          <p:nvPr/>
        </p:nvSpPr>
        <p:spPr bwMode="auto">
          <a:xfrm>
            <a:off x="4227513" y="3802063"/>
            <a:ext cx="1619250" cy="28733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u="sng">
                <a:latin typeface="Myriad Roman" pitchFamily="34" charset="0"/>
              </a:rPr>
              <a:t>p2:</a:t>
            </a:r>
            <a:r>
              <a:rPr lang="en-GB" sz="1400" b="1" u="sng">
                <a:latin typeface="Myriad Roman" pitchFamily="34" charset="0"/>
              </a:rPr>
              <a:t>Person</a:t>
            </a:r>
            <a:endParaRPr lang="de-AT" sz="1400" b="1" u="sng">
              <a:latin typeface="Myriad Roman" pitchFamily="34" charset="0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4225925" y="4086225"/>
            <a:ext cx="1619250" cy="34448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000" dirty="0" err="1">
                <a:solidFill>
                  <a:srgbClr val="002060"/>
                </a:solidFill>
              </a:rPr>
              <a:t>name</a:t>
            </a:r>
            <a:r>
              <a:rPr lang="de-DE" sz="1000" dirty="0"/>
              <a:t> = </a:t>
            </a:r>
            <a:r>
              <a:rPr lang="de-DE" sz="1000" dirty="0" smtClean="0"/>
              <a:t>„</a:t>
            </a:r>
            <a:r>
              <a:rPr lang="de-DE" sz="1000" dirty="0" err="1" smtClean="0"/>
              <a:t>lisa</a:t>
            </a:r>
            <a:r>
              <a:rPr lang="de-DE" sz="1000" dirty="0" smtClean="0"/>
              <a:t>“</a:t>
            </a:r>
            <a:endParaRPr lang="de-DE" sz="1000" dirty="0"/>
          </a:p>
          <a:p>
            <a:r>
              <a:rPr lang="de-DE" sz="1000" dirty="0" err="1" smtClean="0">
                <a:solidFill>
                  <a:srgbClr val="FFC000"/>
                </a:solidFill>
              </a:rPr>
              <a:t>age</a:t>
            </a:r>
            <a:r>
              <a:rPr lang="de-DE" sz="1000" dirty="0" smtClean="0">
                <a:solidFill>
                  <a:srgbClr val="FFC000"/>
                </a:solidFill>
              </a:rPr>
              <a:t> </a:t>
            </a:r>
            <a:r>
              <a:rPr lang="de-DE" sz="1000" dirty="0" smtClean="0"/>
              <a:t>= </a:t>
            </a:r>
            <a:r>
              <a:rPr lang="de-DE" sz="1000" dirty="0"/>
              <a:t>22</a:t>
            </a:r>
          </a:p>
        </p:txBody>
      </p:sp>
      <p:sp>
        <p:nvSpPr>
          <p:cNvPr id="63510" name="Rectangle 16"/>
          <p:cNvSpPr>
            <a:spLocks noChangeArrowheads="1"/>
          </p:cNvSpPr>
          <p:nvPr/>
        </p:nvSpPr>
        <p:spPr bwMode="auto">
          <a:xfrm>
            <a:off x="984250" y="3560763"/>
            <a:ext cx="1619250" cy="287337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u="sng" dirty="0" smtClean="0">
                <a:latin typeface="Myriad Roman" pitchFamily="34" charset="0"/>
              </a:rPr>
              <a:t>v:</a:t>
            </a:r>
            <a:r>
              <a:rPr lang="en-GB" sz="1400" b="1" u="sng" dirty="0" smtClean="0">
                <a:latin typeface="Myriad Roman" pitchFamily="34" charset="0"/>
              </a:rPr>
              <a:t>Administration</a:t>
            </a:r>
            <a:endParaRPr lang="de-AT" sz="1400" b="1" u="sng" dirty="0">
              <a:latin typeface="Myriad Roman" pitchFamily="34" charset="0"/>
            </a:endParaRPr>
          </a:p>
        </p:txBody>
      </p:sp>
      <p:sp>
        <p:nvSpPr>
          <p:cNvPr id="63511" name="Rectangle 21"/>
          <p:cNvSpPr>
            <a:spLocks noChangeArrowheads="1"/>
          </p:cNvSpPr>
          <p:nvPr/>
        </p:nvSpPr>
        <p:spPr bwMode="auto">
          <a:xfrm>
            <a:off x="982663" y="3844925"/>
            <a:ext cx="1619250" cy="344488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000"/>
          </a:p>
        </p:txBody>
      </p:sp>
      <p:cxnSp>
        <p:nvCxnSpPr>
          <p:cNvPr id="63512" name="Straight Connector 42"/>
          <p:cNvCxnSpPr>
            <a:cxnSpLocks noChangeShapeType="1"/>
            <a:stCxn id="63510" idx="3"/>
            <a:endCxn id="63501" idx="1"/>
          </p:cNvCxnSpPr>
          <p:nvPr/>
        </p:nvCxnSpPr>
        <p:spPr bwMode="auto">
          <a:xfrm flipV="1">
            <a:off x="2603500" y="3484563"/>
            <a:ext cx="1625600" cy="219075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63513" name="Straight Connector 44"/>
          <p:cNvCxnSpPr>
            <a:cxnSpLocks noChangeShapeType="1"/>
            <a:stCxn id="63511" idx="3"/>
            <a:endCxn id="63509" idx="1"/>
          </p:cNvCxnSpPr>
          <p:nvPr/>
        </p:nvCxnSpPr>
        <p:spPr bwMode="auto">
          <a:xfrm>
            <a:off x="2601913" y="4017963"/>
            <a:ext cx="1624012" cy="24130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63514" name="TextBox 45"/>
          <p:cNvSpPr txBox="1">
            <a:spLocks noChangeArrowheads="1"/>
          </p:cNvSpPr>
          <p:nvPr/>
        </p:nvSpPr>
        <p:spPr bwMode="auto">
          <a:xfrm>
            <a:off x="482600" y="4321175"/>
            <a:ext cx="3023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>
                <a:latin typeface="Courier New" pitchFamily="49" charset="0"/>
                <a:cs typeface="Courier New" pitchFamily="49" charset="0"/>
              </a:rPr>
              <a:t>context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Administration:</a:t>
            </a:r>
            <a:endParaRPr lang="de-AT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6884988" y="3025775"/>
            <a:ext cx="161925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400" u="sng" dirty="0">
                <a:latin typeface="Myriad Roman" pitchFamily="34" charset="0"/>
              </a:rPr>
              <a:t>p3:</a:t>
            </a:r>
            <a:r>
              <a:rPr lang="en-GB" sz="1400" b="1" u="sng" dirty="0">
                <a:latin typeface="Myriad Roman" pitchFamily="34" charset="0"/>
              </a:rPr>
              <a:t>Person</a:t>
            </a:r>
            <a:endParaRPr lang="de-AT" sz="1400" b="1" u="sng" dirty="0">
              <a:latin typeface="Myriad Roman" pitchFamily="34" charset="0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6883400" y="3309938"/>
            <a:ext cx="1619250" cy="34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1000" dirty="0">
                <a:solidFill>
                  <a:srgbClr val="002060"/>
                </a:solidFill>
              </a:rPr>
              <a:t>name</a:t>
            </a:r>
            <a:r>
              <a:rPr lang="de-DE" sz="1000" dirty="0"/>
              <a:t> = „mick“</a:t>
            </a:r>
          </a:p>
          <a:p>
            <a:pPr>
              <a:defRPr/>
            </a:pPr>
            <a:r>
              <a:rPr lang="de-DE" sz="1000" dirty="0" err="1" smtClean="0">
                <a:solidFill>
                  <a:srgbClr val="FFC000"/>
                </a:solidFill>
              </a:rPr>
              <a:t>age</a:t>
            </a:r>
            <a:r>
              <a:rPr lang="de-DE" sz="1000" dirty="0" smtClean="0">
                <a:solidFill>
                  <a:srgbClr val="FFC000"/>
                </a:solidFill>
              </a:rPr>
              <a:t> </a:t>
            </a:r>
            <a:r>
              <a:rPr lang="de-DE" sz="1000" dirty="0" smtClean="0"/>
              <a:t>= </a:t>
            </a:r>
            <a:r>
              <a:rPr lang="de-DE" sz="1000" dirty="0"/>
              <a:t>1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6875463" y="3836988"/>
            <a:ext cx="1619250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400" u="sng" dirty="0">
                <a:latin typeface="Myriad Roman" pitchFamily="34" charset="0"/>
              </a:rPr>
              <a:t>p4:</a:t>
            </a:r>
            <a:r>
              <a:rPr lang="en-GB" sz="1400" b="1" u="sng" dirty="0">
                <a:latin typeface="Myriad Roman" pitchFamily="34" charset="0"/>
              </a:rPr>
              <a:t>Person</a:t>
            </a:r>
            <a:endParaRPr lang="de-AT" sz="1400" b="1" u="sng" dirty="0">
              <a:latin typeface="Myriad Roman" pitchFamily="34" charset="0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873875" y="4121150"/>
            <a:ext cx="1619250" cy="3444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1000" dirty="0">
                <a:solidFill>
                  <a:srgbClr val="002060"/>
                </a:solidFill>
              </a:rPr>
              <a:t>name</a:t>
            </a:r>
            <a:r>
              <a:rPr lang="de-DE" sz="1000" dirty="0"/>
              <a:t> = „paul“</a:t>
            </a:r>
          </a:p>
          <a:p>
            <a:pPr>
              <a:defRPr/>
            </a:pPr>
            <a:r>
              <a:rPr lang="de-DE" sz="1000" dirty="0" err="1" smtClean="0">
                <a:solidFill>
                  <a:srgbClr val="FFC000"/>
                </a:solidFill>
              </a:rPr>
              <a:t>age</a:t>
            </a:r>
            <a:r>
              <a:rPr lang="de-DE" sz="1000" dirty="0" smtClean="0">
                <a:solidFill>
                  <a:srgbClr val="FFC000"/>
                </a:solidFill>
              </a:rPr>
              <a:t> </a:t>
            </a:r>
            <a:r>
              <a:rPr lang="de-DE" sz="1000" dirty="0" smtClean="0"/>
              <a:t>= </a:t>
            </a:r>
            <a:r>
              <a:rPr lang="de-DE" sz="1000" dirty="0"/>
              <a:t>2</a:t>
            </a:r>
          </a:p>
        </p:txBody>
      </p:sp>
      <p:sp>
        <p:nvSpPr>
          <p:cNvPr id="63519" name="Text Box 18"/>
          <p:cNvSpPr txBox="1">
            <a:spLocks noChangeArrowheads="1"/>
          </p:cNvSpPr>
          <p:nvPr/>
        </p:nvSpPr>
        <p:spPr bwMode="auto">
          <a:xfrm>
            <a:off x="1881188" y="1149350"/>
            <a:ext cx="16891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 dirty="0" smtClean="0">
                <a:latin typeface="Myriad Roman" pitchFamily="34" charset="0"/>
              </a:rPr>
              <a:t>Car</a:t>
            </a:r>
            <a:endParaRPr lang="de-AT" sz="1800" b="1" dirty="0">
              <a:latin typeface="Myriad Roman" pitchFamily="34" charset="0"/>
            </a:endParaRPr>
          </a:p>
        </p:txBody>
      </p:sp>
      <p:sp>
        <p:nvSpPr>
          <p:cNvPr id="63520" name="Rectangle 19"/>
          <p:cNvSpPr>
            <a:spLocks noChangeArrowheads="1"/>
          </p:cNvSpPr>
          <p:nvPr/>
        </p:nvSpPr>
        <p:spPr bwMode="auto">
          <a:xfrm>
            <a:off x="1881188" y="1401763"/>
            <a:ext cx="1689100" cy="2857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400">
                <a:latin typeface="Myriad Roman" pitchFamily="34" charset="0"/>
              </a:rPr>
              <a:t>type: String</a:t>
            </a:r>
          </a:p>
        </p:txBody>
      </p:sp>
      <p:cxnSp>
        <p:nvCxnSpPr>
          <p:cNvPr id="63521" name="Straight Connector 33"/>
          <p:cNvCxnSpPr>
            <a:cxnSpLocks noChangeShapeType="1"/>
            <a:stCxn id="63520" idx="3"/>
            <a:endCxn id="63493" idx="1"/>
          </p:cNvCxnSpPr>
          <p:nvPr/>
        </p:nvCxnSpPr>
        <p:spPr bwMode="auto">
          <a:xfrm>
            <a:off x="3570288" y="1544638"/>
            <a:ext cx="1119187" cy="392112"/>
          </a:xfrm>
          <a:prstGeom prst="line">
            <a:avLst/>
          </a:prstGeom>
          <a:noFill/>
          <a:ln w="9525" algn="ctr">
            <a:solidFill>
              <a:srgbClr val="FF0066"/>
            </a:solidFill>
            <a:round/>
            <a:headEnd type="arrow" w="med" len="med"/>
            <a:tailEnd/>
          </a:ln>
        </p:spPr>
      </p:cxnSp>
      <p:sp>
        <p:nvSpPr>
          <p:cNvPr id="63522" name="Textfeld 26"/>
          <p:cNvSpPr txBox="1">
            <a:spLocks noChangeArrowheads="1"/>
          </p:cNvSpPr>
          <p:nvPr/>
        </p:nvSpPr>
        <p:spPr bwMode="auto">
          <a:xfrm>
            <a:off x="3536950" y="1276350"/>
            <a:ext cx="2333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*</a:t>
            </a:r>
          </a:p>
        </p:txBody>
      </p:sp>
      <p:sp>
        <p:nvSpPr>
          <p:cNvPr id="63523" name="Textfeld 26"/>
          <p:cNvSpPr txBox="1">
            <a:spLocks noChangeArrowheads="1"/>
          </p:cNvSpPr>
          <p:nvPr/>
        </p:nvSpPr>
        <p:spPr bwMode="auto">
          <a:xfrm>
            <a:off x="4430713" y="1558925"/>
            <a:ext cx="2333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1</a:t>
            </a:r>
          </a:p>
        </p:txBody>
      </p:sp>
      <p:cxnSp>
        <p:nvCxnSpPr>
          <p:cNvPr id="39" name="Straight Connector 38"/>
          <p:cNvCxnSpPr>
            <a:stCxn id="63501" idx="3"/>
            <a:endCxn id="27" idx="1"/>
          </p:cNvCxnSpPr>
          <p:nvPr/>
        </p:nvCxnSpPr>
        <p:spPr bwMode="auto">
          <a:xfrm flipV="1">
            <a:off x="5848350" y="3170238"/>
            <a:ext cx="1036638" cy="3159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63509" idx="3"/>
            <a:endCxn id="30" idx="1"/>
          </p:cNvCxnSpPr>
          <p:nvPr/>
        </p:nvCxnSpPr>
        <p:spPr bwMode="auto">
          <a:xfrm>
            <a:off x="5845175" y="4259263"/>
            <a:ext cx="1028700" cy="33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63501" idx="3"/>
            <a:endCxn id="29" idx="1"/>
          </p:cNvCxnSpPr>
          <p:nvPr/>
        </p:nvCxnSpPr>
        <p:spPr bwMode="auto">
          <a:xfrm>
            <a:off x="5848350" y="3486150"/>
            <a:ext cx="1027113" cy="4937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63509" idx="3"/>
          </p:cNvCxnSpPr>
          <p:nvPr/>
        </p:nvCxnSpPr>
        <p:spPr bwMode="auto">
          <a:xfrm flipV="1">
            <a:off x="5845175" y="3622675"/>
            <a:ext cx="1030288" cy="636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528" name="Text Box 18"/>
          <p:cNvSpPr txBox="1">
            <a:spLocks noChangeArrowheads="1"/>
          </p:cNvSpPr>
          <p:nvPr/>
        </p:nvSpPr>
        <p:spPr bwMode="auto">
          <a:xfrm>
            <a:off x="868363" y="2673350"/>
            <a:ext cx="1689100" cy="2651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400" u="sng" dirty="0" smtClean="0">
                <a:latin typeface="Myriad Roman" pitchFamily="34" charset="0"/>
              </a:rPr>
              <a:t>a1:</a:t>
            </a:r>
            <a:r>
              <a:rPr lang="de-AT" sz="1400" b="1" u="sng" dirty="0" smtClean="0">
                <a:latin typeface="Myriad Roman" pitchFamily="34" charset="0"/>
              </a:rPr>
              <a:t>Car</a:t>
            </a:r>
            <a:endParaRPr lang="de-AT" sz="1400" b="1" u="sng" dirty="0">
              <a:latin typeface="Myriad Roman" pitchFamily="34" charset="0"/>
            </a:endParaRPr>
          </a:p>
        </p:txBody>
      </p:sp>
      <p:sp>
        <p:nvSpPr>
          <p:cNvPr id="63529" name="Rectangle 19"/>
          <p:cNvSpPr>
            <a:spLocks noChangeArrowheads="1"/>
          </p:cNvSpPr>
          <p:nvPr/>
        </p:nvSpPr>
        <p:spPr bwMode="auto">
          <a:xfrm>
            <a:off x="868363" y="2925763"/>
            <a:ext cx="1689100" cy="2857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000"/>
              <a:t>type=„audi“</a:t>
            </a:r>
          </a:p>
        </p:txBody>
      </p:sp>
      <p:cxnSp>
        <p:nvCxnSpPr>
          <p:cNvPr id="63530" name="Straight Connector 49"/>
          <p:cNvCxnSpPr>
            <a:cxnSpLocks noChangeShapeType="1"/>
            <a:stCxn id="63529" idx="3"/>
            <a:endCxn id="63500" idx="1"/>
          </p:cNvCxnSpPr>
          <p:nvPr/>
        </p:nvCxnSpPr>
        <p:spPr bwMode="auto">
          <a:xfrm>
            <a:off x="2557463" y="3068638"/>
            <a:ext cx="1673225" cy="104775"/>
          </a:xfrm>
          <a:prstGeom prst="line">
            <a:avLst/>
          </a:prstGeom>
          <a:noFill/>
          <a:ln w="9525" algn="ctr">
            <a:solidFill>
              <a:srgbClr val="FF0066"/>
            </a:solidFill>
            <a:round/>
            <a:headEnd type="triangle" w="med" len="med"/>
            <a:tailEnd/>
          </a:ln>
        </p:spPr>
      </p:cxnSp>
      <p:sp>
        <p:nvSpPr>
          <p:cNvPr id="63531" name="TextBox 56"/>
          <p:cNvSpPr txBox="1">
            <a:spLocks noChangeArrowheads="1"/>
          </p:cNvSpPr>
          <p:nvPr/>
        </p:nvSpPr>
        <p:spPr bwMode="auto">
          <a:xfrm>
            <a:off x="7229475" y="2657475"/>
            <a:ext cx="944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2"/>
                </a:solidFill>
              </a:rPr>
              <a:t>Kinder:</a:t>
            </a:r>
            <a:endParaRPr lang="de-AT">
              <a:solidFill>
                <a:schemeClr val="tx2"/>
              </a:solidFill>
            </a:endParaRPr>
          </a:p>
        </p:txBody>
      </p:sp>
      <p:sp>
        <p:nvSpPr>
          <p:cNvPr id="63532" name="TextBox 57"/>
          <p:cNvSpPr txBox="1">
            <a:spLocks noChangeArrowheads="1"/>
          </p:cNvSpPr>
          <p:nvPr/>
        </p:nvSpPr>
        <p:spPr bwMode="auto">
          <a:xfrm>
            <a:off x="4586288" y="2644775"/>
            <a:ext cx="8842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2"/>
                </a:solidFill>
              </a:rPr>
              <a:t>Eltern:</a:t>
            </a:r>
            <a:endParaRPr lang="de-AT">
              <a:solidFill>
                <a:schemeClr val="tx2"/>
              </a:solidFill>
            </a:endParaRPr>
          </a:p>
        </p:txBody>
      </p:sp>
      <p:cxnSp>
        <p:nvCxnSpPr>
          <p:cNvPr id="63533" name="Straight Connector 59"/>
          <p:cNvCxnSpPr>
            <a:cxnSpLocks noChangeShapeType="1"/>
          </p:cNvCxnSpPr>
          <p:nvPr/>
        </p:nvCxnSpPr>
        <p:spPr bwMode="auto">
          <a:xfrm>
            <a:off x="103188" y="2587625"/>
            <a:ext cx="8696325" cy="349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8119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2: Invariant (1)</a:t>
            </a:r>
            <a:endParaRPr lang="de-AT" dirty="0" smtClean="0"/>
          </a:p>
        </p:txBody>
      </p:sp>
      <p:sp>
        <p:nvSpPr>
          <p:cNvPr id="645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" y="3881438"/>
            <a:ext cx="8534400" cy="197643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context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Person</a:t>
            </a:r>
          </a:p>
          <a:p>
            <a:pPr>
              <a:buFont typeface="Wingdings" pitchFamily="2" charset="2"/>
              <a:buNone/>
            </a:pP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inv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self.children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forAll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(k : Person | k.age &lt; self.age-15)</a:t>
            </a:r>
            <a:endParaRPr lang="de-AT" b="1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4517" name="Group 13"/>
          <p:cNvGrpSpPr>
            <a:grpSpLocks/>
          </p:cNvGrpSpPr>
          <p:nvPr/>
        </p:nvGrpSpPr>
        <p:grpSpPr bwMode="auto">
          <a:xfrm>
            <a:off x="655638" y="1544638"/>
            <a:ext cx="2905125" cy="1166812"/>
            <a:chOff x="655008" y="1544608"/>
            <a:chExt cx="2905125" cy="1166813"/>
          </a:xfrm>
        </p:grpSpPr>
        <p:sp>
          <p:nvSpPr>
            <p:cNvPr id="64535" name="Text Box 18"/>
            <p:cNvSpPr txBox="1">
              <a:spLocks noChangeArrowheads="1"/>
            </p:cNvSpPr>
            <p:nvPr/>
          </p:nvSpPr>
          <p:spPr bwMode="auto">
            <a:xfrm>
              <a:off x="920121" y="1879571"/>
              <a:ext cx="1689100" cy="320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de-AT" sz="1800" b="1">
                  <a:latin typeface="Myriad Roman" pitchFamily="34" charset="0"/>
                </a:rPr>
                <a:t>Person</a:t>
              </a:r>
            </a:p>
          </p:txBody>
        </p:sp>
        <p:sp>
          <p:nvSpPr>
            <p:cNvPr id="64536" name="Rectangle 19"/>
            <p:cNvSpPr>
              <a:spLocks noChangeArrowheads="1"/>
            </p:cNvSpPr>
            <p:nvPr/>
          </p:nvSpPr>
          <p:spPr bwMode="auto">
            <a:xfrm>
              <a:off x="920121" y="2157383"/>
              <a:ext cx="1689100" cy="485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DE" sz="1400" dirty="0" err="1">
                  <a:latin typeface="Myriad Roman" pitchFamily="34" charset="0"/>
                </a:rPr>
                <a:t>name</a:t>
              </a:r>
              <a:r>
                <a:rPr lang="de-DE" sz="1400" dirty="0">
                  <a:latin typeface="Myriad Roman" pitchFamily="34" charset="0"/>
                </a:rPr>
                <a:t>: String</a:t>
              </a:r>
            </a:p>
            <a:p>
              <a:r>
                <a:rPr lang="de-DE" sz="1400" dirty="0" err="1" smtClean="0">
                  <a:latin typeface="Myriad Roman" pitchFamily="34" charset="0"/>
                </a:rPr>
                <a:t>age</a:t>
              </a:r>
              <a:r>
                <a:rPr lang="de-DE" sz="1400" dirty="0" smtClean="0">
                  <a:latin typeface="Myriad Roman" pitchFamily="34" charset="0"/>
                </a:rPr>
                <a:t>: </a:t>
              </a:r>
              <a:r>
                <a:rPr lang="de-DE" sz="1400" dirty="0" err="1">
                  <a:latin typeface="Myriad Roman" pitchFamily="34" charset="0"/>
                </a:rPr>
                <a:t>int</a:t>
              </a:r>
              <a:endParaRPr lang="de-DE" sz="1400" dirty="0"/>
            </a:p>
          </p:txBody>
        </p:sp>
        <p:cxnSp>
          <p:nvCxnSpPr>
            <p:cNvPr id="64537" name="Form 18"/>
            <p:cNvCxnSpPr>
              <a:cxnSpLocks noChangeShapeType="1"/>
              <a:stCxn id="64535" idx="0"/>
              <a:endCxn id="64536" idx="3"/>
            </p:cNvCxnSpPr>
            <p:nvPr/>
          </p:nvCxnSpPr>
          <p:spPr bwMode="auto">
            <a:xfrm rot="16200000" flipH="1">
              <a:off x="1926596" y="1717646"/>
              <a:ext cx="520700" cy="844550"/>
            </a:xfrm>
            <a:prstGeom prst="bentConnector4">
              <a:avLst>
                <a:gd name="adj1" fmla="val -131708"/>
                <a:gd name="adj2" fmla="val 208782"/>
              </a:avLst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64538" name="Textfeld 21"/>
            <p:cNvSpPr txBox="1">
              <a:spLocks noChangeArrowheads="1"/>
            </p:cNvSpPr>
            <p:nvPr/>
          </p:nvSpPr>
          <p:spPr bwMode="auto">
            <a:xfrm>
              <a:off x="655008" y="1544608"/>
              <a:ext cx="12779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/>
                <a:t>parent</a:t>
              </a:r>
              <a:endParaRPr lang="de-DE" sz="1400" dirty="0"/>
            </a:p>
          </p:txBody>
        </p:sp>
        <p:sp>
          <p:nvSpPr>
            <p:cNvPr id="64539" name="Textfeld 22"/>
            <p:cNvSpPr txBox="1">
              <a:spLocks noChangeArrowheads="1"/>
            </p:cNvSpPr>
            <p:nvPr/>
          </p:nvSpPr>
          <p:spPr bwMode="auto">
            <a:xfrm>
              <a:off x="2663196" y="2403446"/>
              <a:ext cx="8969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/>
                <a:t>children</a:t>
              </a:r>
              <a:endParaRPr lang="de-DE" sz="1400" dirty="0"/>
            </a:p>
          </p:txBody>
        </p:sp>
        <p:sp>
          <p:nvSpPr>
            <p:cNvPr id="64540" name="Textfeld 26"/>
            <p:cNvSpPr txBox="1">
              <a:spLocks noChangeArrowheads="1"/>
            </p:cNvSpPr>
            <p:nvPr/>
          </p:nvSpPr>
          <p:spPr bwMode="auto">
            <a:xfrm>
              <a:off x="1802771" y="1562071"/>
              <a:ext cx="233362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/>
                <a:t>2</a:t>
              </a:r>
            </a:p>
          </p:txBody>
        </p:sp>
        <p:sp>
          <p:nvSpPr>
            <p:cNvPr id="64541" name="Textfeld 27"/>
            <p:cNvSpPr txBox="1">
              <a:spLocks noChangeArrowheads="1"/>
            </p:cNvSpPr>
            <p:nvPr/>
          </p:nvSpPr>
          <p:spPr bwMode="auto">
            <a:xfrm>
              <a:off x="2680658" y="2093883"/>
              <a:ext cx="6921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/>
                <a:t>0..*</a:t>
              </a:r>
            </a:p>
          </p:txBody>
        </p:sp>
      </p:grpSp>
      <p:sp>
        <p:nvSpPr>
          <p:cNvPr id="64518" name="TextBox 12"/>
          <p:cNvSpPr txBox="1">
            <a:spLocks noChangeArrowheads="1"/>
          </p:cNvSpPr>
          <p:nvPr/>
        </p:nvSpPr>
        <p:spPr bwMode="auto">
          <a:xfrm>
            <a:off x="4019550" y="1554163"/>
            <a:ext cx="4278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Constraint</a:t>
            </a:r>
            <a:r>
              <a:rPr lang="de-DE" dirty="0" smtClean="0">
                <a:solidFill>
                  <a:schemeClr val="tx2"/>
                </a:solidFill>
              </a:rPr>
              <a:t>: A </a:t>
            </a:r>
            <a:r>
              <a:rPr lang="de-DE" dirty="0" err="1" smtClean="0">
                <a:solidFill>
                  <a:schemeClr val="tx2"/>
                </a:solidFill>
              </a:rPr>
              <a:t>child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at</a:t>
            </a:r>
            <a:r>
              <a:rPr lang="de-DE" dirty="0" smtClean="0">
                <a:solidFill>
                  <a:schemeClr val="tx2"/>
                </a:solidFill>
              </a:rPr>
              <a:t> least 15 </a:t>
            </a:r>
            <a:r>
              <a:rPr lang="de-DE" dirty="0" err="1" smtClean="0">
                <a:solidFill>
                  <a:schemeClr val="tx2"/>
                </a:solidFill>
              </a:rPr>
              <a:t>years</a:t>
            </a:r>
            <a:r>
              <a:rPr lang="de-DE" dirty="0" smtClean="0">
                <a:solidFill>
                  <a:schemeClr val="tx2"/>
                </a:solidFill>
              </a:rPr>
              <a:t/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err="1" smtClean="0">
                <a:solidFill>
                  <a:schemeClr val="tx2"/>
                </a:solidFill>
              </a:rPr>
              <a:t>younger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than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his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parents</a:t>
            </a:r>
            <a:r>
              <a:rPr lang="de-DE" dirty="0" smtClean="0">
                <a:solidFill>
                  <a:schemeClr val="tx2"/>
                </a:solidFill>
              </a:rPr>
              <a:t>.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109913" y="3330575"/>
            <a:ext cx="161925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400" u="sng" dirty="0">
                <a:latin typeface="Myriad Roman" pitchFamily="34" charset="0"/>
              </a:rPr>
              <a:t>p1:</a:t>
            </a:r>
            <a:r>
              <a:rPr lang="en-GB" sz="1400" b="1" u="sng" dirty="0">
                <a:latin typeface="Myriad Roman" pitchFamily="34" charset="0"/>
              </a:rPr>
              <a:t>Person</a:t>
            </a:r>
            <a:endParaRPr lang="de-AT" sz="1400" b="1" u="sng" dirty="0">
              <a:latin typeface="Myriad Roman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3108325" y="3614738"/>
            <a:ext cx="1619250" cy="3444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1000" dirty="0"/>
              <a:t>name = „jack“</a:t>
            </a:r>
          </a:p>
          <a:p>
            <a:pPr>
              <a:defRPr/>
            </a:pPr>
            <a:r>
              <a:rPr lang="de-DE" sz="1000" dirty="0" err="1" smtClean="0"/>
              <a:t>age</a:t>
            </a:r>
            <a:r>
              <a:rPr lang="de-DE" sz="1000" dirty="0" smtClean="0"/>
              <a:t> = </a:t>
            </a:r>
            <a:r>
              <a:rPr lang="de-DE" sz="1000" dirty="0"/>
              <a:t>30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106738" y="4103688"/>
            <a:ext cx="1619250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400" u="sng">
                <a:latin typeface="Myriad Roman" pitchFamily="34" charset="0"/>
              </a:rPr>
              <a:t>p2:</a:t>
            </a:r>
            <a:r>
              <a:rPr lang="en-GB" sz="1400" b="1" u="sng">
                <a:latin typeface="Myriad Roman" pitchFamily="34" charset="0"/>
              </a:rPr>
              <a:t>Person</a:t>
            </a:r>
            <a:endParaRPr lang="de-AT" sz="1400" b="1" u="sng">
              <a:latin typeface="Myriad Roman" pitchFamily="34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3105150" y="4387850"/>
            <a:ext cx="1619250" cy="344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1000" dirty="0"/>
              <a:t>name = </a:t>
            </a:r>
            <a:r>
              <a:rPr lang="de-DE" sz="1000" dirty="0" smtClean="0"/>
              <a:t>„</a:t>
            </a:r>
            <a:r>
              <a:rPr lang="de-DE" sz="1000" dirty="0" err="1" smtClean="0"/>
              <a:t>lisa</a:t>
            </a:r>
            <a:r>
              <a:rPr lang="de-DE" sz="1000" dirty="0" smtClean="0"/>
              <a:t>“</a:t>
            </a:r>
            <a:endParaRPr lang="de-DE" sz="1000" dirty="0"/>
          </a:p>
          <a:p>
            <a:pPr>
              <a:defRPr/>
            </a:pPr>
            <a:r>
              <a:rPr lang="de-DE" sz="1000" dirty="0" err="1" smtClean="0"/>
              <a:t>age</a:t>
            </a:r>
            <a:r>
              <a:rPr lang="de-DE" sz="1000" dirty="0" smtClean="0"/>
              <a:t> = </a:t>
            </a:r>
            <a:r>
              <a:rPr lang="de-DE" sz="1000" dirty="0"/>
              <a:t>22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762625" y="3327400"/>
            <a:ext cx="161925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400" u="sng" dirty="0">
                <a:latin typeface="Myriad Roman" pitchFamily="34" charset="0"/>
              </a:rPr>
              <a:t>p3:</a:t>
            </a:r>
            <a:r>
              <a:rPr lang="en-GB" sz="1400" b="1" u="sng" dirty="0">
                <a:latin typeface="Myriad Roman" pitchFamily="34" charset="0"/>
              </a:rPr>
              <a:t>Person</a:t>
            </a:r>
            <a:endParaRPr lang="de-AT" sz="1400" b="1" u="sng" dirty="0">
              <a:latin typeface="Myriad Roman" pitchFamily="34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761038" y="3611563"/>
            <a:ext cx="1619250" cy="3444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1000" dirty="0"/>
              <a:t>name = „mick“</a:t>
            </a:r>
          </a:p>
          <a:p>
            <a:pPr>
              <a:defRPr/>
            </a:pPr>
            <a:r>
              <a:rPr lang="de-DE" sz="1000" dirty="0" err="1" smtClean="0"/>
              <a:t>age</a:t>
            </a:r>
            <a:r>
              <a:rPr lang="de-DE" sz="1000" dirty="0" smtClean="0"/>
              <a:t> = </a:t>
            </a:r>
            <a:r>
              <a:rPr lang="de-DE" sz="1000" dirty="0"/>
              <a:t>1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5754688" y="4138613"/>
            <a:ext cx="1619250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400" u="sng" dirty="0">
                <a:latin typeface="Myriad Roman" pitchFamily="34" charset="0"/>
              </a:rPr>
              <a:t>p4:</a:t>
            </a:r>
            <a:r>
              <a:rPr lang="en-GB" sz="1400" b="1" u="sng" dirty="0">
                <a:latin typeface="Myriad Roman" pitchFamily="34" charset="0"/>
              </a:rPr>
              <a:t>Person</a:t>
            </a:r>
            <a:endParaRPr lang="de-AT" sz="1400" b="1" u="sng" dirty="0">
              <a:latin typeface="Myriad Roman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753100" y="4422775"/>
            <a:ext cx="1619250" cy="344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1000" dirty="0"/>
              <a:t>name = „paul“</a:t>
            </a:r>
          </a:p>
          <a:p>
            <a:pPr>
              <a:defRPr/>
            </a:pPr>
            <a:r>
              <a:rPr lang="de-DE" sz="1000" dirty="0" err="1" smtClean="0"/>
              <a:t>age</a:t>
            </a:r>
            <a:r>
              <a:rPr lang="de-DE" sz="1000" dirty="0" smtClean="0"/>
              <a:t> = </a:t>
            </a:r>
            <a:r>
              <a:rPr lang="de-DE" sz="1000" dirty="0"/>
              <a:t>17</a:t>
            </a:r>
          </a:p>
        </p:txBody>
      </p:sp>
      <p:cxnSp>
        <p:nvCxnSpPr>
          <p:cNvPr id="22" name="Straight Connector 21"/>
          <p:cNvCxnSpPr>
            <a:stCxn id="15" idx="3"/>
            <a:endCxn id="18" idx="1"/>
          </p:cNvCxnSpPr>
          <p:nvPr/>
        </p:nvCxnSpPr>
        <p:spPr bwMode="auto">
          <a:xfrm flipV="1">
            <a:off x="4727575" y="3471863"/>
            <a:ext cx="1035050" cy="3159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>
            <a:stCxn id="17" idx="3"/>
            <a:endCxn id="21" idx="1"/>
          </p:cNvCxnSpPr>
          <p:nvPr/>
        </p:nvCxnSpPr>
        <p:spPr bwMode="auto">
          <a:xfrm>
            <a:off x="4724400" y="4560888"/>
            <a:ext cx="1028700" cy="34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>
            <a:stCxn id="15" idx="3"/>
            <a:endCxn id="20" idx="1"/>
          </p:cNvCxnSpPr>
          <p:nvPr/>
        </p:nvCxnSpPr>
        <p:spPr bwMode="auto">
          <a:xfrm>
            <a:off x="4727575" y="3787775"/>
            <a:ext cx="1027113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Connector 24"/>
          <p:cNvCxnSpPr>
            <a:stCxn id="17" idx="3"/>
          </p:cNvCxnSpPr>
          <p:nvPr/>
        </p:nvCxnSpPr>
        <p:spPr bwMode="auto">
          <a:xfrm flipV="1">
            <a:off x="4724400" y="3924300"/>
            <a:ext cx="1028700" cy="636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4531" name="Straight Connector 26"/>
          <p:cNvCxnSpPr>
            <a:cxnSpLocks noChangeShapeType="1"/>
          </p:cNvCxnSpPr>
          <p:nvPr/>
        </p:nvCxnSpPr>
        <p:spPr bwMode="auto">
          <a:xfrm>
            <a:off x="266700" y="2863850"/>
            <a:ext cx="8420100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64532" name="TextBox 27"/>
          <p:cNvSpPr txBox="1">
            <a:spLocks noChangeArrowheads="1"/>
          </p:cNvSpPr>
          <p:nvPr/>
        </p:nvSpPr>
        <p:spPr bwMode="auto">
          <a:xfrm>
            <a:off x="6089650" y="2933700"/>
            <a:ext cx="1130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Children</a:t>
            </a:r>
            <a:r>
              <a:rPr lang="de-DE" dirty="0" smtClean="0">
                <a:solidFill>
                  <a:schemeClr val="tx2"/>
                </a:solidFill>
              </a:rPr>
              <a:t>: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64533" name="TextBox 28"/>
          <p:cNvSpPr txBox="1">
            <a:spLocks noChangeArrowheads="1"/>
          </p:cNvSpPr>
          <p:nvPr/>
        </p:nvSpPr>
        <p:spPr bwMode="auto">
          <a:xfrm>
            <a:off x="3448050" y="2921000"/>
            <a:ext cx="1046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Parents</a:t>
            </a:r>
            <a:r>
              <a:rPr lang="de-DE" dirty="0" smtClean="0">
                <a:solidFill>
                  <a:schemeClr val="tx2"/>
                </a:solidFill>
              </a:rPr>
              <a:t>: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64534" name="Text Box 40"/>
          <p:cNvSpPr txBox="1">
            <a:spLocks noChangeArrowheads="1"/>
          </p:cNvSpPr>
          <p:nvPr/>
        </p:nvSpPr>
        <p:spPr bwMode="auto">
          <a:xfrm>
            <a:off x="7381875" y="4152900"/>
            <a:ext cx="514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</p:spTree>
    <p:extLst>
      <p:ext uri="{BB962C8B-B14F-4D97-AF65-F5344CB8AC3E}">
        <p14:creationId xmlns:p14="http://schemas.microsoft.com/office/powerpoint/2010/main" val="5293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2: Invariant (2)</a:t>
            </a:r>
            <a:endParaRPr lang="de-AT" dirty="0" smtClean="0"/>
          </a:p>
        </p:txBody>
      </p:sp>
      <p:sp>
        <p:nvSpPr>
          <p:cNvPr id="6553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8775" y="3200400"/>
            <a:ext cx="8534400" cy="28987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context Administration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inv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uniqueRegnr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: 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self.persons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-&gt; select(e : Person|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e.oclIsTypeOf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(Student)) 			-&gt;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(e1 | 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self.persons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-&gt; select(e : Person |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e.oclIsTypeOf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(Student)) 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			-&gt;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(e2 | 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e1 &lt;&gt; e2 implies 	e1.oclAsType(Student).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regnr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	&lt;&gt; 					e2.oclAsType(Student).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regnr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Font typeface="Wingdings" pitchFamily="2" charset="2"/>
              <a:buNone/>
            </a:pPr>
            <a:endParaRPr lang="de-AT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541" name="Text Box 18"/>
          <p:cNvSpPr txBox="1">
            <a:spLocks noChangeArrowheads="1"/>
          </p:cNvSpPr>
          <p:nvPr/>
        </p:nvSpPr>
        <p:spPr bwMode="auto">
          <a:xfrm>
            <a:off x="5551488" y="1120775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>
                <a:latin typeface="Myriad Roman" pitchFamily="34" charset="0"/>
              </a:rPr>
              <a:t>Person</a:t>
            </a:r>
          </a:p>
        </p:txBody>
      </p:sp>
      <p:sp>
        <p:nvSpPr>
          <p:cNvPr id="65542" name="Rectangle 19"/>
          <p:cNvSpPr>
            <a:spLocks noChangeArrowheads="1"/>
          </p:cNvSpPr>
          <p:nvPr/>
        </p:nvSpPr>
        <p:spPr bwMode="auto">
          <a:xfrm>
            <a:off x="5551488" y="1398588"/>
            <a:ext cx="1689100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400" dirty="0" err="1">
                <a:latin typeface="Myriad Roman" pitchFamily="34" charset="0"/>
              </a:rPr>
              <a:t>name</a:t>
            </a:r>
            <a:r>
              <a:rPr lang="de-DE" sz="1400" dirty="0">
                <a:latin typeface="Myriad Roman" pitchFamily="34" charset="0"/>
              </a:rPr>
              <a:t>: String</a:t>
            </a:r>
          </a:p>
          <a:p>
            <a:r>
              <a:rPr lang="de-DE" sz="1400" dirty="0" err="1" smtClean="0">
                <a:latin typeface="Myriad Roman" pitchFamily="34" charset="0"/>
              </a:rPr>
              <a:t>age</a:t>
            </a:r>
            <a:r>
              <a:rPr lang="de-DE" sz="1400" dirty="0" smtClean="0">
                <a:latin typeface="Myriad Roman" pitchFamily="34" charset="0"/>
              </a:rPr>
              <a:t>: </a:t>
            </a:r>
            <a:r>
              <a:rPr lang="de-DE" sz="1400" dirty="0" err="1">
                <a:latin typeface="Myriad Roman" pitchFamily="34" charset="0"/>
              </a:rPr>
              <a:t>int</a:t>
            </a:r>
            <a:r>
              <a:rPr lang="de-DE" sz="1400" dirty="0">
                <a:latin typeface="Myriad Roman" pitchFamily="34" charset="0"/>
              </a:rPr>
              <a:t> </a:t>
            </a:r>
            <a:endParaRPr lang="de-DE" sz="1400" dirty="0"/>
          </a:p>
        </p:txBody>
      </p:sp>
      <p:sp>
        <p:nvSpPr>
          <p:cNvPr id="65543" name="Textfeld 26"/>
          <p:cNvSpPr txBox="1">
            <a:spLocks noChangeArrowheads="1"/>
          </p:cNvSpPr>
          <p:nvPr/>
        </p:nvSpPr>
        <p:spPr bwMode="auto">
          <a:xfrm>
            <a:off x="3432175" y="1243013"/>
            <a:ext cx="2333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1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1604865" y="1238250"/>
            <a:ext cx="1803498" cy="3139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 dirty="0" smtClean="0">
                <a:latin typeface="Myriad Roman" pitchFamily="34" charset="0"/>
              </a:rPr>
              <a:t>Administration</a:t>
            </a:r>
            <a:endParaRPr lang="de-AT" sz="1800" b="1" dirty="0">
              <a:latin typeface="Myriad Roman" pitchFamily="34" charset="0"/>
            </a:endParaRPr>
          </a:p>
        </p:txBody>
      </p:sp>
      <p:sp>
        <p:nvSpPr>
          <p:cNvPr id="65545" name="Rectangle 19"/>
          <p:cNvSpPr>
            <a:spLocks noChangeArrowheads="1"/>
          </p:cNvSpPr>
          <p:nvPr/>
        </p:nvSpPr>
        <p:spPr bwMode="auto">
          <a:xfrm>
            <a:off x="1604865" y="1490663"/>
            <a:ext cx="1803498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 sz="1400"/>
          </a:p>
        </p:txBody>
      </p:sp>
      <p:cxnSp>
        <p:nvCxnSpPr>
          <p:cNvPr id="65546" name="Straight Connector 27"/>
          <p:cNvCxnSpPr>
            <a:cxnSpLocks noChangeShapeType="1"/>
            <a:stCxn id="65545" idx="3"/>
            <a:endCxn id="65542" idx="1"/>
          </p:cNvCxnSpPr>
          <p:nvPr/>
        </p:nvCxnSpPr>
        <p:spPr bwMode="auto">
          <a:xfrm>
            <a:off x="3408363" y="1633538"/>
            <a:ext cx="2143125" cy="7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5547" name="Textfeld 26"/>
          <p:cNvSpPr txBox="1">
            <a:spLocks noChangeArrowheads="1"/>
          </p:cNvSpPr>
          <p:nvPr/>
        </p:nvSpPr>
        <p:spPr bwMode="auto">
          <a:xfrm>
            <a:off x="5238750" y="1296988"/>
            <a:ext cx="2333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*</a:t>
            </a:r>
          </a:p>
        </p:txBody>
      </p:sp>
      <p:sp>
        <p:nvSpPr>
          <p:cNvPr id="65548" name="Textfeld 21"/>
          <p:cNvSpPr txBox="1">
            <a:spLocks noChangeArrowheads="1"/>
          </p:cNvSpPr>
          <p:nvPr/>
        </p:nvSpPr>
        <p:spPr bwMode="auto">
          <a:xfrm>
            <a:off x="4438650" y="1697038"/>
            <a:ext cx="1277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 err="1" smtClean="0"/>
              <a:t>persons</a:t>
            </a:r>
            <a:endParaRPr lang="de-DE" sz="1400" dirty="0"/>
          </a:p>
        </p:txBody>
      </p:sp>
      <p:sp>
        <p:nvSpPr>
          <p:cNvPr id="65549" name="Isosceles Triangle 13"/>
          <p:cNvSpPr>
            <a:spLocks noChangeArrowheads="1"/>
          </p:cNvSpPr>
          <p:nvPr/>
        </p:nvSpPr>
        <p:spPr bwMode="auto">
          <a:xfrm>
            <a:off x="6210300" y="1906588"/>
            <a:ext cx="233363" cy="1285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AT" sz="2400">
              <a:latin typeface="Times"/>
            </a:endParaRPr>
          </a:p>
        </p:txBody>
      </p:sp>
      <p:cxnSp>
        <p:nvCxnSpPr>
          <p:cNvPr id="65550" name="Straight Connector 15"/>
          <p:cNvCxnSpPr>
            <a:cxnSpLocks noChangeShapeType="1"/>
            <a:stCxn id="65549" idx="3"/>
          </p:cNvCxnSpPr>
          <p:nvPr/>
        </p:nvCxnSpPr>
        <p:spPr bwMode="auto">
          <a:xfrm rot="16200000" flipH="1">
            <a:off x="6203156" y="2158207"/>
            <a:ext cx="250825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5551" name="Text Box 18"/>
          <p:cNvSpPr txBox="1">
            <a:spLocks noChangeArrowheads="1"/>
          </p:cNvSpPr>
          <p:nvPr/>
        </p:nvSpPr>
        <p:spPr bwMode="auto">
          <a:xfrm>
            <a:off x="5470525" y="2290763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>
                <a:latin typeface="Myriad Roman" pitchFamily="34" charset="0"/>
              </a:rPr>
              <a:t>Student</a:t>
            </a:r>
          </a:p>
        </p:txBody>
      </p:sp>
      <p:sp>
        <p:nvSpPr>
          <p:cNvPr id="65552" name="Rectangle 19"/>
          <p:cNvSpPr>
            <a:spLocks noChangeArrowheads="1"/>
          </p:cNvSpPr>
          <p:nvPr/>
        </p:nvSpPr>
        <p:spPr bwMode="auto">
          <a:xfrm>
            <a:off x="5470525" y="2568575"/>
            <a:ext cx="1689100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400" dirty="0" err="1" smtClean="0">
                <a:latin typeface="Myriad Roman" pitchFamily="34" charset="0"/>
              </a:rPr>
              <a:t>regnr</a:t>
            </a:r>
            <a:r>
              <a:rPr lang="de-DE" sz="1400" dirty="0">
                <a:latin typeface="Myriad Roman" pitchFamily="34" charset="0"/>
              </a:rPr>
              <a:t>: </a:t>
            </a:r>
            <a:r>
              <a:rPr lang="de-DE" sz="1400" dirty="0" err="1">
                <a:latin typeface="Myriad Roman" pitchFamily="34" charset="0"/>
              </a:rPr>
              <a:t>int</a:t>
            </a:r>
            <a:endParaRPr lang="de-DE" sz="1400" dirty="0"/>
          </a:p>
        </p:txBody>
      </p:sp>
      <p:sp>
        <p:nvSpPr>
          <p:cNvPr id="65553" name="TextBox 19"/>
          <p:cNvSpPr txBox="1">
            <a:spLocks noChangeArrowheads="1"/>
          </p:cNvSpPr>
          <p:nvPr/>
        </p:nvSpPr>
        <p:spPr bwMode="auto">
          <a:xfrm>
            <a:off x="1301750" y="2243138"/>
            <a:ext cx="4052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Constraint</a:t>
            </a:r>
            <a:r>
              <a:rPr lang="de-DE" dirty="0" smtClean="0">
                <a:solidFill>
                  <a:schemeClr val="tx2"/>
                </a:solidFill>
              </a:rPr>
              <a:t>: The </a:t>
            </a:r>
            <a:r>
              <a:rPr lang="de-DE" dirty="0" err="1" smtClean="0">
                <a:solidFill>
                  <a:schemeClr val="tx2"/>
                </a:solidFill>
              </a:rPr>
              <a:t>registration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number</a:t>
            </a:r>
            <a:r>
              <a:rPr lang="de-DE" dirty="0" smtClean="0">
                <a:solidFill>
                  <a:schemeClr val="tx2"/>
                </a:solidFill>
              </a:rPr>
              <a:t/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a </a:t>
            </a:r>
            <a:r>
              <a:rPr lang="de-DE" dirty="0" err="1" smtClean="0">
                <a:solidFill>
                  <a:schemeClr val="tx2"/>
                </a:solidFill>
              </a:rPr>
              <a:t>student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has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to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unique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2: Invariant (2) </a:t>
            </a:r>
            <a:r>
              <a:rPr lang="de-DE" dirty="0" err="1" smtClean="0"/>
              <a:t>cont</a:t>
            </a:r>
            <a:r>
              <a:rPr lang="de-DE" dirty="0" smtClean="0"/>
              <a:t>.</a:t>
            </a:r>
            <a:endParaRPr lang="de-AT" dirty="0" smtClean="0"/>
          </a:p>
        </p:txBody>
      </p:sp>
      <p:sp>
        <p:nvSpPr>
          <p:cNvPr id="6656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8775" y="3200400"/>
            <a:ext cx="8534400" cy="2398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context Administration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inv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uniqueRegnr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: 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self.persons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-&gt; select(e : Person|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e.oclIsTypeOf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(Student)) 	-&gt;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(e1, e1 | e1 &lt;&gt; e2 implies 			e1.oclAsType(Student).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regnr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&lt;&gt; 	e2.oclAsType(Student).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regnr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	)</a:t>
            </a:r>
          </a:p>
          <a:p>
            <a:pPr>
              <a:buFont typeface="Wingdings" pitchFamily="2" charset="2"/>
              <a:buNone/>
            </a:pPr>
            <a:endParaRPr lang="de-AT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565" name="Text Box 18"/>
          <p:cNvSpPr txBox="1">
            <a:spLocks noChangeArrowheads="1"/>
          </p:cNvSpPr>
          <p:nvPr/>
        </p:nvSpPr>
        <p:spPr bwMode="auto">
          <a:xfrm>
            <a:off x="5551488" y="1120775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>
                <a:latin typeface="Myriad Roman" pitchFamily="34" charset="0"/>
              </a:rPr>
              <a:t>Person</a:t>
            </a:r>
          </a:p>
        </p:txBody>
      </p:sp>
      <p:sp>
        <p:nvSpPr>
          <p:cNvPr id="66566" name="Rectangle 19"/>
          <p:cNvSpPr>
            <a:spLocks noChangeArrowheads="1"/>
          </p:cNvSpPr>
          <p:nvPr/>
        </p:nvSpPr>
        <p:spPr bwMode="auto">
          <a:xfrm>
            <a:off x="5551488" y="1398588"/>
            <a:ext cx="1689100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400" dirty="0" err="1">
                <a:latin typeface="Myriad Roman" pitchFamily="34" charset="0"/>
              </a:rPr>
              <a:t>name</a:t>
            </a:r>
            <a:r>
              <a:rPr lang="de-DE" sz="1400" dirty="0">
                <a:latin typeface="Myriad Roman" pitchFamily="34" charset="0"/>
              </a:rPr>
              <a:t>: String</a:t>
            </a:r>
          </a:p>
          <a:p>
            <a:r>
              <a:rPr lang="de-DE" sz="1400" dirty="0" err="1" smtClean="0">
                <a:latin typeface="Myriad Roman" pitchFamily="34" charset="0"/>
              </a:rPr>
              <a:t>age</a:t>
            </a:r>
            <a:r>
              <a:rPr lang="de-DE" sz="1400" dirty="0" smtClean="0">
                <a:latin typeface="Myriad Roman" pitchFamily="34" charset="0"/>
              </a:rPr>
              <a:t>: </a:t>
            </a:r>
            <a:r>
              <a:rPr lang="de-DE" sz="1400" dirty="0" err="1">
                <a:latin typeface="Myriad Roman" pitchFamily="34" charset="0"/>
              </a:rPr>
              <a:t>int</a:t>
            </a:r>
            <a:r>
              <a:rPr lang="de-DE" sz="1400" dirty="0">
                <a:latin typeface="Myriad Roman" pitchFamily="34" charset="0"/>
              </a:rPr>
              <a:t> </a:t>
            </a:r>
            <a:endParaRPr lang="de-DE" sz="1400" dirty="0"/>
          </a:p>
        </p:txBody>
      </p:sp>
      <p:sp>
        <p:nvSpPr>
          <p:cNvPr id="66567" name="Textfeld 26"/>
          <p:cNvSpPr txBox="1">
            <a:spLocks noChangeArrowheads="1"/>
          </p:cNvSpPr>
          <p:nvPr/>
        </p:nvSpPr>
        <p:spPr bwMode="auto">
          <a:xfrm>
            <a:off x="3432175" y="1243013"/>
            <a:ext cx="2333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1</a:t>
            </a:r>
          </a:p>
        </p:txBody>
      </p:sp>
      <p:sp>
        <p:nvSpPr>
          <p:cNvPr id="66568" name="Text Box 18"/>
          <p:cNvSpPr txBox="1">
            <a:spLocks noChangeArrowheads="1"/>
          </p:cNvSpPr>
          <p:nvPr/>
        </p:nvSpPr>
        <p:spPr bwMode="auto">
          <a:xfrm>
            <a:off x="1558212" y="1238250"/>
            <a:ext cx="1850151" cy="3139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 dirty="0" smtClean="0">
                <a:latin typeface="Myriad Roman" pitchFamily="34" charset="0"/>
              </a:rPr>
              <a:t>Administration</a:t>
            </a:r>
            <a:endParaRPr lang="de-AT" sz="1800" b="1" dirty="0">
              <a:latin typeface="Myriad Roman" pitchFamily="34" charset="0"/>
            </a:endParaRPr>
          </a:p>
        </p:txBody>
      </p:sp>
      <p:sp>
        <p:nvSpPr>
          <p:cNvPr id="66569" name="Rectangle 19"/>
          <p:cNvSpPr>
            <a:spLocks noChangeArrowheads="1"/>
          </p:cNvSpPr>
          <p:nvPr/>
        </p:nvSpPr>
        <p:spPr bwMode="auto">
          <a:xfrm>
            <a:off x="1558212" y="1490663"/>
            <a:ext cx="1850151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 sz="1400"/>
          </a:p>
        </p:txBody>
      </p:sp>
      <p:cxnSp>
        <p:nvCxnSpPr>
          <p:cNvPr id="66570" name="Straight Connector 27"/>
          <p:cNvCxnSpPr>
            <a:cxnSpLocks noChangeShapeType="1"/>
            <a:stCxn id="66569" idx="3"/>
            <a:endCxn id="66566" idx="1"/>
          </p:cNvCxnSpPr>
          <p:nvPr/>
        </p:nvCxnSpPr>
        <p:spPr bwMode="auto">
          <a:xfrm>
            <a:off x="3408363" y="1633538"/>
            <a:ext cx="2143125" cy="7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6571" name="Textfeld 26"/>
          <p:cNvSpPr txBox="1">
            <a:spLocks noChangeArrowheads="1"/>
          </p:cNvSpPr>
          <p:nvPr/>
        </p:nvSpPr>
        <p:spPr bwMode="auto">
          <a:xfrm>
            <a:off x="5238750" y="1296988"/>
            <a:ext cx="2333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*</a:t>
            </a:r>
          </a:p>
        </p:txBody>
      </p:sp>
      <p:sp>
        <p:nvSpPr>
          <p:cNvPr id="66572" name="Textfeld 21"/>
          <p:cNvSpPr txBox="1">
            <a:spLocks noChangeArrowheads="1"/>
          </p:cNvSpPr>
          <p:nvPr/>
        </p:nvSpPr>
        <p:spPr bwMode="auto">
          <a:xfrm>
            <a:off x="4438650" y="1697038"/>
            <a:ext cx="1277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 err="1" smtClean="0"/>
              <a:t>persons</a:t>
            </a:r>
            <a:endParaRPr lang="de-DE" sz="1400" dirty="0"/>
          </a:p>
        </p:txBody>
      </p:sp>
      <p:sp>
        <p:nvSpPr>
          <p:cNvPr id="66573" name="Isosceles Triangle 13"/>
          <p:cNvSpPr>
            <a:spLocks noChangeArrowheads="1"/>
          </p:cNvSpPr>
          <p:nvPr/>
        </p:nvSpPr>
        <p:spPr bwMode="auto">
          <a:xfrm>
            <a:off x="6210300" y="1906588"/>
            <a:ext cx="233363" cy="1285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AT" sz="2400">
              <a:latin typeface="Times"/>
            </a:endParaRPr>
          </a:p>
        </p:txBody>
      </p:sp>
      <p:cxnSp>
        <p:nvCxnSpPr>
          <p:cNvPr id="66574" name="Straight Connector 15"/>
          <p:cNvCxnSpPr>
            <a:cxnSpLocks noChangeShapeType="1"/>
            <a:stCxn id="66573" idx="3"/>
          </p:cNvCxnSpPr>
          <p:nvPr/>
        </p:nvCxnSpPr>
        <p:spPr bwMode="auto">
          <a:xfrm rot="16200000" flipH="1">
            <a:off x="6203156" y="2158207"/>
            <a:ext cx="250825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6575" name="Text Box 18"/>
          <p:cNvSpPr txBox="1">
            <a:spLocks noChangeArrowheads="1"/>
          </p:cNvSpPr>
          <p:nvPr/>
        </p:nvSpPr>
        <p:spPr bwMode="auto">
          <a:xfrm>
            <a:off x="5470525" y="2290763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>
                <a:latin typeface="Myriad Roman" pitchFamily="34" charset="0"/>
              </a:rPr>
              <a:t>Student</a:t>
            </a:r>
          </a:p>
        </p:txBody>
      </p:sp>
      <p:sp>
        <p:nvSpPr>
          <p:cNvPr id="66576" name="Rectangle 19"/>
          <p:cNvSpPr>
            <a:spLocks noChangeArrowheads="1"/>
          </p:cNvSpPr>
          <p:nvPr/>
        </p:nvSpPr>
        <p:spPr bwMode="auto">
          <a:xfrm>
            <a:off x="5470525" y="2568575"/>
            <a:ext cx="1689100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400" dirty="0" err="1" smtClean="0">
                <a:latin typeface="Myriad Roman" pitchFamily="34" charset="0"/>
              </a:rPr>
              <a:t>regnr</a:t>
            </a:r>
            <a:r>
              <a:rPr lang="de-DE" sz="1400" dirty="0" smtClean="0">
                <a:latin typeface="Myriad Roman" pitchFamily="34" charset="0"/>
              </a:rPr>
              <a:t>: </a:t>
            </a:r>
            <a:r>
              <a:rPr lang="de-DE" sz="1400" dirty="0" err="1">
                <a:latin typeface="Myriad Roman" pitchFamily="34" charset="0"/>
              </a:rPr>
              <a:t>int</a:t>
            </a:r>
            <a:endParaRPr lang="de-DE" sz="1400" dirty="0"/>
          </a:p>
        </p:txBody>
      </p:sp>
      <p:sp>
        <p:nvSpPr>
          <p:cNvPr id="66577" name="TextBox 19"/>
          <p:cNvSpPr txBox="1">
            <a:spLocks noChangeArrowheads="1"/>
          </p:cNvSpPr>
          <p:nvPr/>
        </p:nvSpPr>
        <p:spPr bwMode="auto">
          <a:xfrm>
            <a:off x="1301750" y="2243138"/>
            <a:ext cx="41513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Constraint</a:t>
            </a:r>
            <a:r>
              <a:rPr lang="de-DE" dirty="0" smtClean="0">
                <a:solidFill>
                  <a:schemeClr val="tx2"/>
                </a:solidFill>
              </a:rPr>
              <a:t>: The </a:t>
            </a:r>
            <a:r>
              <a:rPr lang="de-DE" dirty="0" err="1" smtClean="0">
                <a:solidFill>
                  <a:schemeClr val="tx2"/>
                </a:solidFill>
              </a:rPr>
              <a:t>registration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number</a:t>
            </a:r>
            <a:r>
              <a:rPr lang="de-DE" dirty="0" smtClean="0">
                <a:solidFill>
                  <a:schemeClr val="tx2"/>
                </a:solidFill>
              </a:rPr>
              <a:t/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a </a:t>
            </a:r>
            <a:r>
              <a:rPr lang="de-DE" dirty="0" err="1" smtClean="0">
                <a:solidFill>
                  <a:schemeClr val="tx2"/>
                </a:solidFill>
              </a:rPr>
              <a:t>student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has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to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unique</a:t>
            </a:r>
            <a:r>
              <a:rPr lang="de-DE" dirty="0" smtClean="0">
                <a:solidFill>
                  <a:schemeClr val="tx2"/>
                </a:solidFill>
              </a:rPr>
              <a:t>.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2: Invariant (2) </a:t>
            </a:r>
            <a:r>
              <a:rPr lang="de-DE" dirty="0" err="1" smtClean="0"/>
              <a:t>cont</a:t>
            </a:r>
            <a:r>
              <a:rPr lang="de-DE" dirty="0" smtClean="0"/>
              <a:t>.</a:t>
            </a:r>
            <a:endParaRPr lang="de-AT" dirty="0" smtClean="0"/>
          </a:p>
        </p:txBody>
      </p:sp>
      <p:sp>
        <p:nvSpPr>
          <p:cNvPr id="6758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8775" y="3200400"/>
            <a:ext cx="8534400" cy="2398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context Student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inv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uniqueRegnr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: 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Student.allInstances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 -&gt;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(e1, e1 | e1 &lt;&gt; e2 implies 	e1.oclAsType(Student).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regnr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&lt;&gt; 	e2.oclAsType(Student).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regnr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Font typeface="Wingdings" pitchFamily="2" charset="2"/>
              <a:buNone/>
            </a:pPr>
            <a:endParaRPr lang="de-AT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7589" name="Text Box 18"/>
          <p:cNvSpPr txBox="1">
            <a:spLocks noChangeArrowheads="1"/>
          </p:cNvSpPr>
          <p:nvPr/>
        </p:nvSpPr>
        <p:spPr bwMode="auto">
          <a:xfrm>
            <a:off x="5551488" y="1120775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>
                <a:latin typeface="Myriad Roman" pitchFamily="34" charset="0"/>
              </a:rPr>
              <a:t>Person</a:t>
            </a:r>
          </a:p>
        </p:txBody>
      </p:sp>
      <p:sp>
        <p:nvSpPr>
          <p:cNvPr id="67590" name="Rectangle 19"/>
          <p:cNvSpPr>
            <a:spLocks noChangeArrowheads="1"/>
          </p:cNvSpPr>
          <p:nvPr/>
        </p:nvSpPr>
        <p:spPr bwMode="auto">
          <a:xfrm>
            <a:off x="5551488" y="1398588"/>
            <a:ext cx="1689100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400" dirty="0" err="1">
                <a:latin typeface="Myriad Roman" pitchFamily="34" charset="0"/>
              </a:rPr>
              <a:t>name</a:t>
            </a:r>
            <a:r>
              <a:rPr lang="de-DE" sz="1400" dirty="0">
                <a:latin typeface="Myriad Roman" pitchFamily="34" charset="0"/>
              </a:rPr>
              <a:t>: String</a:t>
            </a:r>
          </a:p>
          <a:p>
            <a:r>
              <a:rPr lang="de-DE" sz="1400" dirty="0" err="1" smtClean="0">
                <a:latin typeface="Myriad Roman" pitchFamily="34" charset="0"/>
              </a:rPr>
              <a:t>age</a:t>
            </a:r>
            <a:r>
              <a:rPr lang="de-DE" sz="1400" dirty="0" smtClean="0">
                <a:latin typeface="Myriad Roman" pitchFamily="34" charset="0"/>
              </a:rPr>
              <a:t>: </a:t>
            </a:r>
            <a:r>
              <a:rPr lang="de-DE" sz="1400" dirty="0" err="1">
                <a:latin typeface="Myriad Roman" pitchFamily="34" charset="0"/>
              </a:rPr>
              <a:t>int</a:t>
            </a:r>
            <a:r>
              <a:rPr lang="de-DE" sz="1400" dirty="0">
                <a:latin typeface="Myriad Roman" pitchFamily="34" charset="0"/>
              </a:rPr>
              <a:t> </a:t>
            </a:r>
            <a:endParaRPr lang="de-DE" sz="1400" dirty="0"/>
          </a:p>
        </p:txBody>
      </p:sp>
      <p:sp>
        <p:nvSpPr>
          <p:cNvPr id="67591" name="Isosceles Triangle 13"/>
          <p:cNvSpPr>
            <a:spLocks noChangeArrowheads="1"/>
          </p:cNvSpPr>
          <p:nvPr/>
        </p:nvSpPr>
        <p:spPr bwMode="auto">
          <a:xfrm>
            <a:off x="6210300" y="1906588"/>
            <a:ext cx="233363" cy="1285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AT" sz="2400">
              <a:latin typeface="Times"/>
            </a:endParaRPr>
          </a:p>
        </p:txBody>
      </p:sp>
      <p:cxnSp>
        <p:nvCxnSpPr>
          <p:cNvPr id="67592" name="Straight Connector 15"/>
          <p:cNvCxnSpPr>
            <a:cxnSpLocks noChangeShapeType="1"/>
            <a:stCxn id="67591" idx="3"/>
          </p:cNvCxnSpPr>
          <p:nvPr/>
        </p:nvCxnSpPr>
        <p:spPr bwMode="auto">
          <a:xfrm rot="16200000" flipH="1">
            <a:off x="6203156" y="2158207"/>
            <a:ext cx="250825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7593" name="Text Box 18"/>
          <p:cNvSpPr txBox="1">
            <a:spLocks noChangeArrowheads="1"/>
          </p:cNvSpPr>
          <p:nvPr/>
        </p:nvSpPr>
        <p:spPr bwMode="auto">
          <a:xfrm>
            <a:off x="5470525" y="2290763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800" b="1">
                <a:latin typeface="Myriad Roman" pitchFamily="34" charset="0"/>
              </a:rPr>
              <a:t>Student</a:t>
            </a:r>
          </a:p>
        </p:txBody>
      </p:sp>
      <p:sp>
        <p:nvSpPr>
          <p:cNvPr id="67594" name="Rectangle 19"/>
          <p:cNvSpPr>
            <a:spLocks noChangeArrowheads="1"/>
          </p:cNvSpPr>
          <p:nvPr/>
        </p:nvSpPr>
        <p:spPr bwMode="auto">
          <a:xfrm>
            <a:off x="5470525" y="2568575"/>
            <a:ext cx="1689100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400" dirty="0" err="1" smtClean="0">
                <a:latin typeface="Myriad Roman" pitchFamily="34" charset="0"/>
              </a:rPr>
              <a:t>regnr</a:t>
            </a:r>
            <a:r>
              <a:rPr lang="de-DE" sz="1400" dirty="0">
                <a:latin typeface="Myriad Roman" pitchFamily="34" charset="0"/>
              </a:rPr>
              <a:t>: </a:t>
            </a:r>
            <a:r>
              <a:rPr lang="de-DE" sz="1400" dirty="0" err="1">
                <a:latin typeface="Myriad Roman" pitchFamily="34" charset="0"/>
              </a:rPr>
              <a:t>int</a:t>
            </a:r>
            <a:endParaRPr lang="de-DE" sz="1400" dirty="0"/>
          </a:p>
        </p:txBody>
      </p:sp>
      <p:sp>
        <p:nvSpPr>
          <p:cNvPr id="67595" name="TextBox 19"/>
          <p:cNvSpPr txBox="1">
            <a:spLocks noChangeArrowheads="1"/>
          </p:cNvSpPr>
          <p:nvPr/>
        </p:nvSpPr>
        <p:spPr bwMode="auto">
          <a:xfrm>
            <a:off x="1301750" y="2243138"/>
            <a:ext cx="41513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Constraint</a:t>
            </a:r>
            <a:r>
              <a:rPr lang="de-DE" dirty="0" smtClean="0">
                <a:solidFill>
                  <a:schemeClr val="tx2"/>
                </a:solidFill>
              </a:rPr>
              <a:t>: The </a:t>
            </a:r>
            <a:r>
              <a:rPr lang="de-DE" dirty="0" err="1" smtClean="0">
                <a:solidFill>
                  <a:schemeClr val="tx2"/>
                </a:solidFill>
              </a:rPr>
              <a:t>registration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number</a:t>
            </a:r>
            <a:r>
              <a:rPr lang="de-DE" dirty="0" smtClean="0">
                <a:solidFill>
                  <a:schemeClr val="tx2"/>
                </a:solidFill>
              </a:rPr>
              <a:t/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a </a:t>
            </a:r>
            <a:r>
              <a:rPr lang="de-DE" dirty="0" err="1" smtClean="0">
                <a:solidFill>
                  <a:schemeClr val="tx2"/>
                </a:solidFill>
              </a:rPr>
              <a:t>student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has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to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unique</a:t>
            </a:r>
            <a:r>
              <a:rPr lang="de-DE" dirty="0" smtClean="0">
                <a:solidFill>
                  <a:schemeClr val="tx2"/>
                </a:solidFill>
              </a:rPr>
              <a:t>.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en-US" smtClean="0"/>
              <a:t>Example 3: Inherited attribute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" y="3976688"/>
            <a:ext cx="8534400" cy="1881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context Person::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familyallowance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derive: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self.age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&lt; 18 or 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	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self.age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&lt; 27 and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self.studies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-&gt; size() &gt; 0) </a:t>
            </a:r>
          </a:p>
        </p:txBody>
      </p:sp>
      <p:sp>
        <p:nvSpPr>
          <p:cNvPr id="68613" name="Text Box 18"/>
          <p:cNvSpPr txBox="1">
            <a:spLocks noChangeArrowheads="1"/>
          </p:cNvSpPr>
          <p:nvPr/>
        </p:nvSpPr>
        <p:spPr bwMode="auto">
          <a:xfrm>
            <a:off x="920750" y="1231900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 smtClean="0">
                <a:latin typeface="Myriad Roman" pitchFamily="34" charset="0"/>
              </a:rPr>
              <a:t>Person</a:t>
            </a:r>
            <a:endParaRPr lang="en-US" sz="1800" b="1">
              <a:latin typeface="Myriad Roman" pitchFamily="34" charset="0"/>
            </a:endParaRPr>
          </a:p>
        </p:txBody>
      </p:sp>
      <p:sp>
        <p:nvSpPr>
          <p:cNvPr id="68614" name="Rectangle 19"/>
          <p:cNvSpPr>
            <a:spLocks noChangeArrowheads="1"/>
          </p:cNvSpPr>
          <p:nvPr/>
        </p:nvSpPr>
        <p:spPr bwMode="auto">
          <a:xfrm>
            <a:off x="920750" y="1509713"/>
            <a:ext cx="1689100" cy="992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1400" dirty="0" smtClean="0">
                <a:latin typeface="Myriad Roman" pitchFamily="34" charset="0"/>
              </a:rPr>
              <a:t>name: String</a:t>
            </a:r>
          </a:p>
          <a:p>
            <a:r>
              <a:rPr lang="en-US" sz="1400" dirty="0" smtClean="0">
                <a:latin typeface="Myriad Roman" pitchFamily="34" charset="0"/>
              </a:rPr>
              <a:t>age: </a:t>
            </a:r>
            <a:r>
              <a:rPr lang="en-US" sz="1400" dirty="0" err="1" smtClean="0">
                <a:latin typeface="Myriad Roman" pitchFamily="34" charset="0"/>
              </a:rPr>
              <a:t>int</a:t>
            </a:r>
            <a:endParaRPr lang="en-US" sz="1400" dirty="0" smtClean="0">
              <a:latin typeface="Myriad Roman" pitchFamily="34" charset="0"/>
            </a:endParaRPr>
          </a:p>
          <a:p>
            <a:r>
              <a:rPr lang="en-US" sz="1400" dirty="0" smtClean="0">
                <a:latin typeface="Myriad Roman" pitchFamily="34" charset="0"/>
              </a:rPr>
              <a:t>/</a:t>
            </a:r>
            <a:r>
              <a:rPr lang="en-US" sz="1400" dirty="0" err="1" smtClean="0">
                <a:latin typeface="Myriad Roman" pitchFamily="34" charset="0"/>
              </a:rPr>
              <a:t>familyallowance</a:t>
            </a:r>
            <a:r>
              <a:rPr lang="en-US" sz="1400" dirty="0" smtClean="0">
                <a:latin typeface="Myriad Roman" pitchFamily="34" charset="0"/>
              </a:rPr>
              <a:t>:</a:t>
            </a:r>
          </a:p>
          <a:p>
            <a:r>
              <a:rPr lang="en-US" sz="1400" dirty="0" smtClean="0">
                <a:latin typeface="Myriad Roman" pitchFamily="34" charset="0"/>
              </a:rPr>
              <a:t>	</a:t>
            </a:r>
            <a:r>
              <a:rPr lang="en-US" sz="1400" dirty="0" err="1" smtClean="0">
                <a:latin typeface="Myriad Roman" pitchFamily="34" charset="0"/>
              </a:rPr>
              <a:t>boolean</a:t>
            </a:r>
            <a:endParaRPr lang="en-US" sz="1400" dirty="0"/>
          </a:p>
        </p:txBody>
      </p:sp>
      <p:sp>
        <p:nvSpPr>
          <p:cNvPr id="68615" name="Text Box 18"/>
          <p:cNvSpPr txBox="1">
            <a:spLocks noChangeArrowheads="1"/>
          </p:cNvSpPr>
          <p:nvPr/>
        </p:nvSpPr>
        <p:spPr bwMode="auto">
          <a:xfrm>
            <a:off x="4514850" y="1471613"/>
            <a:ext cx="1689100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smtClean="0">
                <a:latin typeface="Myriad Roman" pitchFamily="34" charset="0"/>
              </a:rPr>
              <a:t>Study</a:t>
            </a:r>
            <a:endParaRPr lang="en-US" sz="1800" b="1" dirty="0">
              <a:latin typeface="Myriad Roman" pitchFamily="34" charset="0"/>
            </a:endParaRPr>
          </a:p>
        </p:txBody>
      </p:sp>
      <p:sp>
        <p:nvSpPr>
          <p:cNvPr id="68616" name="Rectangle 19"/>
          <p:cNvSpPr>
            <a:spLocks noChangeArrowheads="1"/>
          </p:cNvSpPr>
          <p:nvPr/>
        </p:nvSpPr>
        <p:spPr bwMode="auto">
          <a:xfrm>
            <a:off x="4514850" y="1749425"/>
            <a:ext cx="16891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/>
          </a:p>
        </p:txBody>
      </p:sp>
      <p:cxnSp>
        <p:nvCxnSpPr>
          <p:cNvPr id="68617" name="Straight Connector 15"/>
          <p:cNvCxnSpPr>
            <a:cxnSpLocks noChangeShapeType="1"/>
            <a:stCxn id="68614" idx="3"/>
            <a:endCxn id="68616" idx="1"/>
          </p:cNvCxnSpPr>
          <p:nvPr/>
        </p:nvCxnSpPr>
        <p:spPr bwMode="auto">
          <a:xfrm flipV="1">
            <a:off x="2609850" y="1892300"/>
            <a:ext cx="1905000" cy="114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618" name="TextBox 22"/>
          <p:cNvSpPr txBox="1">
            <a:spLocks noChangeArrowheads="1"/>
          </p:cNvSpPr>
          <p:nvPr/>
        </p:nvSpPr>
        <p:spPr bwMode="auto">
          <a:xfrm>
            <a:off x="4122738" y="1604963"/>
            <a:ext cx="336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smtClean="0"/>
              <a:t>*</a:t>
            </a:r>
            <a:endParaRPr lang="en-US" sz="1200"/>
          </a:p>
        </p:txBody>
      </p:sp>
      <p:sp>
        <p:nvSpPr>
          <p:cNvPr id="68619" name="TextBox 23"/>
          <p:cNvSpPr txBox="1">
            <a:spLocks noChangeArrowheads="1"/>
          </p:cNvSpPr>
          <p:nvPr/>
        </p:nvSpPr>
        <p:spPr bwMode="auto">
          <a:xfrm>
            <a:off x="2636838" y="1722438"/>
            <a:ext cx="28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smtClean="0"/>
              <a:t>*</a:t>
            </a:r>
            <a:endParaRPr lang="en-US" sz="1200"/>
          </a:p>
        </p:txBody>
      </p:sp>
      <p:sp>
        <p:nvSpPr>
          <p:cNvPr id="68620" name="TextBox 24"/>
          <p:cNvSpPr txBox="1">
            <a:spLocks noChangeArrowheads="1"/>
          </p:cNvSpPr>
          <p:nvPr/>
        </p:nvSpPr>
        <p:spPr bwMode="auto">
          <a:xfrm>
            <a:off x="879475" y="2805113"/>
            <a:ext cx="7544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Person obtains family allowance, if he/she is younger than 18 years,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or if he/she is studying and younger than 27 years old.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8621" name="TextBox 26"/>
          <p:cNvSpPr txBox="1">
            <a:spLocks noChangeArrowheads="1"/>
          </p:cNvSpPr>
          <p:nvPr/>
        </p:nvSpPr>
        <p:spPr bwMode="auto">
          <a:xfrm>
            <a:off x="4068763" y="1998663"/>
            <a:ext cx="935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studies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91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4: </a:t>
            </a:r>
            <a:r>
              <a:rPr lang="de-DE" dirty="0" err="1" smtClean="0"/>
              <a:t>Definitions</a:t>
            </a:r>
            <a:endParaRPr lang="de-AT" dirty="0" smtClean="0"/>
          </a:p>
        </p:txBody>
      </p:sp>
      <p:sp>
        <p:nvSpPr>
          <p:cNvPr id="696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8275" y="4667250"/>
            <a:ext cx="8983663" cy="1190625"/>
          </a:xfrm>
        </p:spPr>
        <p:txBody>
          <a:bodyPr lIns="0" rIns="0"/>
          <a:lstStyle/>
          <a:p>
            <a:pPr>
              <a:buFont typeface="Wingdings" pitchFamily="2" charset="2"/>
              <a:buNone/>
            </a:pP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context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Person</a:t>
            </a:r>
          </a:p>
          <a:p>
            <a:pPr>
              <a:buFont typeface="Wingdings" pitchFamily="2" charset="2"/>
              <a:buNone/>
            </a:pP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: relative: Set(Person) = 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children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-&gt; 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union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(relative)</a:t>
            </a:r>
          </a:p>
          <a:p>
            <a:pPr>
              <a:buFont typeface="Wingdings" pitchFamily="2" charset="2"/>
              <a:buNone/>
            </a:pP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inv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self.relative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excludes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) </a:t>
            </a:r>
            <a:endParaRPr lang="de-AT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9637" name="Group 13"/>
          <p:cNvGrpSpPr>
            <a:grpSpLocks/>
          </p:cNvGrpSpPr>
          <p:nvPr/>
        </p:nvGrpSpPr>
        <p:grpSpPr bwMode="auto">
          <a:xfrm>
            <a:off x="655638" y="1544638"/>
            <a:ext cx="2905125" cy="1166812"/>
            <a:chOff x="655008" y="1544608"/>
            <a:chExt cx="2905125" cy="1166813"/>
          </a:xfrm>
        </p:grpSpPr>
        <p:sp>
          <p:nvSpPr>
            <p:cNvPr id="69656" name="Text Box 18"/>
            <p:cNvSpPr txBox="1">
              <a:spLocks noChangeArrowheads="1"/>
            </p:cNvSpPr>
            <p:nvPr/>
          </p:nvSpPr>
          <p:spPr bwMode="auto">
            <a:xfrm>
              <a:off x="920121" y="1879571"/>
              <a:ext cx="1689100" cy="320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de-AT" sz="1800" b="1">
                  <a:latin typeface="Myriad Roman" pitchFamily="34" charset="0"/>
                </a:rPr>
                <a:t>Person</a:t>
              </a:r>
            </a:p>
          </p:txBody>
        </p:sp>
        <p:sp>
          <p:nvSpPr>
            <p:cNvPr id="69657" name="Rectangle 19"/>
            <p:cNvSpPr>
              <a:spLocks noChangeArrowheads="1"/>
            </p:cNvSpPr>
            <p:nvPr/>
          </p:nvSpPr>
          <p:spPr bwMode="auto">
            <a:xfrm>
              <a:off x="920121" y="2157383"/>
              <a:ext cx="1689100" cy="485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DE" sz="1400" dirty="0" err="1">
                  <a:latin typeface="Myriad Roman" pitchFamily="34" charset="0"/>
                </a:rPr>
                <a:t>name</a:t>
              </a:r>
              <a:r>
                <a:rPr lang="de-DE" sz="1400" dirty="0">
                  <a:latin typeface="Myriad Roman" pitchFamily="34" charset="0"/>
                </a:rPr>
                <a:t>: String</a:t>
              </a:r>
            </a:p>
            <a:p>
              <a:r>
                <a:rPr lang="de-DE" sz="1400" dirty="0" err="1" smtClean="0"/>
                <a:t>age</a:t>
              </a:r>
              <a:r>
                <a:rPr lang="de-DE" sz="1400" dirty="0" smtClean="0"/>
                <a:t>: </a:t>
              </a:r>
              <a:r>
                <a:rPr lang="de-DE" sz="1400" dirty="0" err="1"/>
                <a:t>int</a:t>
              </a:r>
              <a:endParaRPr lang="de-DE" sz="1400" dirty="0">
                <a:latin typeface="Myriad Roman" pitchFamily="34" charset="0"/>
              </a:endParaRPr>
            </a:p>
          </p:txBody>
        </p:sp>
        <p:cxnSp>
          <p:nvCxnSpPr>
            <p:cNvPr id="69658" name="Form 18"/>
            <p:cNvCxnSpPr>
              <a:cxnSpLocks noChangeShapeType="1"/>
              <a:stCxn id="69656" idx="0"/>
              <a:endCxn id="69657" idx="3"/>
            </p:cNvCxnSpPr>
            <p:nvPr/>
          </p:nvCxnSpPr>
          <p:spPr bwMode="auto">
            <a:xfrm rot="16200000" flipH="1">
              <a:off x="1926596" y="1717646"/>
              <a:ext cx="520700" cy="844550"/>
            </a:xfrm>
            <a:prstGeom prst="bentConnector4">
              <a:avLst>
                <a:gd name="adj1" fmla="val -131708"/>
                <a:gd name="adj2" fmla="val 208782"/>
              </a:avLst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69659" name="Textfeld 21"/>
            <p:cNvSpPr txBox="1">
              <a:spLocks noChangeArrowheads="1"/>
            </p:cNvSpPr>
            <p:nvPr/>
          </p:nvSpPr>
          <p:spPr bwMode="auto">
            <a:xfrm>
              <a:off x="655008" y="1544608"/>
              <a:ext cx="12779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/>
                <a:t>parent</a:t>
              </a:r>
              <a:endParaRPr lang="de-DE" sz="1400" dirty="0"/>
            </a:p>
          </p:txBody>
        </p:sp>
        <p:sp>
          <p:nvSpPr>
            <p:cNvPr id="69660" name="Textfeld 22"/>
            <p:cNvSpPr txBox="1">
              <a:spLocks noChangeArrowheads="1"/>
            </p:cNvSpPr>
            <p:nvPr/>
          </p:nvSpPr>
          <p:spPr bwMode="auto">
            <a:xfrm>
              <a:off x="2663196" y="2403446"/>
              <a:ext cx="8969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/>
                <a:t>children</a:t>
              </a:r>
              <a:endParaRPr lang="de-DE" sz="1400" dirty="0"/>
            </a:p>
          </p:txBody>
        </p:sp>
        <p:sp>
          <p:nvSpPr>
            <p:cNvPr id="69661" name="Textfeld 26"/>
            <p:cNvSpPr txBox="1">
              <a:spLocks noChangeArrowheads="1"/>
            </p:cNvSpPr>
            <p:nvPr/>
          </p:nvSpPr>
          <p:spPr bwMode="auto">
            <a:xfrm>
              <a:off x="1802771" y="1562071"/>
              <a:ext cx="233362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/>
                <a:t>2</a:t>
              </a:r>
            </a:p>
          </p:txBody>
        </p:sp>
        <p:sp>
          <p:nvSpPr>
            <p:cNvPr id="69662" name="Textfeld 27"/>
            <p:cNvSpPr txBox="1">
              <a:spLocks noChangeArrowheads="1"/>
            </p:cNvSpPr>
            <p:nvPr/>
          </p:nvSpPr>
          <p:spPr bwMode="auto">
            <a:xfrm>
              <a:off x="2680658" y="2093883"/>
              <a:ext cx="6921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/>
                <a:t>0..*</a:t>
              </a:r>
            </a:p>
          </p:txBody>
        </p:sp>
      </p:grpSp>
      <p:sp>
        <p:nvSpPr>
          <p:cNvPr id="69638" name="TextBox 12"/>
          <p:cNvSpPr txBox="1">
            <a:spLocks noChangeArrowheads="1"/>
          </p:cNvSpPr>
          <p:nvPr/>
        </p:nvSpPr>
        <p:spPr bwMode="auto">
          <a:xfrm>
            <a:off x="4037013" y="1760538"/>
            <a:ext cx="4132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Constraint</a:t>
            </a:r>
            <a:r>
              <a:rPr lang="de-DE" dirty="0" smtClean="0">
                <a:solidFill>
                  <a:schemeClr val="tx2"/>
                </a:solidFill>
              </a:rPr>
              <a:t>: A Person </a:t>
            </a:r>
            <a:r>
              <a:rPr lang="de-DE" dirty="0" err="1" smtClean="0">
                <a:solidFill>
                  <a:schemeClr val="tx2"/>
                </a:solidFill>
              </a:rPr>
              <a:t>is</a:t>
            </a:r>
            <a:r>
              <a:rPr lang="de-DE" dirty="0" smtClean="0">
                <a:solidFill>
                  <a:schemeClr val="tx2"/>
                </a:solidFill>
              </a:rPr>
              <a:t> not a relative</a:t>
            </a:r>
            <a:r>
              <a:rPr lang="de-DE" dirty="0">
                <a:solidFill>
                  <a:schemeClr val="tx2"/>
                </a:solidFill>
              </a:rPr>
              <a:t/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itself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255963" y="2865438"/>
            <a:ext cx="1619250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400" u="sng" dirty="0">
                <a:latin typeface="Myriad Roman" pitchFamily="34" charset="0"/>
              </a:rPr>
              <a:t>p1:</a:t>
            </a:r>
            <a:r>
              <a:rPr lang="en-GB" sz="1400" b="1" u="sng" dirty="0">
                <a:latin typeface="Myriad Roman" pitchFamily="34" charset="0"/>
              </a:rPr>
              <a:t>Person</a:t>
            </a:r>
            <a:endParaRPr lang="de-AT" sz="1400" b="1" u="sng" dirty="0">
              <a:latin typeface="Myriad Roman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3254375" y="3149600"/>
            <a:ext cx="1619250" cy="344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1000" dirty="0"/>
              <a:t>name = „jack“</a:t>
            </a:r>
          </a:p>
          <a:p>
            <a:pPr>
              <a:defRPr/>
            </a:pPr>
            <a:r>
              <a:rPr lang="de-DE" sz="1000" dirty="0" err="1" smtClean="0"/>
              <a:t>age</a:t>
            </a:r>
            <a:r>
              <a:rPr lang="de-DE" sz="1000" dirty="0" smtClean="0"/>
              <a:t> = </a:t>
            </a:r>
            <a:r>
              <a:rPr lang="de-DE" sz="1000" dirty="0"/>
              <a:t>30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252788" y="3638550"/>
            <a:ext cx="161925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400" u="sng">
                <a:latin typeface="Myriad Roman" pitchFamily="34" charset="0"/>
              </a:rPr>
              <a:t>p2:</a:t>
            </a:r>
            <a:r>
              <a:rPr lang="en-GB" sz="1400" b="1" u="sng">
                <a:latin typeface="Myriad Roman" pitchFamily="34" charset="0"/>
              </a:rPr>
              <a:t>Person</a:t>
            </a:r>
            <a:endParaRPr lang="de-AT" sz="1400" b="1" u="sng">
              <a:latin typeface="Myriad Roman" pitchFamily="34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3251200" y="3922713"/>
            <a:ext cx="1619250" cy="34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1000" dirty="0"/>
              <a:t>name = </a:t>
            </a:r>
            <a:r>
              <a:rPr lang="de-DE" sz="1000" dirty="0" smtClean="0"/>
              <a:t>„</a:t>
            </a:r>
            <a:r>
              <a:rPr lang="de-DE" sz="1000" dirty="0" err="1" smtClean="0"/>
              <a:t>lisa</a:t>
            </a:r>
            <a:r>
              <a:rPr lang="de-DE" sz="1000" dirty="0" smtClean="0"/>
              <a:t>“</a:t>
            </a:r>
            <a:endParaRPr lang="de-DE" sz="1000" dirty="0"/>
          </a:p>
          <a:p>
            <a:pPr>
              <a:defRPr/>
            </a:pPr>
            <a:r>
              <a:rPr lang="de-DE" sz="1000" dirty="0" err="1" smtClean="0"/>
              <a:t>age</a:t>
            </a:r>
            <a:r>
              <a:rPr lang="de-DE" sz="1000" dirty="0" smtClean="0"/>
              <a:t> = </a:t>
            </a:r>
            <a:r>
              <a:rPr lang="de-DE" sz="1000" dirty="0"/>
              <a:t>22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910263" y="2862263"/>
            <a:ext cx="1619250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400" u="sng" dirty="0">
                <a:latin typeface="Myriad Roman" pitchFamily="34" charset="0"/>
              </a:rPr>
              <a:t>p3:</a:t>
            </a:r>
            <a:r>
              <a:rPr lang="en-GB" sz="1400" b="1" u="sng" dirty="0">
                <a:latin typeface="Myriad Roman" pitchFamily="34" charset="0"/>
              </a:rPr>
              <a:t>Person</a:t>
            </a:r>
            <a:endParaRPr lang="de-AT" sz="1400" b="1" u="sng" dirty="0">
              <a:latin typeface="Myriad Roman" pitchFamily="34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908675" y="3146425"/>
            <a:ext cx="1619250" cy="344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1000" dirty="0"/>
              <a:t>name = „mick“</a:t>
            </a:r>
          </a:p>
          <a:p>
            <a:pPr>
              <a:defRPr/>
            </a:pPr>
            <a:r>
              <a:rPr lang="de-DE" sz="1000" dirty="0" err="1" smtClean="0"/>
              <a:t>age</a:t>
            </a:r>
            <a:r>
              <a:rPr lang="de-DE" sz="1000" dirty="0" smtClean="0"/>
              <a:t> = </a:t>
            </a:r>
            <a:r>
              <a:rPr lang="de-DE" sz="1000" dirty="0"/>
              <a:t>1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5900738" y="3673475"/>
            <a:ext cx="161925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400" u="sng" dirty="0">
                <a:latin typeface="Myriad Roman" pitchFamily="34" charset="0"/>
              </a:rPr>
              <a:t>p4:</a:t>
            </a:r>
            <a:r>
              <a:rPr lang="en-GB" sz="1400" b="1" u="sng" dirty="0">
                <a:latin typeface="Myriad Roman" pitchFamily="34" charset="0"/>
              </a:rPr>
              <a:t>Person</a:t>
            </a:r>
            <a:endParaRPr lang="de-AT" sz="1400" b="1" u="sng" dirty="0">
              <a:latin typeface="Myriad Roman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899150" y="3957638"/>
            <a:ext cx="1619250" cy="34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1000" dirty="0"/>
              <a:t>name = „paul“</a:t>
            </a:r>
          </a:p>
          <a:p>
            <a:pPr>
              <a:defRPr/>
            </a:pPr>
            <a:r>
              <a:rPr lang="de-DE" sz="1000" dirty="0" err="1" smtClean="0"/>
              <a:t>age</a:t>
            </a:r>
            <a:r>
              <a:rPr lang="de-DE" sz="1000" dirty="0" smtClean="0"/>
              <a:t> = </a:t>
            </a:r>
            <a:r>
              <a:rPr lang="de-DE" sz="1000" dirty="0"/>
              <a:t>17</a:t>
            </a:r>
          </a:p>
        </p:txBody>
      </p:sp>
      <p:cxnSp>
        <p:nvCxnSpPr>
          <p:cNvPr id="22" name="Straight Connector 21"/>
          <p:cNvCxnSpPr>
            <a:stCxn id="15" idx="3"/>
            <a:endCxn id="18" idx="1"/>
          </p:cNvCxnSpPr>
          <p:nvPr/>
        </p:nvCxnSpPr>
        <p:spPr bwMode="auto">
          <a:xfrm flipV="1">
            <a:off x="4873625" y="3005138"/>
            <a:ext cx="1036638" cy="3159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7" idx="3"/>
            <a:endCxn id="21" idx="1"/>
          </p:cNvCxnSpPr>
          <p:nvPr/>
        </p:nvCxnSpPr>
        <p:spPr bwMode="auto">
          <a:xfrm>
            <a:off x="4870450" y="4094163"/>
            <a:ext cx="1028700" cy="34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5" idx="3"/>
            <a:endCxn id="20" idx="1"/>
          </p:cNvCxnSpPr>
          <p:nvPr/>
        </p:nvCxnSpPr>
        <p:spPr bwMode="auto">
          <a:xfrm>
            <a:off x="4873625" y="3321050"/>
            <a:ext cx="1027113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7" idx="3"/>
          </p:cNvCxnSpPr>
          <p:nvPr/>
        </p:nvCxnSpPr>
        <p:spPr bwMode="auto">
          <a:xfrm flipV="1">
            <a:off x="4870450" y="3459163"/>
            <a:ext cx="1030288" cy="635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651" name="TextBox 25"/>
          <p:cNvSpPr txBox="1">
            <a:spLocks noChangeArrowheads="1"/>
          </p:cNvSpPr>
          <p:nvPr/>
        </p:nvSpPr>
        <p:spPr bwMode="auto">
          <a:xfrm>
            <a:off x="6237288" y="2466975"/>
            <a:ext cx="1130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Children</a:t>
            </a:r>
            <a:r>
              <a:rPr lang="de-DE" dirty="0" smtClean="0">
                <a:solidFill>
                  <a:schemeClr val="tx2"/>
                </a:solidFill>
              </a:rPr>
              <a:t>: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69652" name="TextBox 26"/>
          <p:cNvSpPr txBox="1">
            <a:spLocks noChangeArrowheads="1"/>
          </p:cNvSpPr>
          <p:nvPr/>
        </p:nvSpPr>
        <p:spPr bwMode="auto">
          <a:xfrm>
            <a:off x="3594100" y="2455863"/>
            <a:ext cx="1046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Parents</a:t>
            </a:r>
            <a:r>
              <a:rPr lang="de-DE" dirty="0" smtClean="0">
                <a:solidFill>
                  <a:schemeClr val="tx2"/>
                </a:solidFill>
              </a:rPr>
              <a:t>:</a:t>
            </a:r>
            <a:endParaRPr lang="de-AT" dirty="0">
              <a:solidFill>
                <a:schemeClr val="tx2"/>
              </a:solidFill>
            </a:endParaRPr>
          </a:p>
        </p:txBody>
      </p:sp>
      <p:cxnSp>
        <p:nvCxnSpPr>
          <p:cNvPr id="69653" name="Shape 28"/>
          <p:cNvCxnSpPr>
            <a:cxnSpLocks noChangeShapeType="1"/>
            <a:stCxn id="21" idx="3"/>
            <a:endCxn id="17" idx="2"/>
          </p:cNvCxnSpPr>
          <p:nvPr/>
        </p:nvCxnSpPr>
        <p:spPr bwMode="auto">
          <a:xfrm flipH="1">
            <a:off x="4060825" y="4129088"/>
            <a:ext cx="3457575" cy="138112"/>
          </a:xfrm>
          <a:prstGeom prst="bentConnector4">
            <a:avLst>
              <a:gd name="adj1" fmla="val -6611"/>
              <a:gd name="adj2" fmla="val 291847"/>
            </a:avLst>
          </a:prstGeom>
          <a:noFill/>
          <a:ln w="2222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69654" name="TextBox 29"/>
          <p:cNvSpPr txBox="1">
            <a:spLocks noChangeArrowheads="1"/>
          </p:cNvSpPr>
          <p:nvPr/>
        </p:nvSpPr>
        <p:spPr bwMode="auto">
          <a:xfrm>
            <a:off x="3527425" y="4348163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kind</a:t>
            </a:r>
            <a:endParaRPr lang="de-AT" sz="1200"/>
          </a:p>
        </p:txBody>
      </p:sp>
      <p:sp>
        <p:nvSpPr>
          <p:cNvPr id="69655" name="Text Box 40"/>
          <p:cNvSpPr txBox="1">
            <a:spLocks noChangeArrowheads="1"/>
          </p:cNvSpPr>
          <p:nvPr/>
        </p:nvSpPr>
        <p:spPr bwMode="auto">
          <a:xfrm>
            <a:off x="7986713" y="3703638"/>
            <a:ext cx="514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01287" y="5857875"/>
            <a:ext cx="758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Assumption</a:t>
            </a:r>
            <a:r>
              <a:rPr lang="de-DE" dirty="0" smtClean="0"/>
              <a:t>: Fixed-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semantic</a:t>
            </a:r>
            <a:r>
              <a:rPr lang="de-DE" dirty="0" smtClean="0"/>
              <a:t>, </a:t>
            </a:r>
            <a:r>
              <a:rPr lang="de-DE" dirty="0" err="1" smtClean="0"/>
              <a:t>otherwise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else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5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Example 5: equivalent OCL-formulations (1)</a:t>
            </a:r>
          </a:p>
        </p:txBody>
      </p:sp>
      <p:sp>
        <p:nvSpPr>
          <p:cNvPr id="70660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331788" y="2898775"/>
            <a:ext cx="8534400" cy="2441575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self.children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-&gt;select(k | k = self))-&gt;size() = 0</a:t>
            </a:r>
            <a:endParaRPr lang="de-AT" sz="18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dirty="0" smtClean="0"/>
              <a:t>	</a:t>
            </a:r>
            <a:r>
              <a:rPr lang="de-DE" sz="1800" dirty="0" smtClean="0">
                <a:solidFill>
                  <a:schemeClr val="tx1"/>
                </a:solidFill>
              </a:rPr>
              <a:t>The </a:t>
            </a:r>
            <a:r>
              <a:rPr lang="de-DE" sz="1800" dirty="0" err="1" smtClean="0">
                <a:solidFill>
                  <a:schemeClr val="tx1"/>
                </a:solidFill>
              </a:rPr>
              <a:t>Number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of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children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each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person</a:t>
            </a:r>
            <a:r>
              <a:rPr lang="de-DE" sz="1800" dirty="0" smtClean="0">
                <a:solidFill>
                  <a:schemeClr val="tx1"/>
                </a:solidFill>
              </a:rPr>
              <a:t> „</a:t>
            </a:r>
            <a:r>
              <a:rPr lang="de-DE" sz="1800" dirty="0" err="1" smtClean="0">
                <a:solidFill>
                  <a:schemeClr val="tx1"/>
                </a:solidFill>
              </a:rPr>
              <a:t>self</a:t>
            </a:r>
            <a:r>
              <a:rPr lang="de-DE" sz="1800" dirty="0" smtClean="0">
                <a:solidFill>
                  <a:schemeClr val="tx1"/>
                </a:solidFill>
              </a:rPr>
              <a:t>“, </a:t>
            </a:r>
            <a:r>
              <a:rPr lang="de-DE" sz="1800" dirty="0" err="1" smtClean="0">
                <a:solidFill>
                  <a:schemeClr val="tx1"/>
                </a:solidFill>
              </a:rPr>
              <a:t>where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children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are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person</a:t>
            </a:r>
            <a:r>
              <a:rPr lang="de-DE" sz="1800" dirty="0" smtClean="0">
                <a:solidFill>
                  <a:schemeClr val="tx1"/>
                </a:solidFill>
              </a:rPr>
              <a:t> „</a:t>
            </a:r>
            <a:r>
              <a:rPr lang="de-DE" sz="1800" dirty="0" err="1" smtClean="0">
                <a:solidFill>
                  <a:schemeClr val="tx1"/>
                </a:solidFill>
              </a:rPr>
              <a:t>self</a:t>
            </a:r>
            <a:r>
              <a:rPr lang="de-DE" sz="1800" dirty="0" smtClean="0">
                <a:solidFill>
                  <a:schemeClr val="tx1"/>
                </a:solidFill>
              </a:rPr>
              <a:t>“, </a:t>
            </a:r>
            <a:r>
              <a:rPr lang="de-DE" sz="1800" dirty="0" err="1" smtClean="0">
                <a:solidFill>
                  <a:schemeClr val="tx1"/>
                </a:solidFill>
              </a:rPr>
              <a:t>have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be</a:t>
            </a:r>
            <a:r>
              <a:rPr lang="de-DE" sz="1800" dirty="0" smtClean="0">
                <a:solidFill>
                  <a:schemeClr val="tx1"/>
                </a:solidFill>
              </a:rPr>
              <a:t> 0.</a:t>
            </a:r>
          </a:p>
          <a:p>
            <a:pPr eaLnBrk="1" hangingPunct="1">
              <a:buFont typeface="Wingdings" pitchFamily="2" charset="2"/>
              <a:buNone/>
            </a:pPr>
            <a:endParaRPr lang="de-AT" sz="1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self.children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(k | k = 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))-&gt;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	The </a:t>
            </a:r>
            <a:r>
              <a:rPr lang="de-DE" sz="1800" dirty="0" err="1" smtClean="0">
                <a:solidFill>
                  <a:schemeClr val="tx1"/>
                </a:solidFill>
              </a:rPr>
              <a:t>set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of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children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each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person</a:t>
            </a:r>
            <a:r>
              <a:rPr lang="de-DE" sz="1800" dirty="0" smtClean="0">
                <a:solidFill>
                  <a:schemeClr val="tx1"/>
                </a:solidFill>
              </a:rPr>
              <a:t> „</a:t>
            </a:r>
            <a:r>
              <a:rPr lang="de-DE" sz="1800" dirty="0" err="1" smtClean="0">
                <a:solidFill>
                  <a:schemeClr val="tx1"/>
                </a:solidFill>
              </a:rPr>
              <a:t>self</a:t>
            </a:r>
            <a:r>
              <a:rPr lang="de-DE" sz="1800" dirty="0" smtClean="0">
                <a:solidFill>
                  <a:schemeClr val="tx1"/>
                </a:solidFill>
              </a:rPr>
              <a:t>, </a:t>
            </a:r>
            <a:r>
              <a:rPr lang="de-DE" sz="1800" dirty="0" err="1" smtClean="0">
                <a:solidFill>
                  <a:schemeClr val="tx1"/>
                </a:solidFill>
              </a:rPr>
              <a:t>where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children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are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person</a:t>
            </a:r>
            <a:r>
              <a:rPr lang="de-DE" sz="1800" dirty="0" smtClean="0">
                <a:solidFill>
                  <a:schemeClr val="tx1"/>
                </a:solidFill>
              </a:rPr>
              <a:t> „</a:t>
            </a:r>
            <a:r>
              <a:rPr lang="de-DE" sz="1800" dirty="0" err="1" smtClean="0">
                <a:solidFill>
                  <a:schemeClr val="tx1"/>
                </a:solidFill>
              </a:rPr>
              <a:t>self</a:t>
            </a:r>
            <a:r>
              <a:rPr lang="de-DE" sz="1800" dirty="0" smtClean="0">
                <a:solidFill>
                  <a:schemeClr val="tx1"/>
                </a:solidFill>
              </a:rPr>
              <a:t>“, </a:t>
            </a:r>
            <a:r>
              <a:rPr lang="de-DE" sz="1800" dirty="0" err="1" smtClean="0">
                <a:solidFill>
                  <a:schemeClr val="tx1"/>
                </a:solidFill>
              </a:rPr>
              <a:t>has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be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empty</a:t>
            </a:r>
            <a:r>
              <a:rPr lang="de-DE" sz="1800" dirty="0" smtClean="0">
                <a:solidFill>
                  <a:schemeClr val="tx1"/>
                </a:solidFill>
              </a:rPr>
              <a:t>.</a:t>
            </a:r>
            <a:endParaRPr lang="de-DE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0661" name="Group 13"/>
          <p:cNvGrpSpPr>
            <a:grpSpLocks/>
          </p:cNvGrpSpPr>
          <p:nvPr/>
        </p:nvGrpSpPr>
        <p:grpSpPr bwMode="auto">
          <a:xfrm>
            <a:off x="655638" y="1544638"/>
            <a:ext cx="2905125" cy="1166812"/>
            <a:chOff x="655008" y="1544608"/>
            <a:chExt cx="2905125" cy="1166813"/>
          </a:xfrm>
        </p:grpSpPr>
        <p:sp>
          <p:nvSpPr>
            <p:cNvPr id="70663" name="Text Box 18"/>
            <p:cNvSpPr txBox="1">
              <a:spLocks noChangeArrowheads="1"/>
            </p:cNvSpPr>
            <p:nvPr/>
          </p:nvSpPr>
          <p:spPr bwMode="auto">
            <a:xfrm>
              <a:off x="920121" y="1879571"/>
              <a:ext cx="1689100" cy="320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de-AT" sz="1800" b="1">
                  <a:latin typeface="Myriad Roman" pitchFamily="34" charset="0"/>
                </a:rPr>
                <a:t>Person</a:t>
              </a:r>
            </a:p>
          </p:txBody>
        </p:sp>
        <p:sp>
          <p:nvSpPr>
            <p:cNvPr id="70664" name="Rectangle 19"/>
            <p:cNvSpPr>
              <a:spLocks noChangeArrowheads="1"/>
            </p:cNvSpPr>
            <p:nvPr/>
          </p:nvSpPr>
          <p:spPr bwMode="auto">
            <a:xfrm>
              <a:off x="920121" y="2157383"/>
              <a:ext cx="1689100" cy="485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DE" sz="1400">
                  <a:latin typeface="Myriad Roman" pitchFamily="34" charset="0"/>
                </a:rPr>
                <a:t>name: String</a:t>
              </a:r>
              <a:endParaRPr lang="de-DE" sz="1400"/>
            </a:p>
          </p:txBody>
        </p:sp>
        <p:cxnSp>
          <p:nvCxnSpPr>
            <p:cNvPr id="70665" name="Form 18"/>
            <p:cNvCxnSpPr>
              <a:cxnSpLocks noChangeShapeType="1"/>
              <a:stCxn id="70663" idx="0"/>
              <a:endCxn id="70664" idx="3"/>
            </p:cNvCxnSpPr>
            <p:nvPr/>
          </p:nvCxnSpPr>
          <p:spPr bwMode="auto">
            <a:xfrm rot="16200000" flipH="1">
              <a:off x="1926596" y="1717646"/>
              <a:ext cx="520700" cy="844550"/>
            </a:xfrm>
            <a:prstGeom prst="bentConnector4">
              <a:avLst>
                <a:gd name="adj1" fmla="val -131708"/>
                <a:gd name="adj2" fmla="val 208782"/>
              </a:avLst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0666" name="Textfeld 21"/>
            <p:cNvSpPr txBox="1">
              <a:spLocks noChangeArrowheads="1"/>
            </p:cNvSpPr>
            <p:nvPr/>
          </p:nvSpPr>
          <p:spPr bwMode="auto">
            <a:xfrm>
              <a:off x="655008" y="1544608"/>
              <a:ext cx="12779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/>
                <a:t>parent</a:t>
              </a:r>
              <a:endParaRPr lang="de-DE" sz="1400" dirty="0"/>
            </a:p>
          </p:txBody>
        </p:sp>
        <p:sp>
          <p:nvSpPr>
            <p:cNvPr id="70667" name="Textfeld 22"/>
            <p:cNvSpPr txBox="1">
              <a:spLocks noChangeArrowheads="1"/>
            </p:cNvSpPr>
            <p:nvPr/>
          </p:nvSpPr>
          <p:spPr bwMode="auto">
            <a:xfrm>
              <a:off x="2663196" y="2403446"/>
              <a:ext cx="8969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/>
                <a:t>children</a:t>
              </a:r>
              <a:endParaRPr lang="de-DE" sz="1400" dirty="0"/>
            </a:p>
          </p:txBody>
        </p:sp>
        <p:sp>
          <p:nvSpPr>
            <p:cNvPr id="70668" name="Textfeld 26"/>
            <p:cNvSpPr txBox="1">
              <a:spLocks noChangeArrowheads="1"/>
            </p:cNvSpPr>
            <p:nvPr/>
          </p:nvSpPr>
          <p:spPr bwMode="auto">
            <a:xfrm>
              <a:off x="1802771" y="1562071"/>
              <a:ext cx="233362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/>
                <a:t>2</a:t>
              </a:r>
            </a:p>
          </p:txBody>
        </p:sp>
        <p:sp>
          <p:nvSpPr>
            <p:cNvPr id="70669" name="Textfeld 27"/>
            <p:cNvSpPr txBox="1">
              <a:spLocks noChangeArrowheads="1"/>
            </p:cNvSpPr>
            <p:nvPr/>
          </p:nvSpPr>
          <p:spPr bwMode="auto">
            <a:xfrm>
              <a:off x="2680658" y="2093883"/>
              <a:ext cx="6921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/>
                <a:t>0..*</a:t>
              </a:r>
            </a:p>
          </p:txBody>
        </p:sp>
      </p:grpSp>
      <p:sp>
        <p:nvSpPr>
          <p:cNvPr id="70662" name="TextBox 12"/>
          <p:cNvSpPr txBox="1">
            <a:spLocks noChangeArrowheads="1"/>
          </p:cNvSpPr>
          <p:nvPr/>
        </p:nvSpPr>
        <p:spPr bwMode="auto">
          <a:xfrm>
            <a:off x="4037013" y="1760538"/>
            <a:ext cx="4429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Constrain</a:t>
            </a:r>
            <a:r>
              <a:rPr lang="de-DE" dirty="0" smtClean="0">
                <a:solidFill>
                  <a:schemeClr val="tx2"/>
                </a:solidFill>
              </a:rPr>
              <a:t>: A </a:t>
            </a:r>
            <a:r>
              <a:rPr lang="de-DE" dirty="0" err="1" smtClean="0">
                <a:solidFill>
                  <a:schemeClr val="tx2"/>
                </a:solidFill>
              </a:rPr>
              <a:t>person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is</a:t>
            </a:r>
            <a:r>
              <a:rPr lang="de-DE" dirty="0" smtClean="0">
                <a:solidFill>
                  <a:schemeClr val="tx2"/>
                </a:solidFill>
              </a:rPr>
              <a:t> not </a:t>
            </a:r>
            <a:r>
              <a:rPr lang="de-DE" dirty="0" err="1" smtClean="0">
                <a:solidFill>
                  <a:schemeClr val="tx2"/>
                </a:solidFill>
              </a:rPr>
              <a:t>its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own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child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Example 5: equivalent OCL-formulations (2)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331788" y="2898775"/>
            <a:ext cx="8534400" cy="2441575"/>
          </a:xfrm>
        </p:spPr>
        <p:txBody>
          <a:bodyPr/>
          <a:lstStyle/>
          <a:p>
            <a:pPr eaLnBrk="1" hangingPunct="1"/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not 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self.children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includes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/>
              <a:t>	</a:t>
            </a:r>
            <a:r>
              <a:rPr lang="de-DE" sz="1800" dirty="0" err="1" smtClean="0">
                <a:solidFill>
                  <a:schemeClr val="tx1"/>
                </a:solidFill>
              </a:rPr>
              <a:t>It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is</a:t>
            </a:r>
            <a:r>
              <a:rPr lang="de-DE" sz="1800" dirty="0" smtClean="0">
                <a:solidFill>
                  <a:schemeClr val="tx1"/>
                </a:solidFill>
              </a:rPr>
              <a:t> not </a:t>
            </a:r>
            <a:r>
              <a:rPr lang="de-DE" sz="1800" dirty="0" err="1" smtClean="0">
                <a:solidFill>
                  <a:schemeClr val="tx1"/>
                </a:solidFill>
              </a:rPr>
              <a:t>possible</a:t>
            </a:r>
            <a:r>
              <a:rPr lang="de-DE" sz="1800" dirty="0" smtClean="0">
                <a:solidFill>
                  <a:schemeClr val="tx1"/>
                </a:solidFill>
              </a:rPr>
              <a:t>, </a:t>
            </a:r>
            <a:r>
              <a:rPr lang="de-DE" sz="1800" dirty="0" err="1" smtClean="0">
                <a:solidFill>
                  <a:schemeClr val="tx1"/>
                </a:solidFill>
              </a:rPr>
              <a:t>that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set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of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children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of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each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person</a:t>
            </a:r>
            <a:r>
              <a:rPr lang="de-DE" sz="1800" dirty="0" smtClean="0">
                <a:solidFill>
                  <a:schemeClr val="tx1"/>
                </a:solidFill>
              </a:rPr>
              <a:t> „</a:t>
            </a:r>
            <a:r>
              <a:rPr lang="de-DE" sz="1800" dirty="0" err="1" smtClean="0">
                <a:solidFill>
                  <a:schemeClr val="tx1"/>
                </a:solidFill>
              </a:rPr>
              <a:t>self</a:t>
            </a:r>
            <a:r>
              <a:rPr lang="de-DE" sz="1800" dirty="0" smtClean="0">
                <a:solidFill>
                  <a:schemeClr val="tx1"/>
                </a:solidFill>
              </a:rPr>
              <a:t>“ </a:t>
            </a:r>
            <a:r>
              <a:rPr lang="de-DE" sz="1800" dirty="0" err="1" smtClean="0">
                <a:solidFill>
                  <a:schemeClr val="tx1"/>
                </a:solidFill>
              </a:rPr>
              <a:t>contains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person</a:t>
            </a:r>
            <a:r>
              <a:rPr lang="de-DE" sz="1800" dirty="0" smtClean="0">
                <a:solidFill>
                  <a:schemeClr val="tx1"/>
                </a:solidFill>
              </a:rPr>
              <a:t> „</a:t>
            </a:r>
            <a:r>
              <a:rPr lang="de-DE" sz="1800" dirty="0" err="1" smtClean="0">
                <a:solidFill>
                  <a:schemeClr val="tx1"/>
                </a:solidFill>
              </a:rPr>
              <a:t>self</a:t>
            </a:r>
            <a:r>
              <a:rPr lang="de-DE" sz="1800" dirty="0" smtClean="0">
                <a:solidFill>
                  <a:schemeClr val="tx1"/>
                </a:solidFill>
              </a:rPr>
              <a:t>“.</a:t>
            </a:r>
          </a:p>
          <a:p>
            <a:pPr eaLnBrk="1" hangingPunct="1">
              <a:buFont typeface="Wingdings" pitchFamily="2" charset="2"/>
              <a:buNone/>
            </a:pPr>
            <a:endParaRPr lang="de-AT" sz="1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self.children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excludes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	The 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children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each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 „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“ 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cannot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contain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 „</a:t>
            </a:r>
            <a:r>
              <a:rPr lang="de-AT" sz="1800" b="1" dirty="0" err="1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de-AT" sz="1800" b="1" dirty="0" smtClean="0">
                <a:latin typeface="Courier New" pitchFamily="49" charset="0"/>
                <a:cs typeface="Courier New" pitchFamily="49" charset="0"/>
              </a:rPr>
              <a:t>“.</a:t>
            </a:r>
            <a:endParaRPr lang="de-DE" sz="1800" dirty="0" smtClean="0">
              <a:solidFill>
                <a:schemeClr val="tx1"/>
              </a:solidFill>
            </a:endParaRPr>
          </a:p>
        </p:txBody>
      </p:sp>
      <p:grpSp>
        <p:nvGrpSpPr>
          <p:cNvPr id="71685" name="Group 13"/>
          <p:cNvGrpSpPr>
            <a:grpSpLocks/>
          </p:cNvGrpSpPr>
          <p:nvPr/>
        </p:nvGrpSpPr>
        <p:grpSpPr bwMode="auto">
          <a:xfrm>
            <a:off x="655638" y="1544638"/>
            <a:ext cx="2905125" cy="1166812"/>
            <a:chOff x="655008" y="1544608"/>
            <a:chExt cx="2905125" cy="1166813"/>
          </a:xfrm>
        </p:grpSpPr>
        <p:sp>
          <p:nvSpPr>
            <p:cNvPr id="71687" name="Text Box 18"/>
            <p:cNvSpPr txBox="1">
              <a:spLocks noChangeArrowheads="1"/>
            </p:cNvSpPr>
            <p:nvPr/>
          </p:nvSpPr>
          <p:spPr bwMode="auto">
            <a:xfrm>
              <a:off x="920121" y="1879571"/>
              <a:ext cx="1689100" cy="320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de-AT" sz="1800" b="1">
                  <a:latin typeface="Myriad Roman" pitchFamily="34" charset="0"/>
                </a:rPr>
                <a:t>Person</a:t>
              </a:r>
            </a:p>
          </p:txBody>
        </p:sp>
        <p:sp>
          <p:nvSpPr>
            <p:cNvPr id="71688" name="Rectangle 19"/>
            <p:cNvSpPr>
              <a:spLocks noChangeArrowheads="1"/>
            </p:cNvSpPr>
            <p:nvPr/>
          </p:nvSpPr>
          <p:spPr bwMode="auto">
            <a:xfrm>
              <a:off x="920121" y="2157383"/>
              <a:ext cx="1689100" cy="485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DE" sz="1400">
                  <a:latin typeface="Myriad Roman" pitchFamily="34" charset="0"/>
                </a:rPr>
                <a:t>name: String</a:t>
              </a:r>
              <a:endParaRPr lang="de-DE" sz="1400"/>
            </a:p>
          </p:txBody>
        </p:sp>
        <p:cxnSp>
          <p:nvCxnSpPr>
            <p:cNvPr id="71689" name="Form 18"/>
            <p:cNvCxnSpPr>
              <a:cxnSpLocks noChangeShapeType="1"/>
              <a:stCxn id="71687" idx="0"/>
              <a:endCxn id="71688" idx="3"/>
            </p:cNvCxnSpPr>
            <p:nvPr/>
          </p:nvCxnSpPr>
          <p:spPr bwMode="auto">
            <a:xfrm rot="16200000" flipH="1">
              <a:off x="1926596" y="1717646"/>
              <a:ext cx="520700" cy="844550"/>
            </a:xfrm>
            <a:prstGeom prst="bentConnector4">
              <a:avLst>
                <a:gd name="adj1" fmla="val -131708"/>
                <a:gd name="adj2" fmla="val 208782"/>
              </a:avLst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1690" name="Textfeld 21"/>
            <p:cNvSpPr txBox="1">
              <a:spLocks noChangeArrowheads="1"/>
            </p:cNvSpPr>
            <p:nvPr/>
          </p:nvSpPr>
          <p:spPr bwMode="auto">
            <a:xfrm>
              <a:off x="655008" y="1544608"/>
              <a:ext cx="12779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/>
                <a:t>parent</a:t>
              </a:r>
              <a:endParaRPr lang="de-DE" sz="1400" dirty="0"/>
            </a:p>
          </p:txBody>
        </p:sp>
        <p:sp>
          <p:nvSpPr>
            <p:cNvPr id="71691" name="Textfeld 22"/>
            <p:cNvSpPr txBox="1">
              <a:spLocks noChangeArrowheads="1"/>
            </p:cNvSpPr>
            <p:nvPr/>
          </p:nvSpPr>
          <p:spPr bwMode="auto">
            <a:xfrm>
              <a:off x="2663196" y="2403446"/>
              <a:ext cx="8969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/>
                <a:t>children</a:t>
              </a:r>
              <a:endParaRPr lang="de-DE" sz="1400" dirty="0"/>
            </a:p>
          </p:txBody>
        </p:sp>
        <p:sp>
          <p:nvSpPr>
            <p:cNvPr id="71692" name="Textfeld 26"/>
            <p:cNvSpPr txBox="1">
              <a:spLocks noChangeArrowheads="1"/>
            </p:cNvSpPr>
            <p:nvPr/>
          </p:nvSpPr>
          <p:spPr bwMode="auto">
            <a:xfrm>
              <a:off x="1802771" y="1562071"/>
              <a:ext cx="233362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/>
                <a:t>2</a:t>
              </a:r>
            </a:p>
          </p:txBody>
        </p:sp>
        <p:sp>
          <p:nvSpPr>
            <p:cNvPr id="71693" name="Textfeld 27"/>
            <p:cNvSpPr txBox="1">
              <a:spLocks noChangeArrowheads="1"/>
            </p:cNvSpPr>
            <p:nvPr/>
          </p:nvSpPr>
          <p:spPr bwMode="auto">
            <a:xfrm>
              <a:off x="2680658" y="2093883"/>
              <a:ext cx="6921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/>
                <a:t>0..*</a:t>
              </a:r>
            </a:p>
          </p:txBody>
        </p:sp>
      </p:grpSp>
      <p:sp>
        <p:nvSpPr>
          <p:cNvPr id="71686" name="TextBox 12"/>
          <p:cNvSpPr txBox="1">
            <a:spLocks noChangeArrowheads="1"/>
          </p:cNvSpPr>
          <p:nvPr/>
        </p:nvSpPr>
        <p:spPr bwMode="auto">
          <a:xfrm>
            <a:off x="4037013" y="1760538"/>
            <a:ext cx="4429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Constrain</a:t>
            </a:r>
            <a:r>
              <a:rPr lang="de-DE" dirty="0" smtClean="0">
                <a:solidFill>
                  <a:schemeClr val="tx2"/>
                </a:solidFill>
              </a:rPr>
              <a:t>: A </a:t>
            </a:r>
            <a:r>
              <a:rPr lang="de-DE" dirty="0" err="1" smtClean="0">
                <a:solidFill>
                  <a:schemeClr val="tx2"/>
                </a:solidFill>
              </a:rPr>
              <a:t>person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is</a:t>
            </a:r>
            <a:r>
              <a:rPr lang="de-DE" dirty="0" smtClean="0">
                <a:solidFill>
                  <a:schemeClr val="tx2"/>
                </a:solidFill>
              </a:rPr>
              <a:t> not </a:t>
            </a:r>
            <a:r>
              <a:rPr lang="de-DE" dirty="0" err="1" smtClean="0">
                <a:solidFill>
                  <a:schemeClr val="tx2"/>
                </a:solidFill>
              </a:rPr>
              <a:t>its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own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child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0</TotalTime>
  <Words>5361</Words>
  <Application>Microsoft Office PowerPoint</Application>
  <PresentationFormat>Bildschirmpräsentation (4:3)</PresentationFormat>
  <Paragraphs>1304</Paragraphs>
  <Slides>104</Slides>
  <Notes>56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104</vt:i4>
      </vt:variant>
    </vt:vector>
  </HeadingPairs>
  <TitlesOfParts>
    <vt:vector size="105" baseType="lpstr">
      <vt:lpstr>Clarity</vt:lpstr>
      <vt:lpstr>Modeling Languages  at a Glance</vt:lpstr>
      <vt:lpstr>Contents</vt:lpstr>
      <vt:lpstr>Anatomy of a Modeling Language</vt:lpstr>
      <vt:lpstr>Anatomy of a Modeling Language</vt:lpstr>
      <vt:lpstr>DSL vs. GPL</vt:lpstr>
      <vt:lpstr>Uml –  UNIFIED modelING LANGUAGE</vt:lpstr>
      <vt:lpstr>Overview of UML Diagrams</vt:lpstr>
      <vt:lpstr>Overview of UML Diagrams</vt:lpstr>
      <vt:lpstr>Overview of the UML diagrams</vt:lpstr>
      <vt:lpstr>UML Design practices</vt:lpstr>
      <vt:lpstr>Class vs. instance in diagrams</vt:lpstr>
      <vt:lpstr>Basic notation for diagrams</vt:lpstr>
      <vt:lpstr>Example of a use case diagram</vt:lpstr>
      <vt:lpstr>UML STRUCTURE DIAGRAMS  (or STATIC DIAGRAMS)</vt:lpstr>
      <vt:lpstr>Structure diagrams (1)</vt:lpstr>
      <vt:lpstr>Structure diagrams (2)</vt:lpstr>
      <vt:lpstr>Class diagrams basic concepts</vt:lpstr>
      <vt:lpstr>Class diagram example</vt:lpstr>
      <vt:lpstr>Component Diagram example</vt:lpstr>
      <vt:lpstr>The basic concepts in the UML metamodel for class diagrams</vt:lpstr>
      <vt:lpstr>Named elements</vt:lpstr>
      <vt:lpstr>Multiplicities</vt:lpstr>
      <vt:lpstr>Example Multipicity &amp; Cardinality</vt:lpstr>
      <vt:lpstr>UML BEHAVIOURAL OR DYNAMIC DIAGRAMS</vt:lpstr>
      <vt:lpstr>UML Behavioural Diagrams (1)</vt:lpstr>
      <vt:lpstr>UML Behavioural Diagrams (2): Interaction diagrams</vt:lpstr>
      <vt:lpstr>Activity diagram example</vt:lpstr>
      <vt:lpstr>State Diagram example</vt:lpstr>
      <vt:lpstr>Sequence diagram example</vt:lpstr>
      <vt:lpstr>Collaboration diagram example</vt:lpstr>
      <vt:lpstr>UML EXTENSIBILITY</vt:lpstr>
      <vt:lpstr>Extensibility: Stereotype definition</vt:lpstr>
      <vt:lpstr>Multiple stereotyping</vt:lpstr>
      <vt:lpstr>Stereotypes Notation</vt:lpstr>
      <vt:lpstr>UML Extensibility: profile example</vt:lpstr>
      <vt:lpstr>DOMAIN-SPECIFIC LANGUAGES</vt:lpstr>
      <vt:lpstr>Principles for Domain Specific Languages </vt:lpstr>
      <vt:lpstr>Classification of DSLs (1): FOCUS. Horizontal vs. Vertical</vt:lpstr>
      <vt:lpstr>Classification of DSLs (2): STYLE. Declarative vs. Imperative </vt:lpstr>
      <vt:lpstr>Classification of DSLs (3): NOTATION. Graphical vs. Textual</vt:lpstr>
      <vt:lpstr>Classification of DSLs (4): INTERNALITY. Internal vs. External</vt:lpstr>
      <vt:lpstr>Classification of DSLs (5): EXECUTABILITY. Model Interpretation vs. Code Generation</vt:lpstr>
      <vt:lpstr>DSL example (1): BPMN process model</vt:lpstr>
      <vt:lpstr>DSL example (2): WebML hypertext model</vt:lpstr>
      <vt:lpstr>DSL example (3): VHDL specs</vt:lpstr>
      <vt:lpstr>DSL Example (3). Cont.d</vt:lpstr>
      <vt:lpstr>OCL – OBJECT CONSTRAINT LANGUAGE</vt:lpstr>
      <vt:lpstr>OCL Topics</vt:lpstr>
      <vt:lpstr>Motivation</vt:lpstr>
      <vt:lpstr>Motivation</vt:lpstr>
      <vt:lpstr>Motivation</vt:lpstr>
      <vt:lpstr>OCL usage</vt:lpstr>
      <vt:lpstr>OCL usage</vt:lpstr>
      <vt:lpstr>OCL usage</vt:lpstr>
      <vt:lpstr>OCL usage</vt:lpstr>
      <vt:lpstr>OCL usage</vt:lpstr>
      <vt:lpstr>Design of OCL</vt:lpstr>
      <vt:lpstr>Design of OCL</vt:lpstr>
      <vt:lpstr>Types</vt:lpstr>
      <vt:lpstr>Types</vt:lpstr>
      <vt:lpstr>Types</vt:lpstr>
      <vt:lpstr>Expressions</vt:lpstr>
      <vt:lpstr>Expressions</vt:lpstr>
      <vt:lpstr>Expressions</vt:lpstr>
      <vt:lpstr>Query of model information</vt:lpstr>
      <vt:lpstr>Query of model information </vt:lpstr>
      <vt:lpstr>Query of model information </vt:lpstr>
      <vt:lpstr>OCL Library: Operations for OclAny </vt:lpstr>
      <vt:lpstr>Operations for OclAny</vt:lpstr>
      <vt:lpstr>Operations for OclAny</vt:lpstr>
      <vt:lpstr>Operations for simple types</vt:lpstr>
      <vt:lpstr>Operations for simple types</vt:lpstr>
      <vt:lpstr>Operations for simple types</vt:lpstr>
      <vt:lpstr>Operations for simple types</vt:lpstr>
      <vt:lpstr>Operations for collections</vt:lpstr>
      <vt:lpstr>Operations for collections</vt:lpstr>
      <vt:lpstr>Operationen for Set/Bag </vt:lpstr>
      <vt:lpstr>Operations for OrderedSet/Sequence</vt:lpstr>
      <vt:lpstr>Iterator-based operations</vt:lpstr>
      <vt:lpstr>Iterator-based operations</vt:lpstr>
      <vt:lpstr>Iterator-based operations</vt:lpstr>
      <vt:lpstr>Iterator-based operations</vt:lpstr>
      <vt:lpstr>Iterator-based operations</vt:lpstr>
      <vt:lpstr>Iterator-based operations</vt:lpstr>
      <vt:lpstr>Iterator-based operations</vt:lpstr>
      <vt:lpstr>Iterator-based operations</vt:lpstr>
      <vt:lpstr>Tool Support</vt:lpstr>
      <vt:lpstr>OCL Tools</vt:lpstr>
      <vt:lpstr>OCL-Tools</vt:lpstr>
      <vt:lpstr>Example 1: Navigation (1)</vt:lpstr>
      <vt:lpstr>Example 1: Navigation (2)</vt:lpstr>
      <vt:lpstr>Example 2: Invariant (1)</vt:lpstr>
      <vt:lpstr>Example 2: Invariant (2)</vt:lpstr>
      <vt:lpstr>Example 2: Invariant (2) cont.</vt:lpstr>
      <vt:lpstr>Example 2: Invariant (2) cont.</vt:lpstr>
      <vt:lpstr>Example 3: Inherited attribute</vt:lpstr>
      <vt:lpstr>Example 4: Definitions</vt:lpstr>
      <vt:lpstr>Example 5: equivalent OCL-formulations (1)</vt:lpstr>
      <vt:lpstr>Example 5: equivalent OCL-formulations (2)</vt:lpstr>
      <vt:lpstr>Example 5: equivalent OCL-formulations (3)</vt:lpstr>
      <vt:lpstr>Example 5: equivalent OCL-formulations (4)</vt:lpstr>
      <vt:lpstr>Outlook</vt:lpstr>
      <vt:lpstr>References on OCL</vt:lpstr>
      <vt:lpstr>Model-Driven Software Engineering in Practice</vt:lpstr>
    </vt:vector>
  </TitlesOfParts>
  <Company>Politecnico di MIlano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Brambilla</dc:creator>
  <cp:lastModifiedBy>Wimmer</cp:lastModifiedBy>
  <cp:revision>48</cp:revision>
  <dcterms:created xsi:type="dcterms:W3CDTF">2012-09-27T09:57:11Z</dcterms:created>
  <dcterms:modified xsi:type="dcterms:W3CDTF">2013-01-07T12:35:58Z</dcterms:modified>
</cp:coreProperties>
</file>