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1" r:id="rId3"/>
    <p:sldId id="263" r:id="rId4"/>
    <p:sldId id="30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3" r:id="rId32"/>
    <p:sldId id="304" r:id="rId33"/>
    <p:sldId id="305" r:id="rId34"/>
    <p:sldId id="300" r:id="rId35"/>
    <p:sldId id="301" r:id="rId36"/>
    <p:sldId id="302" r:id="rId37"/>
    <p:sldId id="306" r:id="rId38"/>
    <p:sldId id="307" r:id="rId39"/>
    <p:sldId id="308" r:id="rId40"/>
    <p:sldId id="26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20501-4AEF-4698-950C-8222D22B0DB6}" v="4" dt="2021-02-25T08:11:11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D00B0CD-A0B6-459E-9E49-00CA688F9CF4}"/>
    <pc:docChg chg="modSld">
      <pc:chgData name="" userId="" providerId="" clId="Web-{CD00B0CD-A0B6-459E-9E49-00CA688F9CF4}" dt="2020-02-26T13:48:18.182" v="0"/>
      <pc:docMkLst>
        <pc:docMk/>
      </pc:docMkLst>
      <pc:sldChg chg="mod modShow">
        <pc:chgData name="" userId="" providerId="" clId="Web-{CD00B0CD-A0B6-459E-9E49-00CA688F9CF4}" dt="2020-02-26T13:48:18.182" v="0"/>
        <pc:sldMkLst>
          <pc:docMk/>
          <pc:sldMk cId="2620466391" sldId="297"/>
        </pc:sldMkLst>
      </pc:sldChg>
    </pc:docChg>
  </pc:docChgLst>
  <pc:docChgLst>
    <pc:chgData name="Vladimir Dimitrieski" userId="83422ecfb98e9ead" providerId="LiveId" clId="{28E20501-4AEF-4698-950C-8222D22B0DB6}"/>
    <pc:docChg chg="custSel addSld delSld modSld sldOrd">
      <pc:chgData name="Vladimir Dimitrieski" userId="83422ecfb98e9ead" providerId="LiveId" clId="{28E20501-4AEF-4698-950C-8222D22B0DB6}" dt="2021-02-25T08:17:22.224" v="30" actId="113"/>
      <pc:docMkLst>
        <pc:docMk/>
      </pc:docMkLst>
      <pc:sldChg chg="modSp mod">
        <pc:chgData name="Vladimir Dimitrieski" userId="83422ecfb98e9ead" providerId="LiveId" clId="{28E20501-4AEF-4698-950C-8222D22B0DB6}" dt="2021-02-22T18:49:12.791" v="1" actId="33524"/>
        <pc:sldMkLst>
          <pc:docMk/>
          <pc:sldMk cId="1620636307" sldId="281"/>
        </pc:sldMkLst>
        <pc:spChg chg="mod">
          <ac:chgData name="Vladimir Dimitrieski" userId="83422ecfb98e9ead" providerId="LiveId" clId="{28E20501-4AEF-4698-950C-8222D22B0DB6}" dt="2021-02-22T18:49:12.791" v="1" actId="33524"/>
          <ac:spMkLst>
            <pc:docMk/>
            <pc:sldMk cId="1620636307" sldId="281"/>
            <ac:spMk id="4" creationId="{00000000-0000-0000-0000-000000000000}"/>
          </ac:spMkLst>
        </pc:spChg>
      </pc:sldChg>
      <pc:sldChg chg="mod ord modShow">
        <pc:chgData name="Vladimir Dimitrieski" userId="83422ecfb98e9ead" providerId="LiveId" clId="{28E20501-4AEF-4698-950C-8222D22B0DB6}" dt="2021-02-25T08:03:08.244" v="13" actId="729"/>
        <pc:sldMkLst>
          <pc:docMk/>
          <pc:sldMk cId="1488282906" sldId="282"/>
        </pc:sldMkLst>
      </pc:sldChg>
      <pc:sldChg chg="ord">
        <pc:chgData name="Vladimir Dimitrieski" userId="83422ecfb98e9ead" providerId="LiveId" clId="{28E20501-4AEF-4698-950C-8222D22B0DB6}" dt="2021-02-25T08:02:50.240" v="10"/>
        <pc:sldMkLst>
          <pc:docMk/>
          <pc:sldMk cId="3441362000" sldId="284"/>
        </pc:sldMkLst>
      </pc:sldChg>
      <pc:sldChg chg="modSp mod">
        <pc:chgData name="Vladimir Dimitrieski" userId="83422ecfb98e9ead" providerId="LiveId" clId="{28E20501-4AEF-4698-950C-8222D22B0DB6}" dt="2021-02-25T08:03:32.279" v="15" actId="20578"/>
        <pc:sldMkLst>
          <pc:docMk/>
          <pc:sldMk cId="2832016000" sldId="286"/>
        </pc:sldMkLst>
        <pc:spChg chg="mod">
          <ac:chgData name="Vladimir Dimitrieski" userId="83422ecfb98e9ead" providerId="LiveId" clId="{28E20501-4AEF-4698-950C-8222D22B0DB6}" dt="2021-02-25T08:03:32.279" v="15" actId="20578"/>
          <ac:spMkLst>
            <pc:docMk/>
            <pc:sldMk cId="2832016000" sldId="286"/>
            <ac:spMk id="27652" creationId="{00000000-0000-0000-0000-000000000000}"/>
          </ac:spMkLst>
        </pc:spChg>
      </pc:sldChg>
      <pc:sldChg chg="modSp mod">
        <pc:chgData name="Vladimir Dimitrieski" userId="83422ecfb98e9ead" providerId="LiveId" clId="{28E20501-4AEF-4698-950C-8222D22B0DB6}" dt="2021-02-25T08:08:55.184" v="17" actId="113"/>
        <pc:sldMkLst>
          <pc:docMk/>
          <pc:sldMk cId="1340660190" sldId="290"/>
        </pc:sldMkLst>
        <pc:spChg chg="mod">
          <ac:chgData name="Vladimir Dimitrieski" userId="83422ecfb98e9ead" providerId="LiveId" clId="{28E20501-4AEF-4698-950C-8222D22B0DB6}" dt="2021-02-25T08:08:55.184" v="17" actId="113"/>
          <ac:spMkLst>
            <pc:docMk/>
            <pc:sldMk cId="1340660190" sldId="290"/>
            <ac:spMk id="8" creationId="{00000000-0000-0000-0000-000000000000}"/>
          </ac:spMkLst>
        </pc:spChg>
      </pc:sldChg>
      <pc:sldChg chg="mod modShow">
        <pc:chgData name="Vladimir Dimitrieski" userId="83422ecfb98e9ead" providerId="LiveId" clId="{28E20501-4AEF-4698-950C-8222D22B0DB6}" dt="2021-02-22T18:52:53.142" v="2" actId="729"/>
        <pc:sldMkLst>
          <pc:docMk/>
          <pc:sldMk cId="1221194284" sldId="291"/>
        </pc:sldMkLst>
      </pc:sldChg>
      <pc:sldChg chg="modSp mod">
        <pc:chgData name="Vladimir Dimitrieski" userId="83422ecfb98e9ead" providerId="LiveId" clId="{28E20501-4AEF-4698-950C-8222D22B0DB6}" dt="2021-02-22T18:53:39.872" v="4" actId="33524"/>
        <pc:sldMkLst>
          <pc:docMk/>
          <pc:sldMk cId="2555626387" sldId="298"/>
        </pc:sldMkLst>
        <pc:spChg chg="mod">
          <ac:chgData name="Vladimir Dimitrieski" userId="83422ecfb98e9ead" providerId="LiveId" clId="{28E20501-4AEF-4698-950C-8222D22B0DB6}" dt="2021-02-22T18:53:39.872" v="4" actId="33524"/>
          <ac:spMkLst>
            <pc:docMk/>
            <pc:sldMk cId="2555626387" sldId="298"/>
            <ac:spMk id="7" creationId="{00000000-0000-0000-0000-000000000000}"/>
          </ac:spMkLst>
        </pc:spChg>
      </pc:sldChg>
      <pc:sldChg chg="modSp mod">
        <pc:chgData name="Vladimir Dimitrieski" userId="83422ecfb98e9ead" providerId="LiveId" clId="{28E20501-4AEF-4698-950C-8222D22B0DB6}" dt="2021-02-22T18:54:03.766" v="5" actId="33524"/>
        <pc:sldMkLst>
          <pc:docMk/>
          <pc:sldMk cId="693949420" sldId="299"/>
        </pc:sldMkLst>
        <pc:spChg chg="mod">
          <ac:chgData name="Vladimir Dimitrieski" userId="83422ecfb98e9ead" providerId="LiveId" clId="{28E20501-4AEF-4698-950C-8222D22B0DB6}" dt="2021-02-22T18:54:03.766" v="5" actId="33524"/>
          <ac:spMkLst>
            <pc:docMk/>
            <pc:sldMk cId="693949420" sldId="299"/>
            <ac:spMk id="7" creationId="{00000000-0000-0000-0000-000000000000}"/>
          </ac:spMkLst>
        </pc:spChg>
      </pc:sldChg>
      <pc:sldChg chg="del">
        <pc:chgData name="Vladimir Dimitrieski" userId="83422ecfb98e9ead" providerId="LiveId" clId="{28E20501-4AEF-4698-950C-8222D22B0DB6}" dt="2021-02-22T18:55:00.561" v="6" actId="2696"/>
        <pc:sldMkLst>
          <pc:docMk/>
          <pc:sldMk cId="878328312" sldId="300"/>
        </pc:sldMkLst>
      </pc:sldChg>
      <pc:sldChg chg="modSp add mod modNotesTx">
        <pc:chgData name="Vladimir Dimitrieski" userId="83422ecfb98e9ead" providerId="LiveId" clId="{28E20501-4AEF-4698-950C-8222D22B0DB6}" dt="2021-02-25T08:12:57.941" v="25"/>
        <pc:sldMkLst>
          <pc:docMk/>
          <pc:sldMk cId="1461460961" sldId="300"/>
        </pc:sldMkLst>
        <pc:spChg chg="mod">
          <ac:chgData name="Vladimir Dimitrieski" userId="83422ecfb98e9ead" providerId="LiveId" clId="{28E20501-4AEF-4698-950C-8222D22B0DB6}" dt="2021-02-25T08:12:26.865" v="24" actId="113"/>
          <ac:spMkLst>
            <pc:docMk/>
            <pc:sldMk cId="1461460961" sldId="300"/>
            <ac:spMk id="4" creationId="{00000000-0000-0000-0000-000000000000}"/>
          </ac:spMkLst>
        </pc:spChg>
      </pc:sldChg>
      <pc:sldChg chg="del">
        <pc:chgData name="Vladimir Dimitrieski" userId="83422ecfb98e9ead" providerId="LiveId" clId="{28E20501-4AEF-4698-950C-8222D22B0DB6}" dt="2021-02-22T18:55:00.561" v="6" actId="2696"/>
        <pc:sldMkLst>
          <pc:docMk/>
          <pc:sldMk cId="2043324399" sldId="301"/>
        </pc:sldMkLst>
      </pc:sldChg>
      <pc:sldChg chg="add mod modShow">
        <pc:chgData name="Vladimir Dimitrieski" userId="83422ecfb98e9ead" providerId="LiveId" clId="{28E20501-4AEF-4698-950C-8222D22B0DB6}" dt="2021-02-25T08:13:14.709" v="26" actId="729"/>
        <pc:sldMkLst>
          <pc:docMk/>
          <pc:sldMk cId="4270166428" sldId="301"/>
        </pc:sldMkLst>
      </pc:sldChg>
      <pc:sldChg chg="add">
        <pc:chgData name="Vladimir Dimitrieski" userId="83422ecfb98e9ead" providerId="LiveId" clId="{28E20501-4AEF-4698-950C-8222D22B0DB6}" dt="2021-02-22T18:55:04.570" v="7"/>
        <pc:sldMkLst>
          <pc:docMk/>
          <pc:sldMk cId="2097807287" sldId="302"/>
        </pc:sldMkLst>
      </pc:sldChg>
      <pc:sldChg chg="del">
        <pc:chgData name="Vladimir Dimitrieski" userId="83422ecfb98e9ead" providerId="LiveId" clId="{28E20501-4AEF-4698-950C-8222D22B0DB6}" dt="2021-02-22T18:55:00.561" v="6" actId="2696"/>
        <pc:sldMkLst>
          <pc:docMk/>
          <pc:sldMk cId="4174700171" sldId="302"/>
        </pc:sldMkLst>
      </pc:sldChg>
      <pc:sldChg chg="modSp mod">
        <pc:chgData name="Vladimir Dimitrieski" userId="83422ecfb98e9ead" providerId="LiveId" clId="{28E20501-4AEF-4698-950C-8222D22B0DB6}" dt="2021-02-25T08:11:13.750" v="22" actId="20577"/>
        <pc:sldMkLst>
          <pc:docMk/>
          <pc:sldMk cId="1376376402" sldId="303"/>
        </pc:sldMkLst>
        <pc:spChg chg="mod">
          <ac:chgData name="Vladimir Dimitrieski" userId="83422ecfb98e9ead" providerId="LiveId" clId="{28E20501-4AEF-4698-950C-8222D22B0DB6}" dt="2021-02-25T08:11:13.750" v="22" actId="20577"/>
          <ac:spMkLst>
            <pc:docMk/>
            <pc:sldMk cId="1376376402" sldId="303"/>
            <ac:spMk id="39940" creationId="{00000000-0000-0000-0000-000000000000}"/>
          </ac:spMkLst>
        </pc:spChg>
      </pc:sldChg>
      <pc:sldChg chg="modSp mod">
        <pc:chgData name="Vladimir Dimitrieski" userId="83422ecfb98e9ead" providerId="LiveId" clId="{28E20501-4AEF-4698-950C-8222D22B0DB6}" dt="2021-02-25T08:12:13.235" v="23" actId="113"/>
        <pc:sldMkLst>
          <pc:docMk/>
          <pc:sldMk cId="1814673066" sldId="305"/>
        </pc:sldMkLst>
        <pc:spChg chg="mod">
          <ac:chgData name="Vladimir Dimitrieski" userId="83422ecfb98e9ead" providerId="LiveId" clId="{28E20501-4AEF-4698-950C-8222D22B0DB6}" dt="2021-02-25T08:12:13.235" v="23" actId="113"/>
          <ac:spMkLst>
            <pc:docMk/>
            <pc:sldMk cId="1814673066" sldId="305"/>
            <ac:spMk id="8" creationId="{00000000-0000-0000-0000-000000000000}"/>
          </ac:spMkLst>
        </pc:spChg>
      </pc:sldChg>
      <pc:sldChg chg="mod modShow">
        <pc:chgData name="Vladimir Dimitrieski" userId="83422ecfb98e9ead" providerId="LiveId" clId="{28E20501-4AEF-4698-950C-8222D22B0DB6}" dt="2021-02-25T08:17:13.924" v="27" actId="729"/>
        <pc:sldMkLst>
          <pc:docMk/>
          <pc:sldMk cId="1988391352" sldId="307"/>
        </pc:sldMkLst>
      </pc:sldChg>
      <pc:sldChg chg="modSp mod">
        <pc:chgData name="Vladimir Dimitrieski" userId="83422ecfb98e9ead" providerId="LiveId" clId="{28E20501-4AEF-4698-950C-8222D22B0DB6}" dt="2021-02-25T08:17:22.224" v="30" actId="113"/>
        <pc:sldMkLst>
          <pc:docMk/>
          <pc:sldMk cId="3255107322" sldId="308"/>
        </pc:sldMkLst>
        <pc:spChg chg="mod">
          <ac:chgData name="Vladimir Dimitrieski" userId="83422ecfb98e9ead" providerId="LiveId" clId="{28E20501-4AEF-4698-950C-8222D22B0DB6}" dt="2021-02-25T08:17:22.224" v="30" actId="113"/>
          <ac:spMkLst>
            <pc:docMk/>
            <pc:sldMk cId="3255107322" sldId="308"/>
            <ac:spMk id="44036" creationId="{00000000-0000-0000-0000-000000000000}"/>
          </ac:spMkLst>
        </pc:spChg>
      </pc:sldChg>
      <pc:sldChg chg="modSp mod">
        <pc:chgData name="Vladimir Dimitrieski" userId="83422ecfb98e9ead" providerId="LiveId" clId="{28E20501-4AEF-4698-950C-8222D22B0DB6}" dt="2021-02-25T07:49:57.882" v="8" actId="113"/>
        <pc:sldMkLst>
          <pc:docMk/>
          <pc:sldMk cId="1415811245" sldId="309"/>
        </pc:sldMkLst>
        <pc:spChg chg="mod">
          <ac:chgData name="Vladimir Dimitrieski" userId="83422ecfb98e9ead" providerId="LiveId" clId="{28E20501-4AEF-4698-950C-8222D22B0DB6}" dt="2021-02-25T07:49:57.882" v="8" actId="113"/>
          <ac:spMkLst>
            <pc:docMk/>
            <pc:sldMk cId="1415811245" sldId="309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4BC52-9057-8E4D-BB03-ADC861A9F2B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8D793-E87B-3740-B6F4-BB78CADA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36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47B8-52D3-E040-890F-3476E38F981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23A9D-D4F6-D94A-AC79-4358DAC2A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16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3A9D-D4F6-D94A-AC79-4358DAC2A7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04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CCA91-214F-4550-B058-0834088E427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755B7-276F-49BA-BCB3-7A65F6D2D6C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73213-AE95-4BBB-8091-EF0C92A708F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eight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core industries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include coal, crude oil, natural gas, refinery products,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fertilisers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steel, cement and electricity.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23A9D-D4F6-D94A-AC79-4358DAC2A7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0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57685-1516-441C-B1E9-C749BC1F28E1}" type="slidenum">
              <a:rPr lang="de-AT" smtClean="0"/>
              <a:pPr/>
              <a:t>38</a:t>
            </a:fld>
            <a:endParaRPr lang="de-A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AFCFC-87AB-47EE-A95E-8450CF306B4D}" type="slidenum">
              <a:rPr lang="de-AT" smtClean="0"/>
              <a:pPr/>
              <a:t>39</a:t>
            </a:fld>
            <a:endParaRPr lang="de-A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3A9D-D4F6-D94A-AC79-4358DAC2A7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0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1F9CC-5099-46DB-9ED4-34B44A2385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err="1"/>
              <a:t>Author</a:t>
            </a:r>
            <a:r>
              <a:rPr lang="de-DE" dirty="0"/>
              <a:t>: Gerhard </a:t>
            </a:r>
            <a:r>
              <a:rPr lang="de-DE" dirty="0" err="1"/>
              <a:t>Kramler</a:t>
            </a:r>
            <a:r>
              <a:rPr lang="de-DE" dirty="0"/>
              <a:t> (Sept. 2005)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779" indent="-182779">
              <a:lnSpc>
                <a:spcPct val="68000"/>
              </a:lnSpc>
            </a:pPr>
            <a:endParaRPr lang="de-DE" sz="7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0CD84-1167-4A16-86A7-91122CB8E0B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5B5C0-DADF-47BB-9C2C-EB43B3BA6E4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02185-92E8-4031-B598-5D107CC5D35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FEB3B-7265-4470-BAA3-D5FAD5CFCEC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3AA33-D9B8-43BC-A9DF-714E2D62CEF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D9800-48A0-45A9-81F7-38C2CC3172E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95" y="1371600"/>
            <a:ext cx="8925879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dirty="0" err="1"/>
              <a:t>Chapter</a:t>
            </a:r>
            <a:r>
              <a:rPr lang="it-IT" dirty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895" y="1343062"/>
            <a:ext cx="6729831" cy="604249"/>
          </a:xfr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9895" y="3298825"/>
            <a:ext cx="8925879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9781608458820 brambill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29" y="3400108"/>
            <a:ext cx="2325845" cy="287075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363939"/>
            <a:ext cx="9144000" cy="498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71249" y="3400108"/>
            <a:ext cx="6528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Teaching</a:t>
            </a:r>
            <a:r>
              <a:rPr lang="it-IT" sz="2000" dirty="0"/>
              <a:t> </a:t>
            </a:r>
            <a:r>
              <a:rPr lang="it-IT" sz="2000" dirty="0" err="1"/>
              <a:t>material</a:t>
            </a:r>
            <a:r>
              <a:rPr lang="it-IT" sz="2000" dirty="0"/>
              <a:t> for the book</a:t>
            </a:r>
          </a:p>
          <a:p>
            <a:r>
              <a:rPr lang="it-IT" sz="2000" b="1" dirty="0"/>
              <a:t>Model-</a:t>
            </a:r>
            <a:r>
              <a:rPr lang="it-IT" sz="2000" b="1" dirty="0" err="1"/>
              <a:t>Driven</a:t>
            </a:r>
            <a:r>
              <a:rPr lang="it-IT" sz="2000" b="1" dirty="0"/>
              <a:t> Software </a:t>
            </a:r>
            <a:r>
              <a:rPr lang="it-IT" sz="2000" b="1" dirty="0" err="1"/>
              <a:t>Engineering</a:t>
            </a:r>
            <a:r>
              <a:rPr lang="it-IT" sz="2000" b="1" dirty="0"/>
              <a:t> in </a:t>
            </a:r>
            <a:r>
              <a:rPr lang="it-IT" sz="2000" b="1" dirty="0" err="1"/>
              <a:t>Practice</a:t>
            </a:r>
            <a:endParaRPr lang="it-IT" sz="2000" b="1" dirty="0"/>
          </a:p>
          <a:p>
            <a:r>
              <a:rPr lang="it-IT" sz="2000" dirty="0"/>
              <a:t>by Marco Brambilla, Jordi </a:t>
            </a:r>
            <a:r>
              <a:rPr lang="it-IT" sz="2000" dirty="0" err="1"/>
              <a:t>Cabot</a:t>
            </a:r>
            <a:r>
              <a:rPr lang="it-IT" sz="2000" dirty="0"/>
              <a:t>, Manuel </a:t>
            </a:r>
            <a:r>
              <a:rPr lang="it-IT" sz="2000" dirty="0" err="1"/>
              <a:t>Wimmer</a:t>
            </a:r>
            <a:r>
              <a:rPr lang="it-IT" sz="2000" dirty="0"/>
              <a:t>.</a:t>
            </a:r>
          </a:p>
          <a:p>
            <a:r>
              <a:rPr lang="it-IT" sz="2000" dirty="0"/>
              <a:t>Morgan &amp; </a:t>
            </a:r>
            <a:r>
              <a:rPr lang="it-IT" sz="2000" dirty="0" err="1"/>
              <a:t>Claypool</a:t>
            </a:r>
            <a:r>
              <a:rPr lang="it-IT" sz="2000" dirty="0"/>
              <a:t>, USA, 2012.</a:t>
            </a:r>
            <a:endParaRPr lang="en-US" sz="20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996863" y="6407280"/>
            <a:ext cx="2583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 err="1">
                <a:solidFill>
                  <a:schemeClr val="bg1"/>
                </a:solidFill>
              </a:rPr>
              <a:t>www.mdse-book.com</a:t>
            </a:r>
            <a:endParaRPr lang="it-IT" sz="1800" b="1" dirty="0">
              <a:solidFill>
                <a:schemeClr val="bg1"/>
              </a:solidFill>
            </a:endParaRPr>
          </a:p>
        </p:txBody>
      </p:sp>
      <p:pic>
        <p:nvPicPr>
          <p:cNvPr id="20" name="Picture 19" descr="morgan-claypool-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06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95" y="1371600"/>
            <a:ext cx="8925879" cy="271201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dirty="0"/>
              <a:t>Intermediate TITLE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9895" y="4083615"/>
            <a:ext cx="8925879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6363939"/>
            <a:ext cx="9144000" cy="498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996863" y="6407280"/>
            <a:ext cx="2583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 err="1">
                <a:solidFill>
                  <a:schemeClr val="bg1"/>
                </a:solidFill>
              </a:rPr>
              <a:t>www.mdse-book.com</a:t>
            </a:r>
            <a:endParaRPr lang="it-IT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9781608458820 brambill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11" y="5412977"/>
            <a:ext cx="1119764" cy="13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5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rgbClr val="CF6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rgbClr val="CF6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4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681879" y="6381328"/>
            <a:ext cx="1315721" cy="365125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E573E72-0432-498F-A525-4B156C2FD69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39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9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363939"/>
            <a:ext cx="9144000" cy="498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88079" y="6398197"/>
            <a:ext cx="6002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Marco Brambilla, </a:t>
            </a:r>
            <a:r>
              <a:rPr lang="en-US" sz="1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Jordi</a:t>
            </a: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Cabot, Manuel </a:t>
            </a:r>
            <a:r>
              <a:rPr lang="en-US" sz="1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Wimmer</a:t>
            </a: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r"/>
            <a:r>
              <a:rPr lang="en-US" sz="12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Model-Driven Software Engineering In Practice</a:t>
            </a: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Morgan &amp; Claypool 2012.</a:t>
            </a:r>
          </a:p>
        </p:txBody>
      </p:sp>
      <p:pic>
        <p:nvPicPr>
          <p:cNvPr id="11" name="Picture 10" descr="9781608458820 brambilla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71" y="6419593"/>
            <a:ext cx="338974" cy="4183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70" r:id="rId2"/>
    <p:sldLayoutId id="2147483962" r:id="rId3"/>
    <p:sldLayoutId id="2147483964" r:id="rId4"/>
    <p:sldLayoutId id="2147483965" r:id="rId5"/>
    <p:sldLayoutId id="2147483966" r:id="rId6"/>
    <p:sldLayoutId id="2147483968" r:id="rId7"/>
    <p:sldLayoutId id="2147483969" r:id="rId8"/>
    <p:sldLayoutId id="2147483971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rchitecturewar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se-book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mazon.com" TargetMode="External"/><Relationship Id="rId4" Type="http://schemas.openxmlformats.org/officeDocument/2006/relationships/hyperlink" Target="http://www.morganclaypool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MDSE PRINCIPLES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#2</a:t>
            </a:r>
          </a:p>
        </p:txBody>
      </p:sp>
    </p:spTree>
    <p:extLst>
      <p:ext uri="{BB962C8B-B14F-4D97-AF65-F5344CB8AC3E}">
        <p14:creationId xmlns:p14="http://schemas.microsoft.com/office/powerpoint/2010/main" val="288194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Modeling Languages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Domain-Specific Languages (DSLs):</a:t>
            </a:r>
            <a:r>
              <a:rPr lang="en-US" dirty="0"/>
              <a:t> languages that are designed specifically for a certain domain or context</a:t>
            </a:r>
          </a:p>
          <a:p>
            <a:r>
              <a:rPr lang="en-US" dirty="0"/>
              <a:t>DSLs have been largely used in computer science. Examples: HTML, Logo, VHDL, </a:t>
            </a:r>
            <a:r>
              <a:rPr lang="en-US" dirty="0" err="1"/>
              <a:t>Mathematica</a:t>
            </a:r>
            <a:r>
              <a:rPr lang="en-US" dirty="0"/>
              <a:t>, SQL</a:t>
            </a:r>
          </a:p>
          <a:p>
            <a:endParaRPr lang="en-US" dirty="0"/>
          </a:p>
          <a:p>
            <a:r>
              <a:rPr lang="en-US" b="1" dirty="0"/>
              <a:t>General Purpose Modeling Languages </a:t>
            </a:r>
            <a:r>
              <a:rPr lang="en-US" dirty="0"/>
              <a:t>(GPMLs, GMLs, or GPLs): languages that can be applied to any sector or domain for (software) modeling purposes</a:t>
            </a:r>
          </a:p>
          <a:p>
            <a:r>
              <a:rPr lang="en-US" dirty="0"/>
              <a:t>The typical examples are: UML, Petri-nets, or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412701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Metamodeling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4079753" cy="4713092"/>
          </a:xfrm>
        </p:spPr>
        <p:txBody>
          <a:bodyPr>
            <a:normAutofit fontScale="92500"/>
          </a:bodyPr>
          <a:lstStyle/>
          <a:p>
            <a:r>
              <a:rPr lang="en-US" dirty="0"/>
              <a:t>To represent the models themselves as “instances” of some more abstract models.</a:t>
            </a:r>
          </a:p>
          <a:p>
            <a:r>
              <a:rPr lang="en-US" b="1" dirty="0" err="1"/>
              <a:t>Metamodel</a:t>
            </a:r>
            <a:r>
              <a:rPr lang="en-US" b="1" dirty="0"/>
              <a:t> </a:t>
            </a:r>
            <a:r>
              <a:rPr lang="en-US" dirty="0"/>
              <a:t>= yet another abstraction, highlighting properties of the model itself </a:t>
            </a:r>
          </a:p>
          <a:p>
            <a:endParaRPr lang="en-US" dirty="0"/>
          </a:p>
          <a:p>
            <a:r>
              <a:rPr lang="en-US" dirty="0" err="1"/>
              <a:t>Metamodels</a:t>
            </a:r>
            <a:r>
              <a:rPr lang="en-US" dirty="0"/>
              <a:t> can be used for:</a:t>
            </a:r>
          </a:p>
          <a:p>
            <a:pPr lvl="1"/>
            <a:r>
              <a:rPr lang="en-US" dirty="0"/>
              <a:t>defining new languages </a:t>
            </a:r>
          </a:p>
          <a:p>
            <a:pPr lvl="1"/>
            <a:r>
              <a:rPr lang="en-US" dirty="0"/>
              <a:t>defining new properties or features of existing information (metadata)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48" y="1477214"/>
            <a:ext cx="4402352" cy="42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Transformations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5081588"/>
          </a:xfrm>
        </p:spPr>
        <p:txBody>
          <a:bodyPr>
            <a:normAutofit fontScale="92500"/>
          </a:bodyPr>
          <a:lstStyle/>
          <a:p>
            <a:r>
              <a:rPr lang="en-US" dirty="0"/>
              <a:t>Transforming items </a:t>
            </a:r>
          </a:p>
          <a:p>
            <a:r>
              <a:rPr lang="en-US" dirty="0"/>
              <a:t>MDSE provides appropriate languages for defining model transformation rules</a:t>
            </a:r>
          </a:p>
          <a:p>
            <a:r>
              <a:rPr lang="en-US" dirty="0"/>
              <a:t>Rules can be written manually from scratch by a developer or can be defined as a refined specification of an existing one. </a:t>
            </a:r>
          </a:p>
          <a:p>
            <a:r>
              <a:rPr lang="en-US" dirty="0"/>
              <a:t>Alternatively, transformations themselves can be produced automatically out of some higher-level mapping rules between models</a:t>
            </a:r>
          </a:p>
          <a:p>
            <a:pPr lvl="1"/>
            <a:r>
              <a:rPr lang="en-US" dirty="0"/>
              <a:t>defining a mapping between elements of a model to elements to another one (</a:t>
            </a:r>
            <a:r>
              <a:rPr lang="en-US" b="1" dirty="0"/>
              <a:t>model mapping or model weaving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automating the generation of the actual transformation rules through a system that receives as input the two model definitions and the mapping</a:t>
            </a:r>
          </a:p>
          <a:p>
            <a:r>
              <a:rPr lang="en-US" dirty="0"/>
              <a:t>Transformations themselves can be seen as models!!</a:t>
            </a:r>
          </a:p>
        </p:txBody>
      </p:sp>
    </p:spTree>
    <p:extLst>
      <p:ext uri="{BB962C8B-B14F-4D97-AF65-F5344CB8AC3E}">
        <p14:creationId xmlns:p14="http://schemas.microsoft.com/office/powerpoint/2010/main" val="162063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ym typeface="Wingdings" pitchFamily="2" charset="2"/>
              </a:rPr>
              <a:t>Concepts</a:t>
            </a:r>
            <a:endParaRPr lang="en-US" dirty="0"/>
          </a:p>
        </p:txBody>
      </p:sp>
      <p:sp>
        <p:nvSpPr>
          <p:cNvPr id="26627" name="Textplatzhalter 7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F7F7F"/>
                </a:solidFill>
              </a:rPr>
              <a:t>Model Engineering basic architecture</a:t>
            </a:r>
            <a:endParaRPr lang="de-AT" dirty="0">
              <a:solidFill>
                <a:srgbClr val="7F7F7F"/>
              </a:solidFill>
            </a:endParaRPr>
          </a:p>
        </p:txBody>
      </p:sp>
      <p:grpSp>
        <p:nvGrpSpPr>
          <p:cNvPr id="26628" name="Gruppieren 78"/>
          <p:cNvGrpSpPr>
            <a:grpSpLocks/>
          </p:cNvGrpSpPr>
          <p:nvPr/>
        </p:nvGrpSpPr>
        <p:grpSpPr bwMode="auto">
          <a:xfrm>
            <a:off x="427622" y="1244600"/>
            <a:ext cx="8209965" cy="4579152"/>
            <a:chOff x="467310" y="1441450"/>
            <a:chExt cx="8209965" cy="4579152"/>
          </a:xfrm>
        </p:grpSpPr>
        <p:sp>
          <p:nvSpPr>
            <p:cNvPr id="26630" name="Text Box 28"/>
            <p:cNvSpPr txBox="1">
              <a:spLocks noChangeArrowheads="1"/>
            </p:cNvSpPr>
            <p:nvPr/>
          </p:nvSpPr>
          <p:spPr bwMode="auto">
            <a:xfrm rot="17100000">
              <a:off x="-14295" y="5200442"/>
              <a:ext cx="13017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err="1"/>
                <a:t>Realization</a:t>
              </a:r>
              <a:endParaRPr lang="de-DE" dirty="0"/>
            </a:p>
          </p:txBody>
        </p:sp>
        <p:grpSp>
          <p:nvGrpSpPr>
            <p:cNvPr id="26631" name="Gruppieren 77"/>
            <p:cNvGrpSpPr>
              <a:grpSpLocks/>
            </p:cNvGrpSpPr>
            <p:nvPr/>
          </p:nvGrpSpPr>
          <p:grpSpPr bwMode="auto">
            <a:xfrm>
              <a:off x="467310" y="1441450"/>
              <a:ext cx="8209965" cy="4508500"/>
              <a:chOff x="467310" y="1441450"/>
              <a:chExt cx="8209965" cy="4508500"/>
            </a:xfrm>
          </p:grpSpPr>
          <p:sp>
            <p:nvSpPr>
              <p:cNvPr id="26632" name="AutoShape 3"/>
              <p:cNvSpPr>
                <a:spLocks noChangeArrowheads="1"/>
              </p:cNvSpPr>
              <p:nvPr/>
            </p:nvSpPr>
            <p:spPr bwMode="auto">
              <a:xfrm rot="1199157" flipH="1" flipV="1">
                <a:off x="3886200" y="3135313"/>
                <a:ext cx="361950" cy="1738312"/>
              </a:xfrm>
              <a:prstGeom prst="curvedRightArrow">
                <a:avLst>
                  <a:gd name="adj1" fmla="val 96053"/>
                  <a:gd name="adj2" fmla="val 192105"/>
                  <a:gd name="adj3" fmla="val 33333"/>
                </a:avLst>
              </a:prstGeom>
              <a:solidFill>
                <a:srgbClr val="99CCFF"/>
              </a:solidFill>
              <a:ln w="317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de-DE" b="1"/>
              </a:p>
            </p:txBody>
          </p:sp>
          <p:pic>
            <p:nvPicPr>
              <p:cNvPr id="26633" name="Picture 74" descr="pfeil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-17249" t="54445"/>
              <a:stretch>
                <a:fillRect/>
              </a:stretch>
            </p:blipFill>
            <p:spPr bwMode="auto">
              <a:xfrm rot="-592767">
                <a:off x="3492500" y="4213225"/>
                <a:ext cx="1122363" cy="7239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34" name="AutoShape 2"/>
              <p:cNvSpPr>
                <a:spLocks noChangeArrowheads="1"/>
              </p:cNvSpPr>
              <p:nvPr/>
            </p:nvSpPr>
            <p:spPr bwMode="auto">
              <a:xfrm rot="1198061">
                <a:off x="3419475" y="3133725"/>
                <a:ext cx="361950" cy="1735138"/>
              </a:xfrm>
              <a:prstGeom prst="curvedRightArrow">
                <a:avLst>
                  <a:gd name="adj1" fmla="val 95877"/>
                  <a:gd name="adj2" fmla="val 191754"/>
                  <a:gd name="adj3" fmla="val 33333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26635" name="AutoShape 4"/>
              <p:cNvSpPr>
                <a:spLocks noChangeArrowheads="1"/>
              </p:cNvSpPr>
              <p:nvPr/>
            </p:nvSpPr>
            <p:spPr bwMode="auto">
              <a:xfrm>
                <a:off x="2092325" y="3284538"/>
                <a:ext cx="504825" cy="1368425"/>
              </a:xfrm>
              <a:prstGeom prst="downArrow">
                <a:avLst>
                  <a:gd name="adj1" fmla="val 50000"/>
                  <a:gd name="adj2" fmla="val 677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36" name="Rectangle 5"/>
              <p:cNvSpPr>
                <a:spLocks noChangeArrowheads="1"/>
              </p:cNvSpPr>
              <p:nvPr/>
            </p:nvSpPr>
            <p:spPr bwMode="auto">
              <a:xfrm>
                <a:off x="1446213" y="3573463"/>
                <a:ext cx="1944687" cy="503237"/>
              </a:xfrm>
              <a:prstGeom prst="rect">
                <a:avLst/>
              </a:prstGeom>
              <a:solidFill>
                <a:srgbClr val="FF9933">
                  <a:alpha val="50195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37" name="AutoShape 6"/>
              <p:cNvSpPr>
                <a:spLocks noChangeArrowheads="1"/>
              </p:cNvSpPr>
              <p:nvPr/>
            </p:nvSpPr>
            <p:spPr bwMode="auto">
              <a:xfrm>
                <a:off x="2020888" y="3355975"/>
                <a:ext cx="504825" cy="1368425"/>
              </a:xfrm>
              <a:prstGeom prst="downArrow">
                <a:avLst>
                  <a:gd name="adj1" fmla="val 50000"/>
                  <a:gd name="adj2" fmla="val 677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38" name="Rectangle 7"/>
              <p:cNvSpPr>
                <a:spLocks noChangeArrowheads="1"/>
              </p:cNvSpPr>
              <p:nvPr/>
            </p:nvSpPr>
            <p:spPr bwMode="auto">
              <a:xfrm>
                <a:off x="1374775" y="3644900"/>
                <a:ext cx="1944688" cy="503238"/>
              </a:xfrm>
              <a:prstGeom prst="rect">
                <a:avLst/>
              </a:prstGeom>
              <a:solidFill>
                <a:srgbClr val="FF9933">
                  <a:alpha val="50195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39" name="AutoShape 8"/>
              <p:cNvSpPr>
                <a:spLocks noChangeArrowheads="1"/>
              </p:cNvSpPr>
              <p:nvPr/>
            </p:nvSpPr>
            <p:spPr bwMode="auto">
              <a:xfrm>
                <a:off x="1949450" y="3429000"/>
                <a:ext cx="504825" cy="1368425"/>
              </a:xfrm>
              <a:prstGeom prst="downArrow">
                <a:avLst>
                  <a:gd name="adj1" fmla="val 50000"/>
                  <a:gd name="adj2" fmla="val 677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40" name="Rectangle 9"/>
              <p:cNvSpPr>
                <a:spLocks noChangeArrowheads="1"/>
              </p:cNvSpPr>
              <p:nvPr/>
            </p:nvSpPr>
            <p:spPr bwMode="auto">
              <a:xfrm>
                <a:off x="1301750" y="3717925"/>
                <a:ext cx="1944688" cy="503238"/>
              </a:xfrm>
              <a:prstGeom prst="rect">
                <a:avLst/>
              </a:prstGeom>
              <a:solidFill>
                <a:srgbClr val="FF9933">
                  <a:alpha val="50195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41" name="Rectangle 10"/>
              <p:cNvSpPr>
                <a:spLocks noChangeArrowheads="1"/>
              </p:cNvSpPr>
              <p:nvPr/>
            </p:nvSpPr>
            <p:spPr bwMode="auto">
              <a:xfrm>
                <a:off x="4429125" y="4870450"/>
                <a:ext cx="1944688" cy="936625"/>
              </a:xfrm>
              <a:prstGeom prst="rect">
                <a:avLst/>
              </a:prstGeom>
              <a:solidFill>
                <a:srgbClr val="66FF66">
                  <a:alpha val="50195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42" name="Rectangle 11"/>
              <p:cNvSpPr>
                <a:spLocks noChangeArrowheads="1"/>
              </p:cNvSpPr>
              <p:nvPr/>
            </p:nvSpPr>
            <p:spPr bwMode="auto">
              <a:xfrm>
                <a:off x="4429125" y="3502025"/>
                <a:ext cx="1944688" cy="936625"/>
              </a:xfrm>
              <a:prstGeom prst="rect">
                <a:avLst/>
              </a:prstGeom>
              <a:solidFill>
                <a:srgbClr val="00FFFF">
                  <a:alpha val="50195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43" name="Rectangle 12"/>
              <p:cNvSpPr>
                <a:spLocks noChangeArrowheads="1"/>
              </p:cNvSpPr>
              <p:nvPr/>
            </p:nvSpPr>
            <p:spPr bwMode="auto">
              <a:xfrm>
                <a:off x="2228850" y="3789363"/>
                <a:ext cx="233363" cy="144462"/>
              </a:xfrm>
              <a:prstGeom prst="rect">
                <a:avLst/>
              </a:prstGeom>
              <a:solidFill>
                <a:srgbClr val="FF9933"/>
              </a:solidFill>
              <a:ln w="3175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cxnSp>
            <p:nvCxnSpPr>
              <p:cNvPr id="26644" name="AutoShape 13"/>
              <p:cNvCxnSpPr>
                <a:cxnSpLocks noChangeShapeType="1"/>
                <a:stCxn id="26636" idx="3"/>
                <a:endCxn id="26642" idx="1"/>
              </p:cNvCxnSpPr>
              <p:nvPr/>
            </p:nvCxnSpPr>
            <p:spPr bwMode="auto">
              <a:xfrm>
                <a:off x="3390900" y="3825875"/>
                <a:ext cx="1038225" cy="144463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</p:cxnSp>
          <p:cxnSp>
            <p:nvCxnSpPr>
              <p:cNvPr id="26645" name="AutoShape 14"/>
              <p:cNvCxnSpPr>
                <a:cxnSpLocks noChangeShapeType="1"/>
                <a:stCxn id="26638" idx="3"/>
                <a:endCxn id="26642" idx="1"/>
              </p:cNvCxnSpPr>
              <p:nvPr/>
            </p:nvCxnSpPr>
            <p:spPr bwMode="auto">
              <a:xfrm>
                <a:off x="3319463" y="3897313"/>
                <a:ext cx="1109662" cy="7302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</p:cxnSp>
          <p:cxnSp>
            <p:nvCxnSpPr>
              <p:cNvPr id="26646" name="AutoShape 15"/>
              <p:cNvCxnSpPr>
                <a:cxnSpLocks noChangeShapeType="1"/>
                <a:stCxn id="26647" idx="3"/>
                <a:endCxn id="26641" idx="1"/>
              </p:cNvCxnSpPr>
              <p:nvPr/>
            </p:nvCxnSpPr>
            <p:spPr bwMode="auto">
              <a:xfrm>
                <a:off x="3390900" y="5265738"/>
                <a:ext cx="1038225" cy="7302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6647" name="Rectangle 16"/>
              <p:cNvSpPr>
                <a:spLocks noChangeArrowheads="1"/>
              </p:cNvSpPr>
              <p:nvPr/>
            </p:nvSpPr>
            <p:spPr bwMode="auto">
              <a:xfrm>
                <a:off x="1446213" y="4797425"/>
                <a:ext cx="1944687" cy="936625"/>
              </a:xfrm>
              <a:prstGeom prst="rect">
                <a:avLst/>
              </a:prstGeom>
              <a:solidFill>
                <a:srgbClr val="FFFF66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48" name="Rectangle 17"/>
              <p:cNvSpPr>
                <a:spLocks noChangeArrowheads="1"/>
              </p:cNvSpPr>
              <p:nvPr/>
            </p:nvSpPr>
            <p:spPr bwMode="auto">
              <a:xfrm>
                <a:off x="4429125" y="2205038"/>
                <a:ext cx="1944688" cy="936625"/>
              </a:xfrm>
              <a:prstGeom prst="rect">
                <a:avLst/>
              </a:prstGeom>
              <a:solidFill>
                <a:srgbClr val="6699FF">
                  <a:alpha val="50195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6649" name="AutoShape 18"/>
              <p:cNvCxnSpPr>
                <a:cxnSpLocks noChangeShapeType="1"/>
                <a:stCxn id="26656" idx="3"/>
                <a:endCxn id="26648" idx="1"/>
              </p:cNvCxnSpPr>
              <p:nvPr/>
            </p:nvCxnSpPr>
            <p:spPr bwMode="auto">
              <a:xfrm>
                <a:off x="3319463" y="2673350"/>
                <a:ext cx="1109662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26650" name="Rectangle 19"/>
              <p:cNvSpPr>
                <a:spLocks noChangeArrowheads="1"/>
              </p:cNvSpPr>
              <p:nvPr/>
            </p:nvSpPr>
            <p:spPr bwMode="auto">
              <a:xfrm>
                <a:off x="1446213" y="2133600"/>
                <a:ext cx="1944687" cy="936625"/>
              </a:xfrm>
              <a:prstGeom prst="rect">
                <a:avLst/>
              </a:prstGeom>
              <a:solidFill>
                <a:srgbClr val="FF505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6651" name="AutoShape 20"/>
              <p:cNvCxnSpPr>
                <a:cxnSpLocks noChangeShapeType="1"/>
                <a:stCxn id="26650" idx="3"/>
                <a:endCxn id="26648" idx="1"/>
              </p:cNvCxnSpPr>
              <p:nvPr/>
            </p:nvCxnSpPr>
            <p:spPr bwMode="auto">
              <a:xfrm>
                <a:off x="3390900" y="2601913"/>
                <a:ext cx="1038225" cy="7143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</p:cxnSp>
          <p:cxnSp>
            <p:nvCxnSpPr>
              <p:cNvPr id="26652" name="AutoShape 21"/>
              <p:cNvCxnSpPr>
                <a:cxnSpLocks noChangeShapeType="1"/>
                <a:stCxn id="26655" idx="3"/>
                <a:endCxn id="26641" idx="1"/>
              </p:cNvCxnSpPr>
              <p:nvPr/>
            </p:nvCxnSpPr>
            <p:spPr bwMode="auto">
              <a:xfrm>
                <a:off x="3319463" y="5338763"/>
                <a:ext cx="1109662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6653" name="Rectangle 22"/>
              <p:cNvSpPr>
                <a:spLocks noChangeArrowheads="1"/>
              </p:cNvSpPr>
              <p:nvPr/>
            </p:nvSpPr>
            <p:spPr bwMode="auto">
              <a:xfrm>
                <a:off x="2157413" y="3860800"/>
                <a:ext cx="233362" cy="144463"/>
              </a:xfrm>
              <a:prstGeom prst="rect">
                <a:avLst/>
              </a:prstGeom>
              <a:solidFill>
                <a:srgbClr val="FF9933"/>
              </a:solidFill>
              <a:ln w="3175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6654" name="Rectangle 23"/>
              <p:cNvSpPr>
                <a:spLocks noChangeArrowheads="1"/>
              </p:cNvSpPr>
              <p:nvPr/>
            </p:nvSpPr>
            <p:spPr bwMode="auto">
              <a:xfrm>
                <a:off x="2085975" y="3932238"/>
                <a:ext cx="233363" cy="144462"/>
              </a:xfrm>
              <a:prstGeom prst="rect">
                <a:avLst/>
              </a:prstGeom>
              <a:solidFill>
                <a:srgbClr val="FF9933"/>
              </a:solidFill>
              <a:ln w="3175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6655" name="Rectangle 24"/>
              <p:cNvSpPr>
                <a:spLocks noChangeArrowheads="1"/>
              </p:cNvSpPr>
              <p:nvPr/>
            </p:nvSpPr>
            <p:spPr bwMode="auto">
              <a:xfrm>
                <a:off x="1374775" y="4870450"/>
                <a:ext cx="1944688" cy="936625"/>
              </a:xfrm>
              <a:prstGeom prst="rect">
                <a:avLst/>
              </a:prstGeom>
              <a:solidFill>
                <a:srgbClr val="FFFF66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56" name="Rectangle 25"/>
              <p:cNvSpPr>
                <a:spLocks noChangeArrowheads="1"/>
              </p:cNvSpPr>
              <p:nvPr/>
            </p:nvSpPr>
            <p:spPr bwMode="auto">
              <a:xfrm>
                <a:off x="1374775" y="2205038"/>
                <a:ext cx="1944688" cy="936625"/>
              </a:xfrm>
              <a:prstGeom prst="rect">
                <a:avLst/>
              </a:prstGeom>
              <a:solidFill>
                <a:srgbClr val="FF505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57" name="Text Box 27"/>
              <p:cNvSpPr txBox="1">
                <a:spLocks noChangeArrowheads="1"/>
              </p:cNvSpPr>
              <p:nvPr/>
            </p:nvSpPr>
            <p:spPr bwMode="auto">
              <a:xfrm rot="17100000">
                <a:off x="84993" y="2516773"/>
                <a:ext cx="110318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Modeling</a:t>
                </a:r>
              </a:p>
            </p:txBody>
          </p:sp>
          <p:sp>
            <p:nvSpPr>
              <p:cNvPr id="26658" name="Rectangle 29"/>
              <p:cNvSpPr>
                <a:spLocks noChangeArrowheads="1"/>
              </p:cNvSpPr>
              <p:nvPr/>
            </p:nvSpPr>
            <p:spPr bwMode="auto">
              <a:xfrm>
                <a:off x="1303338" y="2278063"/>
                <a:ext cx="1944687" cy="936625"/>
              </a:xfrm>
              <a:prstGeom prst="rect">
                <a:avLst/>
              </a:prstGeom>
              <a:solidFill>
                <a:srgbClr val="FF505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59" name="Rectangle 30"/>
              <p:cNvSpPr>
                <a:spLocks noChangeArrowheads="1"/>
              </p:cNvSpPr>
              <p:nvPr/>
            </p:nvSpPr>
            <p:spPr bwMode="auto">
              <a:xfrm>
                <a:off x="1230313" y="2349500"/>
                <a:ext cx="1944687" cy="936625"/>
              </a:xfrm>
              <a:prstGeom prst="rect">
                <a:avLst/>
              </a:prstGeom>
              <a:solidFill>
                <a:srgbClr val="FF505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b="1" dirty="0"/>
                  <a:t>Model</a:t>
                </a:r>
              </a:p>
            </p:txBody>
          </p:sp>
          <p:sp>
            <p:nvSpPr>
              <p:cNvPr id="26660" name="Rectangle 31"/>
              <p:cNvSpPr>
                <a:spLocks noChangeArrowheads="1"/>
              </p:cNvSpPr>
              <p:nvPr/>
            </p:nvSpPr>
            <p:spPr bwMode="auto">
              <a:xfrm>
                <a:off x="1303338" y="4941888"/>
                <a:ext cx="1944687" cy="936625"/>
              </a:xfrm>
              <a:prstGeom prst="rect">
                <a:avLst/>
              </a:prstGeom>
              <a:solidFill>
                <a:srgbClr val="FFFF66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61" name="Rectangle 32"/>
              <p:cNvSpPr>
                <a:spLocks noChangeArrowheads="1"/>
              </p:cNvSpPr>
              <p:nvPr/>
            </p:nvSpPr>
            <p:spPr bwMode="auto">
              <a:xfrm>
                <a:off x="1230313" y="5013325"/>
                <a:ext cx="1944687" cy="936625"/>
              </a:xfrm>
              <a:prstGeom prst="rect">
                <a:avLst/>
              </a:prstGeom>
              <a:solidFill>
                <a:srgbClr val="FFFF66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b="1" dirty="0" err="1"/>
                  <a:t>Artifacts</a:t>
                </a:r>
                <a:br>
                  <a:rPr lang="de-DE" b="1" dirty="0"/>
                </a:br>
                <a:r>
                  <a:rPr lang="de-DE" b="1" dirty="0"/>
                  <a:t>(e.g. </a:t>
                </a:r>
                <a:r>
                  <a:rPr lang="de-DE" b="1" dirty="0" err="1"/>
                  <a:t>code</a:t>
                </a:r>
                <a:r>
                  <a:rPr lang="de-DE" b="1" dirty="0"/>
                  <a:t>)</a:t>
                </a:r>
              </a:p>
            </p:txBody>
          </p:sp>
          <p:sp>
            <p:nvSpPr>
              <p:cNvPr id="26662" name="Rectangle 33"/>
              <p:cNvSpPr>
                <a:spLocks noChangeArrowheads="1"/>
              </p:cNvSpPr>
              <p:nvPr/>
            </p:nvSpPr>
            <p:spPr bwMode="auto">
              <a:xfrm>
                <a:off x="4356100" y="2276475"/>
                <a:ext cx="1944688" cy="936625"/>
              </a:xfrm>
              <a:prstGeom prst="rect">
                <a:avLst/>
              </a:prstGeom>
              <a:solidFill>
                <a:srgbClr val="6699FF">
                  <a:alpha val="50195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b="1" dirty="0"/>
                  <a:t>Modeling</a:t>
                </a:r>
              </a:p>
              <a:p>
                <a:pPr algn="ctr"/>
                <a:r>
                  <a:rPr lang="de-DE" b="1" dirty="0" err="1"/>
                  <a:t>language</a:t>
                </a:r>
                <a:endParaRPr lang="de-DE" b="1" dirty="0"/>
              </a:p>
            </p:txBody>
          </p:sp>
          <p:sp>
            <p:nvSpPr>
              <p:cNvPr id="26663" name="Rectangle 34"/>
              <p:cNvSpPr>
                <a:spLocks noChangeArrowheads="1"/>
              </p:cNvSpPr>
              <p:nvPr/>
            </p:nvSpPr>
            <p:spPr bwMode="auto">
              <a:xfrm>
                <a:off x="4356100" y="4941888"/>
                <a:ext cx="1944688" cy="936625"/>
              </a:xfrm>
              <a:prstGeom prst="rect">
                <a:avLst/>
              </a:prstGeom>
              <a:solidFill>
                <a:srgbClr val="66FF66">
                  <a:alpha val="50195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b="1" dirty="0" err="1"/>
                  <a:t>Platform</a:t>
                </a:r>
                <a:endParaRPr lang="de-DE" b="1" dirty="0"/>
              </a:p>
            </p:txBody>
          </p:sp>
          <p:sp>
            <p:nvSpPr>
              <p:cNvPr id="26664" name="Rectangle 35"/>
              <p:cNvSpPr>
                <a:spLocks noChangeArrowheads="1"/>
              </p:cNvSpPr>
              <p:nvPr/>
            </p:nvSpPr>
            <p:spPr bwMode="auto">
              <a:xfrm>
                <a:off x="6732588" y="2276475"/>
                <a:ext cx="1944687" cy="936625"/>
              </a:xfrm>
              <a:prstGeom prst="rect">
                <a:avLst/>
              </a:prstGeom>
              <a:solidFill>
                <a:srgbClr val="FF99FF">
                  <a:alpha val="4196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b="1" dirty="0"/>
                  <a:t>Meta-</a:t>
                </a:r>
              </a:p>
              <a:p>
                <a:pPr algn="ctr"/>
                <a:r>
                  <a:rPr lang="de-DE" b="1" dirty="0" err="1"/>
                  <a:t>modeling</a:t>
                </a:r>
                <a:endParaRPr lang="de-DE" b="1" dirty="0"/>
              </a:p>
              <a:p>
                <a:pPr algn="ctr"/>
                <a:r>
                  <a:rPr lang="de-DE" b="1" dirty="0" err="1"/>
                  <a:t>language</a:t>
                </a:r>
                <a:endParaRPr lang="de-DE" b="1" dirty="0"/>
              </a:p>
            </p:txBody>
          </p:sp>
          <p:sp>
            <p:nvSpPr>
              <p:cNvPr id="26665" name="Rectangle 36"/>
              <p:cNvSpPr>
                <a:spLocks noChangeArrowheads="1"/>
              </p:cNvSpPr>
              <p:nvPr/>
            </p:nvSpPr>
            <p:spPr bwMode="auto">
              <a:xfrm>
                <a:off x="4354513" y="3575050"/>
                <a:ext cx="1944687" cy="936625"/>
              </a:xfrm>
              <a:prstGeom prst="rect">
                <a:avLst/>
              </a:prstGeom>
              <a:solidFill>
                <a:srgbClr val="00FFFF">
                  <a:alpha val="50195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b="1" dirty="0"/>
                  <a:t>Transformation</a:t>
                </a:r>
                <a:br>
                  <a:rPr lang="de-DE" b="1" dirty="0"/>
                </a:br>
                <a:r>
                  <a:rPr lang="de-DE" b="1" dirty="0" err="1"/>
                  <a:t>definition</a:t>
                </a:r>
                <a:endParaRPr lang="de-DE" b="1" dirty="0"/>
              </a:p>
            </p:txBody>
          </p:sp>
          <p:sp>
            <p:nvSpPr>
              <p:cNvPr id="26666" name="Rectangle 37"/>
              <p:cNvSpPr>
                <a:spLocks noChangeArrowheads="1"/>
              </p:cNvSpPr>
              <p:nvPr/>
            </p:nvSpPr>
            <p:spPr bwMode="auto">
              <a:xfrm>
                <a:off x="6732588" y="3575050"/>
                <a:ext cx="1944687" cy="936625"/>
              </a:xfrm>
              <a:prstGeom prst="rect">
                <a:avLst/>
              </a:prstGeom>
              <a:solidFill>
                <a:srgbClr val="FF99FF">
                  <a:alpha val="4196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b="1" dirty="0"/>
                  <a:t>Transformation</a:t>
                </a:r>
              </a:p>
              <a:p>
                <a:pPr algn="ctr"/>
                <a:r>
                  <a:rPr lang="de-DE" b="1" dirty="0" err="1"/>
                  <a:t>language</a:t>
                </a:r>
                <a:endParaRPr lang="de-DE" b="1" dirty="0"/>
              </a:p>
            </p:txBody>
          </p:sp>
          <p:cxnSp>
            <p:nvCxnSpPr>
              <p:cNvPr id="26667" name="AutoShape 38"/>
              <p:cNvCxnSpPr>
                <a:cxnSpLocks noChangeShapeType="1"/>
                <a:stCxn id="26659" idx="3"/>
                <a:endCxn id="26662" idx="1"/>
              </p:cNvCxnSpPr>
              <p:nvPr/>
            </p:nvCxnSpPr>
            <p:spPr bwMode="auto">
              <a:xfrm flipV="1">
                <a:off x="3175000" y="2744788"/>
                <a:ext cx="1181100" cy="7302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</p:cxnSp>
          <p:cxnSp>
            <p:nvCxnSpPr>
              <p:cNvPr id="26668" name="AutoShape 39"/>
              <p:cNvCxnSpPr>
                <a:cxnSpLocks noChangeShapeType="1"/>
                <a:stCxn id="26662" idx="3"/>
                <a:endCxn id="26664" idx="1"/>
              </p:cNvCxnSpPr>
              <p:nvPr/>
            </p:nvCxnSpPr>
            <p:spPr bwMode="auto">
              <a:xfrm>
                <a:off x="6300788" y="2744788"/>
                <a:ext cx="431800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</p:cxnSp>
          <p:cxnSp>
            <p:nvCxnSpPr>
              <p:cNvPr id="26669" name="AutoShape 40"/>
              <p:cNvCxnSpPr>
                <a:cxnSpLocks noChangeShapeType="1"/>
                <a:stCxn id="26665" idx="3"/>
                <a:endCxn id="26666" idx="1"/>
              </p:cNvCxnSpPr>
              <p:nvPr/>
            </p:nvCxnSpPr>
            <p:spPr bwMode="auto">
              <a:xfrm>
                <a:off x="6299200" y="4043363"/>
                <a:ext cx="433388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</p:cxnSp>
          <p:cxnSp>
            <p:nvCxnSpPr>
              <p:cNvPr id="26670" name="AutoShape 41"/>
              <p:cNvCxnSpPr>
                <a:cxnSpLocks noChangeShapeType="1"/>
                <a:stCxn id="26661" idx="3"/>
                <a:endCxn id="26663" idx="1"/>
              </p:cNvCxnSpPr>
              <p:nvPr/>
            </p:nvCxnSpPr>
            <p:spPr bwMode="auto">
              <a:xfrm flipV="1">
                <a:off x="3175000" y="5410200"/>
                <a:ext cx="1181100" cy="7143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6671" name="Rectangle 42"/>
              <p:cNvSpPr>
                <a:spLocks noChangeArrowheads="1"/>
              </p:cNvSpPr>
              <p:nvPr/>
            </p:nvSpPr>
            <p:spPr bwMode="auto">
              <a:xfrm>
                <a:off x="2012950" y="4005263"/>
                <a:ext cx="233363" cy="144462"/>
              </a:xfrm>
              <a:prstGeom prst="rect">
                <a:avLst/>
              </a:prstGeom>
              <a:solidFill>
                <a:srgbClr val="FF9933"/>
              </a:solidFill>
              <a:ln w="3175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6672" name="AutoShape 43"/>
              <p:cNvSpPr>
                <a:spLocks noChangeArrowheads="1"/>
              </p:cNvSpPr>
              <p:nvPr/>
            </p:nvSpPr>
            <p:spPr bwMode="auto">
              <a:xfrm>
                <a:off x="1876425" y="3500438"/>
                <a:ext cx="504825" cy="1368425"/>
              </a:xfrm>
              <a:prstGeom prst="downArrow">
                <a:avLst>
                  <a:gd name="adj1" fmla="val 50000"/>
                  <a:gd name="adj2" fmla="val 677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6673" name="AutoShape 44"/>
              <p:cNvCxnSpPr>
                <a:cxnSpLocks noChangeShapeType="1"/>
                <a:stCxn id="26660" idx="3"/>
                <a:endCxn id="26663" idx="1"/>
              </p:cNvCxnSpPr>
              <p:nvPr/>
            </p:nvCxnSpPr>
            <p:spPr bwMode="auto">
              <a:xfrm>
                <a:off x="3248025" y="5410200"/>
                <a:ext cx="1108075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6674" name="AutoShape 45"/>
              <p:cNvCxnSpPr>
                <a:cxnSpLocks noChangeShapeType="1"/>
                <a:stCxn id="26658" idx="3"/>
                <a:endCxn id="26662" idx="1"/>
              </p:cNvCxnSpPr>
              <p:nvPr/>
            </p:nvCxnSpPr>
            <p:spPr bwMode="auto">
              <a:xfrm flipV="1">
                <a:off x="3248025" y="2744788"/>
                <a:ext cx="1108075" cy="158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</p:cxnSp>
          <p:cxnSp>
            <p:nvCxnSpPr>
              <p:cNvPr id="26675" name="AutoShape 46"/>
              <p:cNvCxnSpPr>
                <a:cxnSpLocks noChangeShapeType="1"/>
                <a:stCxn id="26648" idx="3"/>
                <a:endCxn id="26664" idx="1"/>
              </p:cNvCxnSpPr>
              <p:nvPr/>
            </p:nvCxnSpPr>
            <p:spPr bwMode="auto">
              <a:xfrm>
                <a:off x="6373813" y="2673350"/>
                <a:ext cx="358775" cy="7143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</p:cxnSp>
          <p:cxnSp>
            <p:nvCxnSpPr>
              <p:cNvPr id="26676" name="AutoShape 47"/>
              <p:cNvCxnSpPr>
                <a:cxnSpLocks noChangeShapeType="1"/>
                <a:stCxn id="26642" idx="3"/>
                <a:endCxn id="26666" idx="1"/>
              </p:cNvCxnSpPr>
              <p:nvPr/>
            </p:nvCxnSpPr>
            <p:spPr bwMode="auto">
              <a:xfrm>
                <a:off x="6373813" y="3970338"/>
                <a:ext cx="358775" cy="7302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26677" name="Line 48"/>
              <p:cNvSpPr>
                <a:spLocks noChangeShapeType="1"/>
              </p:cNvSpPr>
              <p:nvPr/>
            </p:nvSpPr>
            <p:spPr bwMode="auto">
              <a:xfrm>
                <a:off x="6959600" y="5810250"/>
                <a:ext cx="431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78" name="Text Box 49"/>
              <p:cNvSpPr txBox="1">
                <a:spLocks noChangeArrowheads="1"/>
              </p:cNvSpPr>
              <p:nvPr/>
            </p:nvSpPr>
            <p:spPr bwMode="auto">
              <a:xfrm>
                <a:off x="7354888" y="5662613"/>
                <a:ext cx="53412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dirty="0" err="1"/>
                  <a:t>uses</a:t>
                </a:r>
                <a:endParaRPr lang="de-DE" sz="1200" dirty="0"/>
              </a:p>
            </p:txBody>
          </p:sp>
          <p:sp>
            <p:nvSpPr>
              <p:cNvPr id="26679" name="Line 50"/>
              <p:cNvSpPr>
                <a:spLocks noChangeShapeType="1"/>
              </p:cNvSpPr>
              <p:nvPr/>
            </p:nvSpPr>
            <p:spPr bwMode="auto">
              <a:xfrm>
                <a:off x="6959600" y="5233988"/>
                <a:ext cx="431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80" name="Text Box 51"/>
              <p:cNvSpPr txBox="1">
                <a:spLocks noChangeArrowheads="1"/>
              </p:cNvSpPr>
              <p:nvPr/>
            </p:nvSpPr>
            <p:spPr bwMode="auto">
              <a:xfrm>
                <a:off x="7354888" y="5086350"/>
                <a:ext cx="122180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dirty="0" err="1"/>
                  <a:t>defined</a:t>
                </a:r>
                <a:r>
                  <a:rPr lang="de-DE" sz="1200" dirty="0"/>
                  <a:t> </a:t>
                </a:r>
                <a:r>
                  <a:rPr lang="de-DE" sz="1200" dirty="0" err="1"/>
                  <a:t>using</a:t>
                </a:r>
                <a:endParaRPr lang="de-DE" sz="1200" dirty="0"/>
              </a:p>
            </p:txBody>
          </p:sp>
          <p:cxnSp>
            <p:nvCxnSpPr>
              <p:cNvPr id="26681" name="AutoShape 52"/>
              <p:cNvCxnSpPr>
                <a:cxnSpLocks noChangeShapeType="1"/>
                <a:stCxn id="26696" idx="3"/>
                <a:endCxn id="26665" idx="1"/>
              </p:cNvCxnSpPr>
              <p:nvPr/>
            </p:nvCxnSpPr>
            <p:spPr bwMode="auto">
              <a:xfrm>
                <a:off x="3175000" y="4043363"/>
                <a:ext cx="1179513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</p:cxnSp>
          <p:cxnSp>
            <p:nvCxnSpPr>
              <p:cNvPr id="26682" name="AutoShape 53"/>
              <p:cNvCxnSpPr>
                <a:cxnSpLocks noChangeShapeType="1"/>
                <a:stCxn id="26640" idx="3"/>
                <a:endCxn id="26665" idx="1"/>
              </p:cNvCxnSpPr>
              <p:nvPr/>
            </p:nvCxnSpPr>
            <p:spPr bwMode="auto">
              <a:xfrm>
                <a:off x="3246438" y="3970338"/>
                <a:ext cx="1108075" cy="7302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</p:cxnSp>
          <p:sp>
            <p:nvSpPr>
              <p:cNvPr id="26683" name="Line 54"/>
              <p:cNvSpPr>
                <a:spLocks noChangeShapeType="1"/>
              </p:cNvSpPr>
              <p:nvPr/>
            </p:nvSpPr>
            <p:spPr bwMode="auto">
              <a:xfrm>
                <a:off x="6959600" y="5521325"/>
                <a:ext cx="431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84" name="Text Box 55"/>
              <p:cNvSpPr txBox="1">
                <a:spLocks noChangeArrowheads="1"/>
              </p:cNvSpPr>
              <p:nvPr/>
            </p:nvSpPr>
            <p:spPr bwMode="auto">
              <a:xfrm>
                <a:off x="7354888" y="5373688"/>
                <a:ext cx="9954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dirty="0" err="1"/>
                  <a:t>defined</a:t>
                </a:r>
                <a:r>
                  <a:rPr lang="de-DE" sz="1200" dirty="0"/>
                  <a:t> </a:t>
                </a:r>
                <a:r>
                  <a:rPr lang="de-DE" sz="1200" dirty="0" err="1"/>
                  <a:t>by</a:t>
                </a:r>
                <a:endParaRPr lang="de-DE" sz="1200" dirty="0"/>
              </a:p>
            </p:txBody>
          </p:sp>
          <p:cxnSp>
            <p:nvCxnSpPr>
              <p:cNvPr id="26685" name="AutoShape 56"/>
              <p:cNvCxnSpPr>
                <a:cxnSpLocks noChangeShapeType="1"/>
                <a:stCxn id="26666" idx="0"/>
                <a:endCxn id="26664" idx="2"/>
              </p:cNvCxnSpPr>
              <p:nvPr/>
            </p:nvCxnSpPr>
            <p:spPr bwMode="auto">
              <a:xfrm flipV="1">
                <a:off x="7705725" y="3213100"/>
                <a:ext cx="0" cy="36195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26686" name="AutoShape 57"/>
              <p:cNvSpPr>
                <a:spLocks/>
              </p:cNvSpPr>
              <p:nvPr/>
            </p:nvSpPr>
            <p:spPr bwMode="auto">
              <a:xfrm rot="5400000">
                <a:off x="5220494" y="908844"/>
                <a:ext cx="215900" cy="1944688"/>
              </a:xfrm>
              <a:prstGeom prst="leftBrace">
                <a:avLst>
                  <a:gd name="adj1" fmla="val 7506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6687" name="Text Box 58"/>
              <p:cNvSpPr txBox="1">
                <a:spLocks noChangeArrowheads="1"/>
              </p:cNvSpPr>
              <p:nvPr/>
            </p:nvSpPr>
            <p:spPr bwMode="auto">
              <a:xfrm>
                <a:off x="4107632" y="1465610"/>
                <a:ext cx="259228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dirty="0" err="1"/>
                  <a:t>Application</a:t>
                </a:r>
                <a:r>
                  <a:rPr lang="de-DE" dirty="0"/>
                  <a:t> </a:t>
                </a:r>
                <a:r>
                  <a:rPr lang="de-DE" dirty="0" err="1"/>
                  <a:t>domain</a:t>
                </a:r>
                <a:endParaRPr lang="de-DE" dirty="0"/>
              </a:p>
            </p:txBody>
          </p:sp>
          <p:sp>
            <p:nvSpPr>
              <p:cNvPr id="26688" name="Text Box 59"/>
              <p:cNvSpPr txBox="1">
                <a:spLocks noChangeArrowheads="1"/>
              </p:cNvSpPr>
              <p:nvPr/>
            </p:nvSpPr>
            <p:spPr bwMode="auto">
              <a:xfrm>
                <a:off x="1576388" y="1441450"/>
                <a:ext cx="131638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 err="1"/>
                  <a:t>Application</a:t>
                </a:r>
                <a:endParaRPr lang="de-DE" dirty="0"/>
              </a:p>
            </p:txBody>
          </p:sp>
          <p:sp>
            <p:nvSpPr>
              <p:cNvPr id="26689" name="Text Box 60"/>
              <p:cNvSpPr txBox="1">
                <a:spLocks noChangeArrowheads="1"/>
              </p:cNvSpPr>
              <p:nvPr/>
            </p:nvSpPr>
            <p:spPr bwMode="auto">
              <a:xfrm>
                <a:off x="6948488" y="1441450"/>
                <a:ext cx="130978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Meta-Level</a:t>
                </a:r>
              </a:p>
            </p:txBody>
          </p:sp>
          <p:sp>
            <p:nvSpPr>
              <p:cNvPr id="26690" name="AutoShape 61"/>
              <p:cNvSpPr>
                <a:spLocks/>
              </p:cNvSpPr>
              <p:nvPr/>
            </p:nvSpPr>
            <p:spPr bwMode="auto">
              <a:xfrm rot="5400000">
                <a:off x="2166144" y="908844"/>
                <a:ext cx="215900" cy="1944688"/>
              </a:xfrm>
              <a:prstGeom prst="leftBrace">
                <a:avLst>
                  <a:gd name="adj1" fmla="val 7506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6691" name="AutoShape 62"/>
              <p:cNvSpPr>
                <a:spLocks/>
              </p:cNvSpPr>
              <p:nvPr/>
            </p:nvSpPr>
            <p:spPr bwMode="auto">
              <a:xfrm rot="5400000">
                <a:off x="7596982" y="908844"/>
                <a:ext cx="215900" cy="1944687"/>
              </a:xfrm>
              <a:prstGeom prst="leftBrace">
                <a:avLst>
                  <a:gd name="adj1" fmla="val 7506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6692" name="AutoShape 63"/>
              <p:cNvSpPr>
                <a:spLocks/>
              </p:cNvSpPr>
              <p:nvPr/>
            </p:nvSpPr>
            <p:spPr bwMode="auto">
              <a:xfrm>
                <a:off x="869950" y="2208213"/>
                <a:ext cx="215900" cy="1077912"/>
              </a:xfrm>
              <a:prstGeom prst="leftBrace">
                <a:avLst>
                  <a:gd name="adj1" fmla="val 4160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6693" name="AutoShape 64"/>
              <p:cNvSpPr>
                <a:spLocks/>
              </p:cNvSpPr>
              <p:nvPr/>
            </p:nvSpPr>
            <p:spPr bwMode="auto">
              <a:xfrm>
                <a:off x="869950" y="4868863"/>
                <a:ext cx="215900" cy="1077912"/>
              </a:xfrm>
              <a:prstGeom prst="leftBrace">
                <a:avLst>
                  <a:gd name="adj1" fmla="val 4160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6694" name="Text Box 65"/>
              <p:cNvSpPr txBox="1">
                <a:spLocks noChangeArrowheads="1"/>
              </p:cNvSpPr>
              <p:nvPr/>
            </p:nvSpPr>
            <p:spPr bwMode="auto">
              <a:xfrm rot="17100000">
                <a:off x="-50748" y="3839955"/>
                <a:ext cx="13746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Automation</a:t>
                </a:r>
              </a:p>
            </p:txBody>
          </p:sp>
          <p:sp>
            <p:nvSpPr>
              <p:cNvPr id="26695" name="AutoShape 66"/>
              <p:cNvSpPr>
                <a:spLocks/>
              </p:cNvSpPr>
              <p:nvPr/>
            </p:nvSpPr>
            <p:spPr bwMode="auto">
              <a:xfrm>
                <a:off x="869950" y="3502025"/>
                <a:ext cx="215900" cy="1077913"/>
              </a:xfrm>
              <a:prstGeom prst="leftBrace">
                <a:avLst>
                  <a:gd name="adj1" fmla="val 4160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6696" name="Rectangle 67"/>
              <p:cNvSpPr>
                <a:spLocks noChangeArrowheads="1"/>
              </p:cNvSpPr>
              <p:nvPr/>
            </p:nvSpPr>
            <p:spPr bwMode="auto">
              <a:xfrm>
                <a:off x="1230313" y="3790950"/>
                <a:ext cx="1944687" cy="503238"/>
              </a:xfrm>
              <a:prstGeom prst="rect">
                <a:avLst/>
              </a:prstGeom>
              <a:solidFill>
                <a:srgbClr val="FF9933">
                  <a:alpha val="50195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b="1" dirty="0"/>
                  <a:t>Transformation /</a:t>
                </a:r>
                <a:br>
                  <a:rPr lang="de-DE" b="1" dirty="0"/>
                </a:br>
                <a:r>
                  <a:rPr lang="de-DE" b="1" dirty="0"/>
                  <a:t>Code </a:t>
                </a:r>
                <a:r>
                  <a:rPr lang="de-DE" b="1" dirty="0" err="1"/>
                  <a:t>generation</a:t>
                </a:r>
                <a:endParaRPr lang="de-DE" b="1" dirty="0"/>
              </a:p>
            </p:txBody>
          </p:sp>
          <p:sp>
            <p:nvSpPr>
              <p:cNvPr id="26697" name="Text Box 68"/>
              <p:cNvSpPr txBox="1">
                <a:spLocks noChangeArrowheads="1"/>
              </p:cNvSpPr>
              <p:nvPr/>
            </p:nvSpPr>
            <p:spPr bwMode="auto">
              <a:xfrm>
                <a:off x="4211638" y="3213100"/>
                <a:ext cx="207031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dirty="0" err="1"/>
                  <a:t>Abstraction</a:t>
                </a:r>
                <a:r>
                  <a:rPr lang="de-DE" sz="1200" dirty="0"/>
                  <a:t> (</a:t>
                </a:r>
                <a:r>
                  <a:rPr lang="de-DE" sz="1200" dirty="0" err="1"/>
                  <a:t>bottom-up</a:t>
                </a:r>
                <a:r>
                  <a:rPr lang="de-DE" sz="1200" dirty="0"/>
                  <a:t>)</a:t>
                </a:r>
              </a:p>
            </p:txBody>
          </p:sp>
          <p:sp>
            <p:nvSpPr>
              <p:cNvPr id="26698" name="Text Box 69"/>
              <p:cNvSpPr txBox="1">
                <a:spLocks noChangeArrowheads="1"/>
              </p:cNvSpPr>
              <p:nvPr/>
            </p:nvSpPr>
            <p:spPr bwMode="auto">
              <a:xfrm>
                <a:off x="2411413" y="3298825"/>
                <a:ext cx="64896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dirty="0"/>
                  <a:t>Reuse</a:t>
                </a:r>
              </a:p>
            </p:txBody>
          </p:sp>
          <p:sp>
            <p:nvSpPr>
              <p:cNvPr id="26699" name="Text Box 71"/>
              <p:cNvSpPr txBox="1">
                <a:spLocks noChangeArrowheads="1"/>
              </p:cNvSpPr>
              <p:nvPr/>
            </p:nvSpPr>
            <p:spPr bwMode="auto">
              <a:xfrm>
                <a:off x="3914775" y="4581525"/>
                <a:ext cx="209063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dirty="0" err="1"/>
                  <a:t>Construction</a:t>
                </a:r>
                <a:r>
                  <a:rPr lang="de-DE" sz="1200" dirty="0"/>
                  <a:t> (top-down)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828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Transformations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MOF and transformation setting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14" y="1395844"/>
            <a:ext cx="7721552" cy="47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6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Modelware</a:t>
            </a:r>
            <a:r>
              <a:rPr lang="en-US" dirty="0"/>
              <a:t> vs. </a:t>
            </a:r>
            <a:r>
              <a:rPr lang="en-US" dirty="0" err="1"/>
              <a:t>Grammarware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Two technical spaces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28" y="1974220"/>
            <a:ext cx="7047980" cy="40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7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Static models: </a:t>
            </a:r>
            <a:r>
              <a:rPr lang="en-US" dirty="0"/>
              <a:t>Focus on the static aspects of the system in terms of managed data and of structural shape and architecture of the system.</a:t>
            </a:r>
          </a:p>
          <a:p>
            <a:r>
              <a:rPr lang="en-US" b="1" dirty="0"/>
              <a:t>Dynamic models: </a:t>
            </a:r>
            <a:r>
              <a:rPr lang="en-US" dirty="0"/>
              <a:t>Emphasize the dynamic behavior of the system by showing the execution</a:t>
            </a:r>
          </a:p>
          <a:p>
            <a:endParaRPr lang="en-US" dirty="0"/>
          </a:p>
          <a:p>
            <a:r>
              <a:rPr lang="en-US" dirty="0"/>
              <a:t>Just think about UML!</a:t>
            </a:r>
          </a:p>
        </p:txBody>
      </p:sp>
    </p:spTree>
    <p:extLst>
      <p:ext uri="{BB962C8B-B14F-4D97-AF65-F5344CB8AC3E}">
        <p14:creationId xmlns:p14="http://schemas.microsoft.com/office/powerpoint/2010/main" val="4175614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Concepts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F7F7F"/>
                </a:solidFill>
              </a:rPr>
              <a:t>Consequences or Preconditions</a:t>
            </a:r>
          </a:p>
        </p:txBody>
      </p:sp>
      <p:sp>
        <p:nvSpPr>
          <p:cNvPr id="27652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de-DE" dirty="0" err="1"/>
              <a:t>Modified</a:t>
            </a:r>
            <a:r>
              <a:rPr lang="de-DE" dirty="0"/>
              <a:t> </a:t>
            </a:r>
            <a:r>
              <a:rPr lang="de-DE" b="1" dirty="0" err="1"/>
              <a:t>development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endParaRPr lang="de-DE" b="1" dirty="0"/>
          </a:p>
          <a:p>
            <a:pPr lvl="1" eaLnBrk="1" hangingPunct="1"/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– </a:t>
            </a:r>
            <a:r>
              <a:rPr lang="de-DE" b="1" dirty="0" err="1"/>
              <a:t>application</a:t>
            </a:r>
            <a:r>
              <a:rPr lang="de-DE" b="1" dirty="0"/>
              <a:t> and </a:t>
            </a:r>
            <a:r>
              <a:rPr lang="de-DE" b="1" dirty="0" err="1"/>
              <a:t>infrastructure</a:t>
            </a:r>
            <a:endParaRPr lang="de-DE" b="1" dirty="0"/>
          </a:p>
          <a:p>
            <a:pPr lvl="2" eaLnBrk="1" hangingPunct="1"/>
            <a:r>
              <a:rPr lang="de-DE" dirty="0"/>
              <a:t>Infrastructure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involves</a:t>
            </a:r>
            <a:r>
              <a:rPr lang="de-DE" dirty="0"/>
              <a:t> </a:t>
            </a:r>
            <a:r>
              <a:rPr lang="de-DE" dirty="0" err="1"/>
              <a:t>modeling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, </a:t>
            </a:r>
            <a:r>
              <a:rPr lang="de-DE" dirty="0" err="1"/>
              <a:t>platform</a:t>
            </a:r>
            <a:r>
              <a:rPr lang="de-DE" dirty="0"/>
              <a:t> (e.g. </a:t>
            </a:r>
            <a:r>
              <a:rPr lang="de-DE" dirty="0" err="1"/>
              <a:t>framework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transformation</a:t>
            </a:r>
            <a:r>
              <a:rPr lang="de-DE" dirty="0"/>
              <a:t> </a:t>
            </a:r>
            <a:r>
              <a:rPr lang="de-DE" dirty="0" err="1"/>
              <a:t>definition</a:t>
            </a:r>
            <a:endParaRPr lang="de-DE" dirty="0"/>
          </a:p>
          <a:p>
            <a:pPr lvl="2" eaLnBrk="1" hangingPunct="1"/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involves</a:t>
            </a:r>
            <a:r>
              <a:rPr lang="de-DE" dirty="0"/>
              <a:t> </a:t>
            </a:r>
            <a:r>
              <a:rPr lang="de-DE" dirty="0" err="1"/>
              <a:t>modeling</a:t>
            </a:r>
            <a:r>
              <a:rPr lang="de-DE" dirty="0"/>
              <a:t> –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reuse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(s)</a:t>
            </a:r>
          </a:p>
          <a:p>
            <a:pPr lvl="1" eaLnBrk="1" hangingPunct="1"/>
            <a:r>
              <a:rPr lang="de-DE" dirty="0" err="1"/>
              <a:t>Strongly</a:t>
            </a:r>
            <a:r>
              <a:rPr lang="de-DE" dirty="0"/>
              <a:t> </a:t>
            </a:r>
            <a:r>
              <a:rPr lang="de-DE" dirty="0" err="1"/>
              <a:t>simplified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development</a:t>
            </a:r>
            <a:endParaRPr lang="de-DE" dirty="0"/>
          </a:p>
          <a:p>
            <a:pPr lvl="2" eaLnBrk="1" hangingPunct="1"/>
            <a:r>
              <a:rPr lang="de-DE" dirty="0"/>
              <a:t>Automatic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replaces</a:t>
            </a:r>
            <a:r>
              <a:rPr lang="de-DE" dirty="0"/>
              <a:t> </a:t>
            </a:r>
            <a:r>
              <a:rPr lang="de-DE" dirty="0" err="1"/>
              <a:t>programmer</a:t>
            </a:r>
            <a:endParaRPr lang="de-DE" dirty="0"/>
          </a:p>
          <a:p>
            <a:pPr lvl="2" eaLnBrk="1" hangingPunct="1"/>
            <a:r>
              <a:rPr lang="de-DE" dirty="0"/>
              <a:t>Working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(</a:t>
            </a:r>
            <a:r>
              <a:rPr lang="de-DE" dirty="0" err="1"/>
              <a:t>implementation</a:t>
            </a:r>
            <a:r>
              <a:rPr lang="de-DE" dirty="0"/>
              <a:t>, </a:t>
            </a:r>
            <a:r>
              <a:rPr lang="de-DE" dirty="0" err="1"/>
              <a:t>testing</a:t>
            </a:r>
            <a:r>
              <a:rPr lang="de-DE" dirty="0"/>
              <a:t>, </a:t>
            </a:r>
            <a:r>
              <a:rPr lang="de-DE" dirty="0" err="1"/>
              <a:t>maintenance</a:t>
            </a:r>
            <a:r>
              <a:rPr lang="de-DE" dirty="0"/>
              <a:t>) </a:t>
            </a:r>
            <a:r>
              <a:rPr lang="de-DE" dirty="0" err="1"/>
              <a:t>becomes</a:t>
            </a:r>
            <a:r>
              <a:rPr lang="de-DE" dirty="0"/>
              <a:t> </a:t>
            </a:r>
            <a:r>
              <a:rPr lang="de-DE" dirty="0" err="1"/>
              <a:t>unnecessary</a:t>
            </a:r>
            <a:endParaRPr lang="de-DE" dirty="0"/>
          </a:p>
          <a:p>
            <a:pPr lvl="2" eaLnBrk="1" hangingPunct="1"/>
            <a:r>
              <a:rPr lang="de-DE" i="1" dirty="0" err="1"/>
              <a:t>Under</a:t>
            </a:r>
            <a:r>
              <a:rPr lang="de-DE" i="1" dirty="0"/>
              <a:t> </a:t>
            </a:r>
            <a:r>
              <a:rPr lang="de-DE" i="1" dirty="0" err="1"/>
              <a:t>which</a:t>
            </a:r>
            <a:r>
              <a:rPr lang="de-DE" i="1" dirty="0"/>
              <a:t> </a:t>
            </a:r>
            <a:r>
              <a:rPr lang="de-DE" i="1" dirty="0" err="1"/>
              <a:t>conditions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this</a:t>
            </a:r>
            <a:r>
              <a:rPr lang="de-DE" i="1" dirty="0"/>
              <a:t> </a:t>
            </a:r>
            <a:r>
              <a:rPr lang="de-DE" i="1" dirty="0" err="1"/>
              <a:t>realistic</a:t>
            </a:r>
            <a:r>
              <a:rPr lang="de-DE" i="1" dirty="0"/>
              <a:t> … </a:t>
            </a:r>
            <a:r>
              <a:rPr lang="de-DE" i="1" dirty="0" err="1"/>
              <a:t>or</a:t>
            </a:r>
            <a:r>
              <a:rPr lang="de-DE" i="1" dirty="0"/>
              <a:t> just </a:t>
            </a:r>
            <a:r>
              <a:rPr lang="de-DE" i="1" dirty="0" err="1"/>
              <a:t>futuristic</a:t>
            </a:r>
            <a:r>
              <a:rPr lang="de-DE" i="1" dirty="0"/>
              <a:t>?</a:t>
            </a:r>
          </a:p>
          <a:p>
            <a:pPr eaLnBrk="1" hangingPunct="1"/>
            <a:r>
              <a:rPr lang="de-DE" dirty="0"/>
              <a:t>New </a:t>
            </a:r>
            <a:r>
              <a:rPr lang="de-DE" b="1" dirty="0" err="1"/>
              <a:t>development</a:t>
            </a:r>
            <a:r>
              <a:rPr lang="de-DE" b="1" dirty="0"/>
              <a:t> </a:t>
            </a:r>
            <a:r>
              <a:rPr lang="de-DE" b="1" dirty="0" err="1"/>
              <a:t>tools</a:t>
            </a:r>
            <a:endParaRPr lang="de-DE" b="1" dirty="0"/>
          </a:p>
          <a:p>
            <a:pPr lvl="1" eaLnBrk="1" hangingPunct="1"/>
            <a:r>
              <a:rPr lang="de-DE" dirty="0"/>
              <a:t>Tools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, in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meta</a:t>
            </a:r>
            <a:r>
              <a:rPr lang="de-DE" dirty="0"/>
              <a:t> </a:t>
            </a:r>
            <a:r>
              <a:rPr lang="de-DE" dirty="0" err="1"/>
              <a:t>modeling</a:t>
            </a:r>
            <a:endParaRPr lang="de-DE" dirty="0"/>
          </a:p>
          <a:p>
            <a:pPr lvl="1" eaLnBrk="1" hangingPunct="1"/>
            <a:r>
              <a:rPr lang="de-DE" dirty="0"/>
              <a:t>Editor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engine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model </a:t>
            </a:r>
            <a:r>
              <a:rPr lang="de-DE" dirty="0" err="1"/>
              <a:t>transformations</a:t>
            </a:r>
            <a:endParaRPr lang="de-DE" dirty="0"/>
          </a:p>
          <a:p>
            <a:pPr lvl="1" eaLnBrk="1" hangingPunct="1"/>
            <a:r>
              <a:rPr lang="de-DE" dirty="0" err="1"/>
              <a:t>Customizable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</a:t>
            </a:r>
            <a:r>
              <a:rPr lang="de-DE" dirty="0" err="1"/>
              <a:t>like</a:t>
            </a:r>
            <a:r>
              <a:rPr lang="de-DE" dirty="0"/>
              <a:t> model </a:t>
            </a:r>
            <a:r>
              <a:rPr lang="de-DE" dirty="0" err="1"/>
              <a:t>editors</a:t>
            </a:r>
            <a:r>
              <a:rPr lang="de-DE" dirty="0"/>
              <a:t>, </a:t>
            </a:r>
            <a:r>
              <a:rPr lang="de-DE" dirty="0" err="1"/>
              <a:t>repositories</a:t>
            </a:r>
            <a:r>
              <a:rPr lang="de-DE" dirty="0"/>
              <a:t>, </a:t>
            </a:r>
            <a:r>
              <a:rPr lang="de-DE" dirty="0" err="1"/>
              <a:t>simulation</a:t>
            </a:r>
            <a:r>
              <a:rPr lang="de-DE" dirty="0"/>
              <a:t>, </a:t>
            </a:r>
            <a:r>
              <a:rPr lang="de-DE" dirty="0" err="1"/>
              <a:t>verification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en-US" dirty="0"/>
              <a:t> </a:t>
            </a:r>
          </a:p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2016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Approaches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F7F7F"/>
                </a:solidFill>
              </a:rPr>
              <a:t>Overview</a:t>
            </a:r>
          </a:p>
        </p:txBody>
      </p:sp>
      <p:sp>
        <p:nvSpPr>
          <p:cNvPr id="28676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Considered Approaches</a:t>
            </a:r>
          </a:p>
          <a:p>
            <a:pPr lvl="1" eaLnBrk="1" hangingPunct="1"/>
            <a:r>
              <a:rPr lang="en-US" dirty="0"/>
              <a:t>Computer Aided Software Engineering (CASE)</a:t>
            </a:r>
          </a:p>
          <a:p>
            <a:pPr lvl="1" eaLnBrk="1" hangingPunct="1"/>
            <a:r>
              <a:rPr lang="en-US" dirty="0"/>
              <a:t>Executable UML</a:t>
            </a:r>
          </a:p>
          <a:p>
            <a:pPr lvl="1" eaLnBrk="1" hangingPunct="1"/>
            <a:r>
              <a:rPr lang="en-US" dirty="0"/>
              <a:t>Model Driven Architecture (MDA)</a:t>
            </a:r>
          </a:p>
          <a:p>
            <a:pPr lvl="1" eaLnBrk="1" hangingPunct="1"/>
            <a:r>
              <a:rPr lang="en-US" dirty="0"/>
              <a:t>Architecture Centric Model Driven Software Development (AC-MDSD)</a:t>
            </a:r>
          </a:p>
          <a:p>
            <a:pPr lvl="1" eaLnBrk="1" hangingPunct="1"/>
            <a:r>
              <a:rPr lang="en-US" dirty="0" err="1"/>
              <a:t>MetaCASE</a:t>
            </a:r>
            <a:endParaRPr lang="en-US" dirty="0"/>
          </a:p>
          <a:p>
            <a:pPr lvl="1" eaLnBrk="1" hangingPunct="1"/>
            <a:r>
              <a:rPr lang="en-US" dirty="0"/>
              <a:t>Software Factories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Distinguishing features</a:t>
            </a:r>
          </a:p>
          <a:p>
            <a:pPr lvl="1" eaLnBrk="1" hangingPunct="1"/>
            <a:r>
              <a:rPr lang="en-US" dirty="0"/>
              <a:t>Special objectives and fields of application</a:t>
            </a:r>
          </a:p>
          <a:p>
            <a:pPr lvl="1" eaLnBrk="1" hangingPunct="1"/>
            <a:r>
              <a:rPr lang="en-US" dirty="0"/>
              <a:t>Restrictions or extensions of the basic architecture</a:t>
            </a:r>
          </a:p>
          <a:p>
            <a:pPr lvl="1" eaLnBrk="1" hangingPunct="1"/>
            <a:r>
              <a:rPr lang="en-US" dirty="0"/>
              <a:t>Concrete procedures</a:t>
            </a:r>
          </a:p>
          <a:p>
            <a:pPr lvl="1" eaLnBrk="1" hangingPunct="1"/>
            <a:r>
              <a:rPr lang="en-US" dirty="0"/>
              <a:t>Specific technologies, languages, tools</a:t>
            </a:r>
          </a:p>
          <a:p>
            <a:pPr eaLnBrk="1" hangingPunct="1"/>
            <a:endParaRPr lang="en-US" dirty="0"/>
          </a:p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439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Approaches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F7F7F"/>
                </a:solidFill>
              </a:rPr>
              <a:t>CASE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1125" y="1144800"/>
            <a:ext cx="8886475" cy="471309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b="1" dirty="0"/>
              <a:t>Historic </a:t>
            </a:r>
            <a:r>
              <a:rPr lang="en-US" sz="1800" dirty="0"/>
              <a:t>approach (end of 20</a:t>
            </a:r>
            <a:r>
              <a:rPr lang="en-US" sz="1800" baseline="30000" dirty="0"/>
              <a:t>th</a:t>
            </a:r>
            <a:r>
              <a:rPr lang="en-US" sz="1800" dirty="0"/>
              <a:t> century)</a:t>
            </a:r>
          </a:p>
          <a:p>
            <a:pPr eaLnBrk="1" hangingPunct="1">
              <a:defRPr/>
            </a:pPr>
            <a:r>
              <a:rPr lang="en-US" sz="1800" b="1" dirty="0"/>
              <a:t>Example</a:t>
            </a:r>
            <a:r>
              <a:rPr lang="en-US" sz="1800" dirty="0"/>
              <a:t>: Computer Associates’ </a:t>
            </a:r>
            <a:r>
              <a:rPr lang="en-US" sz="1800" dirty="0" err="1"/>
              <a:t>AllFusion</a:t>
            </a:r>
            <a:r>
              <a:rPr lang="en-US" sz="1800" dirty="0"/>
              <a:t> Gen</a:t>
            </a:r>
          </a:p>
          <a:p>
            <a:pPr lvl="1" eaLnBrk="1" hangingPunct="1">
              <a:defRPr/>
            </a:pPr>
            <a:r>
              <a:rPr lang="en-US" sz="1600" dirty="0"/>
              <a:t>Supports the Information Engineering Method by James Martin by a series of diagram types (incl. user interface) </a:t>
            </a:r>
          </a:p>
          <a:p>
            <a:pPr lvl="1" eaLnBrk="1" hangingPunct="1">
              <a:defRPr/>
            </a:pPr>
            <a:r>
              <a:rPr lang="en-US" sz="1600" dirty="0"/>
              <a:t>Fully automated code generation for one architecture (3-Tier) and plenty of execution platforms (Mainframe, Unix, .NET, J2EE, different databases, …)</a:t>
            </a:r>
          </a:p>
          <a:p>
            <a:pPr lvl="1" eaLnBrk="1" hangingPunct="1">
              <a:defRPr/>
            </a:pPr>
            <a:r>
              <a:rPr lang="en-US" sz="1600" dirty="0"/>
              <a:t>Advantage/Disadvantage: no handling with the target platform required/possible</a:t>
            </a:r>
          </a:p>
          <a:p>
            <a:pPr eaLnBrk="1" hangingPunct="1">
              <a:defRPr/>
            </a:pPr>
            <a:r>
              <a:rPr lang="en-US" sz="1800" dirty="0"/>
              <a:t>Different </a:t>
            </a:r>
            <a:r>
              <a:rPr lang="en-US" sz="1800" b="1" dirty="0"/>
              <a:t>implementation versions of the basic architecture</a:t>
            </a:r>
          </a:p>
          <a:p>
            <a:pPr lvl="1" eaLnBrk="1" hangingPunct="1">
              <a:defRPr/>
            </a:pPr>
            <a:r>
              <a:rPr lang="en-US" sz="1600" dirty="0"/>
              <a:t>Meta-Level often not supported / not accessible</a:t>
            </a:r>
          </a:p>
          <a:p>
            <a:pPr lvl="1" eaLnBrk="1" hangingPunct="1">
              <a:defRPr/>
            </a:pPr>
            <a:r>
              <a:rPr lang="en-US" sz="1600" dirty="0"/>
              <a:t>Modeling language often fixed, tool specific versions</a:t>
            </a:r>
          </a:p>
          <a:p>
            <a:pPr lvl="1" eaLnBrk="1" hangingPunct="1">
              <a:defRPr/>
            </a:pPr>
            <a:r>
              <a:rPr lang="en-US" sz="1600" dirty="0"/>
              <a:t>Execution platform often not considered or fixed</a:t>
            </a:r>
          </a:p>
          <a:p>
            <a:pPr eaLnBrk="1" hangingPunct="1">
              <a:defRPr/>
            </a:pPr>
            <a:r>
              <a:rPr lang="en-US" sz="1800" b="1" dirty="0"/>
              <a:t>Advantages</a:t>
            </a:r>
          </a:p>
          <a:p>
            <a:pPr lvl="1" eaLnBrk="1" hangingPunct="1">
              <a:defRPr/>
            </a:pPr>
            <a:r>
              <a:rPr lang="en-US" sz="1600" dirty="0"/>
              <a:t>Productivity, development and maintenance costs, quality, documentation</a:t>
            </a:r>
          </a:p>
          <a:p>
            <a:pPr eaLnBrk="1" hangingPunct="1">
              <a:defRPr/>
            </a:pPr>
            <a:r>
              <a:rPr lang="en-US" sz="1800" b="1" dirty="0"/>
              <a:t>Disadvantages</a:t>
            </a:r>
          </a:p>
          <a:p>
            <a:pPr lvl="1" eaLnBrk="1" hangingPunct="1">
              <a:defRPr/>
            </a:pPr>
            <a:r>
              <a:rPr lang="en-US" sz="1600" dirty="0"/>
              <a:t>Proprietary (version of a) modeling language</a:t>
            </a:r>
          </a:p>
          <a:p>
            <a:pPr lvl="1" eaLnBrk="1" hangingPunct="1">
              <a:defRPr/>
            </a:pPr>
            <a:r>
              <a:rPr lang="en-US" sz="1600" dirty="0"/>
              <a:t>Tool interoperability nonexistent</a:t>
            </a:r>
          </a:p>
          <a:p>
            <a:pPr lvl="1" eaLnBrk="1" hangingPunct="1">
              <a:defRPr/>
            </a:pPr>
            <a:r>
              <a:rPr lang="en-US" sz="1600" dirty="0"/>
              <a:t>Strongly dependent on the tool vendor regarding execution platforms, further development</a:t>
            </a:r>
          </a:p>
          <a:p>
            <a:pPr lvl="1" eaLnBrk="1" hangingPunct="1">
              <a:defRPr/>
            </a:pPr>
            <a:r>
              <a:rPr lang="en-US" sz="1600" dirty="0"/>
              <a:t>Tools are highly complex</a:t>
            </a:r>
          </a:p>
          <a:p>
            <a:pPr eaLnBrk="1" hangingPunct="1">
              <a:defRPr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6266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MDSE Principles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3316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  <a:p>
            <a:r>
              <a:rPr lang="en-US" dirty="0"/>
              <a:t>Approaches</a:t>
            </a:r>
          </a:p>
          <a:p>
            <a:r>
              <a:rPr lang="de-AT" dirty="0"/>
              <a:t>Adoption</a:t>
            </a:r>
          </a:p>
        </p:txBody>
      </p:sp>
    </p:spTree>
    <p:extLst>
      <p:ext uri="{BB962C8B-B14F-4D97-AF65-F5344CB8AC3E}">
        <p14:creationId xmlns:p14="http://schemas.microsoft.com/office/powerpoint/2010/main" val="3845006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Approaches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F7F7F"/>
                </a:solidFill>
              </a:rPr>
              <a:t>Executable UML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/>
              <a:t>“CASE with UML”</a:t>
            </a:r>
          </a:p>
          <a:p>
            <a:pPr lvl="1" eaLnBrk="1" hangingPunct="1">
              <a:defRPr/>
            </a:pPr>
            <a:r>
              <a:rPr lang="en-US" b="1"/>
              <a:t>UML-Subset</a:t>
            </a:r>
            <a:r>
              <a:rPr lang="en-US"/>
              <a:t>: Class Diagram, State Machine, Package/Component Diagram, as well as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UML Action Semantic Language (ASL</a:t>
            </a:r>
            <a:r>
              <a:rPr lang="en-US"/>
              <a:t>) as programming language</a:t>
            </a:r>
            <a:endParaRPr lang="en-US" dirty="0"/>
          </a:p>
          <a:p>
            <a:pPr eaLnBrk="1" hangingPunct="1">
              <a:defRPr/>
            </a:pPr>
            <a:r>
              <a:rPr lang="en-US" b="1" dirty="0"/>
              <a:t>Niche product</a:t>
            </a:r>
          </a:p>
          <a:p>
            <a:pPr lvl="1" eaLnBrk="1" hangingPunct="1">
              <a:defRPr/>
            </a:pPr>
            <a:r>
              <a:rPr lang="en-US" dirty="0"/>
              <a:t>Several specialized vendors like Kennedy/Carter</a:t>
            </a:r>
          </a:p>
          <a:p>
            <a:pPr lvl="1" eaLnBrk="1" hangingPunct="1">
              <a:defRPr/>
            </a:pPr>
            <a:r>
              <a:rPr lang="en-US"/>
              <a:t>Mainly used for the development of Embedded </a:t>
            </a:r>
            <a:r>
              <a:rPr lang="en-US" dirty="0"/>
              <a:t>Systems</a:t>
            </a:r>
          </a:p>
          <a:p>
            <a:pPr eaLnBrk="1" hangingPunct="1">
              <a:defRPr/>
            </a:pPr>
            <a:r>
              <a:rPr lang="en-US"/>
              <a:t>One </a:t>
            </a:r>
            <a:r>
              <a:rPr lang="en-US" b="1"/>
              <a:t>part of </a:t>
            </a:r>
            <a:r>
              <a:rPr lang="en-US" b="1" dirty="0"/>
              <a:t>the basic </a:t>
            </a:r>
            <a:r>
              <a:rPr lang="en-US" b="1"/>
              <a:t>architecture </a:t>
            </a:r>
            <a:r>
              <a:rPr lang="en-US"/>
              <a:t>implemented</a:t>
            </a:r>
            <a:endParaRPr lang="en-US" dirty="0"/>
          </a:p>
          <a:p>
            <a:pPr lvl="1" eaLnBrk="1" hangingPunct="1">
              <a:defRPr/>
            </a:pPr>
            <a:r>
              <a:rPr lang="en-US"/>
              <a:t>Modeling language is predetermined (</a:t>
            </a:r>
            <a:r>
              <a:rPr lang="en-US" b="1"/>
              <a:t>xUML</a:t>
            </a:r>
            <a:r>
              <a:rPr lang="en-US" dirty="0"/>
              <a:t>)</a:t>
            </a:r>
          </a:p>
          <a:p>
            <a:pPr lvl="1" eaLnBrk="1" hangingPunct="1">
              <a:defRPr/>
            </a:pPr>
            <a:r>
              <a:rPr lang="en-US"/>
              <a:t>Transformation definitions can be adapted or can be established by the user (via </a:t>
            </a:r>
            <a:r>
              <a:rPr lang="en-US" dirty="0"/>
              <a:t>ASL)</a:t>
            </a:r>
          </a:p>
          <a:p>
            <a:pPr eaLnBrk="1" hangingPunct="1">
              <a:defRPr/>
            </a:pPr>
            <a:r>
              <a:rPr lang="en-US" b="1" dirty="0"/>
              <a:t>Advantages</a:t>
            </a:r>
            <a:r>
              <a:rPr lang="en-US" dirty="0"/>
              <a:t> compared to CASE</a:t>
            </a:r>
          </a:p>
          <a:p>
            <a:pPr lvl="1" eaLnBrk="1" hangingPunct="1">
              <a:defRPr/>
            </a:pPr>
            <a:r>
              <a:rPr lang="en-US"/>
              <a:t>Standardized modeling language based on the UML</a:t>
            </a:r>
            <a:endParaRPr lang="en-US" dirty="0"/>
          </a:p>
          <a:p>
            <a:pPr eaLnBrk="1" hangingPunct="1">
              <a:defRPr/>
            </a:pPr>
            <a:r>
              <a:rPr lang="en-US" b="1" dirty="0"/>
              <a:t>Disadvantages</a:t>
            </a:r>
            <a:r>
              <a:rPr lang="en-US" dirty="0"/>
              <a:t> compared to CASE</a:t>
            </a:r>
          </a:p>
          <a:p>
            <a:pPr lvl="1" eaLnBrk="1" hangingPunct="1">
              <a:defRPr/>
            </a:pPr>
            <a:r>
              <a:rPr lang="en-US"/>
              <a:t>Limited extent of the modeling language</a:t>
            </a:r>
            <a:endParaRPr lang="en-US" dirty="0"/>
          </a:p>
          <a:p>
            <a:pPr eaLnBrk="1" hangingPunct="1">
              <a:defRPr/>
            </a:pPr>
            <a:endParaRPr lang="de-AT" dirty="0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50825" y="5857875"/>
            <a:ext cx="8621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[S.J. Mellor, M.J. Balcer: Executable UML: a foundation for model-driven architecture. Addison-Wesley, 2002]</a:t>
            </a:r>
          </a:p>
        </p:txBody>
      </p:sp>
    </p:spTree>
    <p:extLst>
      <p:ext uri="{BB962C8B-B14F-4D97-AF65-F5344CB8AC3E}">
        <p14:creationId xmlns:p14="http://schemas.microsoft.com/office/powerpoint/2010/main" val="52171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Approaches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F7F7F"/>
                </a:solidFill>
              </a:rPr>
              <a:t>MDA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de-DE" b="1" dirty="0" err="1"/>
              <a:t>Interoperability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  <a:p>
            <a:pPr lvl="1" eaLnBrk="1" hangingPunct="1">
              <a:defRPr/>
            </a:pPr>
            <a:r>
              <a:rPr lang="en-US" dirty="0"/>
              <a:t>Standardization initiative of the Object Management Group (</a:t>
            </a:r>
            <a:r>
              <a:rPr lang="en-US" b="1" dirty="0"/>
              <a:t>OMG</a:t>
            </a:r>
            <a:r>
              <a:rPr lang="en-US" dirty="0"/>
              <a:t>), based on OMG Standards, particularly </a:t>
            </a:r>
            <a:r>
              <a:rPr lang="en-US" b="1" dirty="0"/>
              <a:t>UML</a:t>
            </a:r>
          </a:p>
          <a:p>
            <a:pPr lvl="1" eaLnBrk="1" hangingPunct="1">
              <a:defRPr/>
            </a:pPr>
            <a:r>
              <a:rPr lang="en-US" dirty="0"/>
              <a:t>Counterpart to CORBA on the modeling level: interoperability between different platforms</a:t>
            </a:r>
          </a:p>
          <a:p>
            <a:pPr lvl="1" eaLnBrk="1" hangingPunct="1">
              <a:defRPr/>
            </a:pPr>
            <a:r>
              <a:rPr lang="en-US" dirty="0"/>
              <a:t>Applications which can be installed on different platforms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portability, no problems with changing technologies, integration of different platforms, etc.</a:t>
            </a:r>
          </a:p>
          <a:p>
            <a:pPr eaLnBrk="1" hangingPunct="1">
              <a:defRPr/>
            </a:pPr>
            <a:r>
              <a:rPr lang="en-US" b="1" dirty="0"/>
              <a:t>Modifications to the basic architecture</a:t>
            </a:r>
          </a:p>
          <a:p>
            <a:pPr lvl="1" eaLnBrk="1" hangingPunct="1">
              <a:defRPr/>
            </a:pPr>
            <a:r>
              <a:rPr lang="en-US" dirty="0"/>
              <a:t>Segmentation of the model level</a:t>
            </a:r>
          </a:p>
          <a:p>
            <a:pPr lvl="2" eaLnBrk="1" hangingPunct="1">
              <a:defRPr/>
            </a:pPr>
            <a:r>
              <a:rPr lang="en-US" b="1" dirty="0"/>
              <a:t>Platform Independent</a:t>
            </a:r>
            <a:r>
              <a:rPr lang="en-US" dirty="0"/>
              <a:t> </a:t>
            </a:r>
            <a:r>
              <a:rPr lang="en-US" b="1" dirty="0"/>
              <a:t>Models</a:t>
            </a:r>
            <a:r>
              <a:rPr lang="en-US" dirty="0"/>
              <a:t> (PIM): valid for a set of (similar) platforms</a:t>
            </a:r>
          </a:p>
          <a:p>
            <a:pPr lvl="2" eaLnBrk="1" hangingPunct="1">
              <a:defRPr/>
            </a:pPr>
            <a:r>
              <a:rPr lang="en-US" b="1" dirty="0"/>
              <a:t>Platform Specific Models</a:t>
            </a:r>
            <a:r>
              <a:rPr lang="en-US" dirty="0"/>
              <a:t> (PSM): special adjustments for one specific platform</a:t>
            </a:r>
          </a:p>
          <a:p>
            <a:pPr lvl="1" eaLnBrk="1" hangingPunct="1">
              <a:defRPr/>
            </a:pPr>
            <a:r>
              <a:rPr lang="en-US" dirty="0"/>
              <a:t>Requires model-to-model transformation (PIM-PSM; compare QVT) and model-to-code transformation (PSM-Code)</a:t>
            </a:r>
          </a:p>
          <a:p>
            <a:pPr lvl="1" eaLnBrk="1" hangingPunct="1">
              <a:defRPr/>
            </a:pPr>
            <a:r>
              <a:rPr lang="en-US" dirty="0"/>
              <a:t>Platform development is not taken into consideration – in general industry standards like J2EE, .NET, CORBA are considered as platforms</a:t>
            </a:r>
          </a:p>
          <a:p>
            <a:pPr eaLnBrk="1" hangingPunct="1">
              <a:defRPr/>
            </a:pPr>
            <a:endParaRPr lang="de-AT" dirty="0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244475" y="5857875"/>
            <a:ext cx="1873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[www.omg.org/mda/]</a:t>
            </a:r>
          </a:p>
        </p:txBody>
      </p:sp>
    </p:spTree>
    <p:extLst>
      <p:ext uri="{BB962C8B-B14F-4D97-AF65-F5344CB8AC3E}">
        <p14:creationId xmlns:p14="http://schemas.microsoft.com/office/powerpoint/2010/main" val="1340660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876425" y="1276245"/>
            <a:ext cx="5667375" cy="4791075"/>
            <a:chOff x="1182" y="866"/>
            <a:chExt cx="3570" cy="3018"/>
          </a:xfrm>
        </p:grpSpPr>
        <p:sp>
          <p:nvSpPr>
            <p:cNvPr id="32774" name="Text Box 3"/>
            <p:cNvSpPr txBox="1">
              <a:spLocks noChangeArrowheads="1"/>
            </p:cNvSpPr>
            <p:nvPr/>
          </p:nvSpPr>
          <p:spPr bwMode="auto">
            <a:xfrm>
              <a:off x="1682" y="912"/>
              <a:ext cx="1100" cy="445"/>
            </a:xfrm>
            <a:prstGeom prst="rect">
              <a:avLst/>
            </a:prstGeom>
            <a:noFill/>
            <a:ln w="4826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de-AT" sz="1000" dirty="0"/>
                <a:t>Base Level: UML</a:t>
              </a:r>
              <a:br>
                <a:rPr lang="de-AT" sz="1000" dirty="0"/>
              </a:br>
              <a:r>
                <a:rPr lang="de-AT" sz="1000" dirty="0" err="1"/>
                <a:t>Platform</a:t>
              </a:r>
              <a:r>
                <a:rPr lang="de-AT" sz="1000" dirty="0"/>
                <a:t>-Independent</a:t>
              </a:r>
              <a:br>
                <a:rPr lang="de-AT" sz="1000" dirty="0"/>
              </a:br>
              <a:r>
                <a:rPr lang="de-AT" sz="1000" dirty="0"/>
                <a:t>Model </a:t>
              </a:r>
              <a:r>
                <a:rPr lang="de-AT" sz="1000" dirty="0" err="1"/>
                <a:t>of</a:t>
              </a:r>
              <a:r>
                <a:rPr lang="de-AT" sz="1000" dirty="0"/>
                <a:t> Business</a:t>
              </a:r>
              <a:br>
                <a:rPr lang="de-AT" sz="1000" dirty="0"/>
              </a:br>
              <a:r>
                <a:rPr lang="de-AT" sz="1000" dirty="0" err="1"/>
                <a:t>Functionality</a:t>
              </a:r>
              <a:r>
                <a:rPr lang="de-AT" sz="1000" dirty="0"/>
                <a:t> &amp; </a:t>
              </a:r>
              <a:r>
                <a:rPr lang="de-AT" sz="1000" dirty="0" err="1"/>
                <a:t>Behavior</a:t>
              </a:r>
              <a:endParaRPr lang="de-AT" sz="1000" dirty="0"/>
            </a:p>
          </p:txBody>
        </p:sp>
        <p:sp>
          <p:nvSpPr>
            <p:cNvPr id="32775" name="Text Box 4"/>
            <p:cNvSpPr txBox="1">
              <a:spLocks noChangeArrowheads="1"/>
            </p:cNvSpPr>
            <p:nvPr/>
          </p:nvSpPr>
          <p:spPr bwMode="auto">
            <a:xfrm>
              <a:off x="1865" y="1617"/>
              <a:ext cx="732" cy="253"/>
            </a:xfrm>
            <a:prstGeom prst="rect">
              <a:avLst/>
            </a:prstGeom>
            <a:noFill/>
            <a:ln w="4826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de-AT" sz="1000"/>
                <a:t>Automated</a:t>
              </a:r>
              <a:br>
                <a:rPr lang="de-AT" sz="1000"/>
              </a:br>
              <a:r>
                <a:rPr lang="de-AT" sz="1000"/>
                <a:t>Transformation</a:t>
              </a:r>
            </a:p>
          </p:txBody>
        </p:sp>
        <p:sp>
          <p:nvSpPr>
            <p:cNvPr id="32776" name="Text Box 5"/>
            <p:cNvSpPr txBox="1">
              <a:spLocks noChangeArrowheads="1"/>
            </p:cNvSpPr>
            <p:nvPr/>
          </p:nvSpPr>
          <p:spPr bwMode="auto">
            <a:xfrm>
              <a:off x="1692" y="2076"/>
              <a:ext cx="1079" cy="541"/>
            </a:xfrm>
            <a:prstGeom prst="rect">
              <a:avLst/>
            </a:prstGeom>
            <a:noFill/>
            <a:ln w="4826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de-AT" sz="1000"/>
                <a:t>Intermediate Level UML</a:t>
              </a:r>
              <a:br>
                <a:rPr lang="de-AT" sz="1000"/>
              </a:br>
              <a:r>
                <a:rPr lang="de-AT" sz="1000"/>
                <a:t>Platform-Specific</a:t>
              </a:r>
              <a:br>
                <a:rPr lang="de-AT" sz="1000"/>
              </a:br>
              <a:r>
                <a:rPr lang="de-AT" sz="1000"/>
                <a:t>Model|s| on</a:t>
              </a:r>
            </a:p>
            <a:p>
              <a:pPr algn="ctr" eaLnBrk="0" hangingPunct="0"/>
              <a:r>
                <a:rPr lang="de-AT" sz="1000"/>
                <a:t>selected platforms</a:t>
              </a:r>
              <a:br>
                <a:rPr lang="de-AT" sz="1000"/>
              </a:br>
              <a:r>
                <a:rPr lang="de-AT" sz="1000"/>
                <a:t>generated from PIM</a:t>
              </a:r>
            </a:p>
          </p:txBody>
        </p:sp>
        <p:sp>
          <p:nvSpPr>
            <p:cNvPr id="32777" name="Text Box 6"/>
            <p:cNvSpPr txBox="1">
              <a:spLocks noChangeArrowheads="1"/>
            </p:cNvSpPr>
            <p:nvPr/>
          </p:nvSpPr>
          <p:spPr bwMode="auto">
            <a:xfrm>
              <a:off x="1740" y="3331"/>
              <a:ext cx="983" cy="253"/>
            </a:xfrm>
            <a:prstGeom prst="rect">
              <a:avLst/>
            </a:prstGeom>
            <a:noFill/>
            <a:ln w="4826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de-AT" sz="1000"/>
                <a:t>Implementation</a:t>
              </a:r>
              <a:br>
                <a:rPr lang="de-AT" sz="1000"/>
              </a:br>
              <a:r>
                <a:rPr lang="de-AT" sz="1000"/>
                <a:t>generated from PSMs</a:t>
              </a:r>
            </a:p>
          </p:txBody>
        </p:sp>
        <p:sp>
          <p:nvSpPr>
            <p:cNvPr id="32778" name="Text Box 7"/>
            <p:cNvSpPr txBox="1">
              <a:spLocks noChangeArrowheads="1"/>
            </p:cNvSpPr>
            <p:nvPr/>
          </p:nvSpPr>
          <p:spPr bwMode="auto">
            <a:xfrm>
              <a:off x="3132" y="913"/>
              <a:ext cx="1371" cy="442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de-AT" sz="1000"/>
                <a:t>Modeling in a technology-</a:t>
              </a:r>
              <a:br>
                <a:rPr lang="de-AT" sz="1000"/>
              </a:br>
              <a:r>
                <a:rPr lang="de-AT" sz="1000"/>
                <a:t>independent UML profile allows</a:t>
              </a:r>
              <a:br>
                <a:rPr lang="de-AT" sz="1000"/>
              </a:br>
              <a:r>
                <a:rPr lang="de-AT" sz="1000"/>
                <a:t>a precise representation</a:t>
              </a:r>
              <a:br>
                <a:rPr lang="de-AT" sz="1000"/>
              </a:br>
              <a:r>
                <a:rPr lang="de-AT" sz="1000"/>
                <a:t>of business process/rules</a:t>
              </a:r>
            </a:p>
          </p:txBody>
        </p:sp>
        <p:sp>
          <p:nvSpPr>
            <p:cNvPr id="32779" name="Text Box 8"/>
            <p:cNvSpPr txBox="1">
              <a:spLocks noChangeArrowheads="1"/>
            </p:cNvSpPr>
            <p:nvPr/>
          </p:nvSpPr>
          <p:spPr bwMode="auto">
            <a:xfrm>
              <a:off x="3097" y="1446"/>
              <a:ext cx="1442" cy="538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de-AT" sz="1000"/>
                <a:t>Executed by MDA tool which</a:t>
              </a:r>
              <a:br>
                <a:rPr lang="de-AT" sz="1000"/>
              </a:br>
              <a:r>
                <a:rPr lang="de-AT" sz="1000"/>
                <a:t>follows OMG standard mappings.</a:t>
              </a:r>
              <a:br>
                <a:rPr lang="de-AT" sz="1000"/>
              </a:br>
              <a:r>
                <a:rPr lang="de-AT" sz="1000"/>
                <a:t>Resulting PSM may need some</a:t>
              </a:r>
              <a:br>
                <a:rPr lang="de-AT" sz="1000"/>
              </a:br>
              <a:r>
                <a:rPr lang="de-AT" sz="1000"/>
                <a:t>hand adjustments based</a:t>
              </a:r>
              <a:br>
                <a:rPr lang="de-AT" sz="1000"/>
              </a:br>
              <a:r>
                <a:rPr lang="de-AT" sz="1000"/>
                <a:t>on infrastructure decisions</a:t>
              </a:r>
            </a:p>
          </p:txBody>
        </p:sp>
        <p:sp>
          <p:nvSpPr>
            <p:cNvPr id="32780" name="Text Box 9"/>
            <p:cNvSpPr txBox="1">
              <a:spLocks noChangeArrowheads="1"/>
            </p:cNvSpPr>
            <p:nvPr/>
          </p:nvSpPr>
          <p:spPr bwMode="auto">
            <a:xfrm>
              <a:off x="2937" y="2109"/>
              <a:ext cx="1762" cy="442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0" hangingPunct="0"/>
              <a:r>
                <a:rPr lang="de-AT" sz="1000"/>
                <a:t>Modeled in a technology-</a:t>
              </a:r>
              <a:br>
                <a:rPr lang="de-AT" sz="1000"/>
              </a:br>
              <a:r>
                <a:rPr lang="de-AT" sz="1000"/>
                <a:t>specific UML profile.</a:t>
              </a:r>
              <a:br>
                <a:rPr lang="de-AT" sz="1000"/>
              </a:br>
              <a:r>
                <a:rPr lang="de-AT" sz="1000"/>
                <a:t>Represents every aspect of a</a:t>
              </a:r>
              <a:br>
                <a:rPr lang="de-AT" sz="1000"/>
              </a:br>
              <a:r>
                <a:rPr lang="de-AT" sz="1000"/>
                <a:t>coded application, but still as a model</a:t>
              </a:r>
            </a:p>
          </p:txBody>
        </p:sp>
        <p:sp>
          <p:nvSpPr>
            <p:cNvPr id="32781" name="Text Box 10"/>
            <p:cNvSpPr txBox="1">
              <a:spLocks noChangeArrowheads="1"/>
            </p:cNvSpPr>
            <p:nvPr/>
          </p:nvSpPr>
          <p:spPr bwMode="auto">
            <a:xfrm>
              <a:off x="3094" y="2796"/>
              <a:ext cx="1448" cy="346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de-AT" sz="1000"/>
                <a:t>Executed by MDA tool.</a:t>
              </a:r>
              <a:br>
                <a:rPr lang="de-AT" sz="1000"/>
              </a:br>
              <a:r>
                <a:rPr lang="de-AT" sz="1000"/>
                <a:t>Many tools on the market</a:t>
              </a:r>
              <a:br>
                <a:rPr lang="de-AT" sz="1000"/>
              </a:br>
              <a:r>
                <a:rPr lang="de-AT" sz="1000"/>
                <a:t>execute this step very well today</a:t>
              </a:r>
            </a:p>
          </p:txBody>
        </p:sp>
        <p:sp>
          <p:nvSpPr>
            <p:cNvPr id="32782" name="Text Box 11"/>
            <p:cNvSpPr txBox="1">
              <a:spLocks noChangeArrowheads="1"/>
            </p:cNvSpPr>
            <p:nvPr/>
          </p:nvSpPr>
          <p:spPr bwMode="auto">
            <a:xfrm>
              <a:off x="2894" y="3332"/>
              <a:ext cx="1848" cy="346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de-AT" sz="1000"/>
                <a:t>Generated code and auxiliary files</a:t>
              </a:r>
              <a:br>
                <a:rPr lang="de-AT" sz="1000"/>
              </a:br>
              <a:r>
                <a:rPr lang="de-AT" sz="1000"/>
                <a:t>ready for compilation, linking</a:t>
              </a:r>
              <a:br>
                <a:rPr lang="de-AT" sz="1000"/>
              </a:br>
              <a:r>
                <a:rPr lang="de-AT" sz="1000"/>
                <a:t>with legacy or other code, and deployment</a:t>
              </a:r>
            </a:p>
          </p:txBody>
        </p:sp>
        <p:sp>
          <p:nvSpPr>
            <p:cNvPr id="32783" name="Rectangle 12"/>
            <p:cNvSpPr>
              <a:spLocks noChangeArrowheads="1"/>
            </p:cNvSpPr>
            <p:nvPr/>
          </p:nvSpPr>
          <p:spPr bwMode="auto">
            <a:xfrm>
              <a:off x="1182" y="866"/>
              <a:ext cx="3570" cy="29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32784" name="Text Box 13"/>
            <p:cNvSpPr txBox="1">
              <a:spLocks noChangeArrowheads="1"/>
            </p:cNvSpPr>
            <p:nvPr/>
          </p:nvSpPr>
          <p:spPr bwMode="auto">
            <a:xfrm>
              <a:off x="1865" y="2853"/>
              <a:ext cx="732" cy="253"/>
            </a:xfrm>
            <a:prstGeom prst="rect">
              <a:avLst/>
            </a:prstGeom>
            <a:noFill/>
            <a:ln w="4826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de-AT" sz="1000"/>
                <a:t>Automated</a:t>
              </a:r>
              <a:br>
                <a:rPr lang="de-AT" sz="1000"/>
              </a:br>
              <a:r>
                <a:rPr lang="de-AT" sz="1000"/>
                <a:t>Transformation</a:t>
              </a:r>
            </a:p>
          </p:txBody>
        </p:sp>
        <p:sp>
          <p:nvSpPr>
            <p:cNvPr id="32785" name="Line 14"/>
            <p:cNvSpPr>
              <a:spLocks noChangeShapeType="1"/>
            </p:cNvSpPr>
            <p:nvPr/>
          </p:nvSpPr>
          <p:spPr bwMode="auto">
            <a:xfrm>
              <a:off x="2612" y="2982"/>
              <a:ext cx="414" cy="0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2786" name="Line 15"/>
            <p:cNvSpPr>
              <a:spLocks noChangeShapeType="1"/>
            </p:cNvSpPr>
            <p:nvPr/>
          </p:nvSpPr>
          <p:spPr bwMode="auto">
            <a:xfrm flipH="1">
              <a:off x="1212" y="2982"/>
              <a:ext cx="642" cy="0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2787" name="Text Box 16"/>
            <p:cNvSpPr txBox="1">
              <a:spLocks noChangeArrowheads="1"/>
            </p:cNvSpPr>
            <p:nvPr/>
          </p:nvSpPr>
          <p:spPr bwMode="auto">
            <a:xfrm rot="-5404419">
              <a:off x="807" y="1785"/>
              <a:ext cx="1120" cy="212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AT"/>
                <a:t>Modeling Space</a:t>
              </a:r>
            </a:p>
          </p:txBody>
        </p:sp>
        <p:sp>
          <p:nvSpPr>
            <p:cNvPr id="32788" name="Text Box 17"/>
            <p:cNvSpPr txBox="1">
              <a:spLocks noChangeArrowheads="1"/>
            </p:cNvSpPr>
            <p:nvPr/>
          </p:nvSpPr>
          <p:spPr bwMode="auto">
            <a:xfrm rot="-5404419">
              <a:off x="931" y="3343"/>
              <a:ext cx="870" cy="212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AT"/>
                <a:t>Code Space</a:t>
              </a:r>
            </a:p>
          </p:txBody>
        </p:sp>
        <p:sp>
          <p:nvSpPr>
            <p:cNvPr id="32789" name="Line 18"/>
            <p:cNvSpPr>
              <a:spLocks noChangeShapeType="1"/>
            </p:cNvSpPr>
            <p:nvPr/>
          </p:nvSpPr>
          <p:spPr bwMode="auto">
            <a:xfrm>
              <a:off x="2217" y="1416"/>
              <a:ext cx="0" cy="186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2790" name="Line 19"/>
            <p:cNvSpPr>
              <a:spLocks noChangeShapeType="1"/>
            </p:cNvSpPr>
            <p:nvPr/>
          </p:nvSpPr>
          <p:spPr bwMode="auto">
            <a:xfrm>
              <a:off x="2217" y="2700"/>
              <a:ext cx="0" cy="138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2791" name="Line 20"/>
            <p:cNvSpPr>
              <a:spLocks noChangeShapeType="1"/>
            </p:cNvSpPr>
            <p:nvPr/>
          </p:nvSpPr>
          <p:spPr bwMode="auto">
            <a:xfrm>
              <a:off x="2217" y="1896"/>
              <a:ext cx="0" cy="16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2792" name="Line 21"/>
            <p:cNvSpPr>
              <a:spLocks noChangeShapeType="1"/>
            </p:cNvSpPr>
            <p:nvPr/>
          </p:nvSpPr>
          <p:spPr bwMode="auto">
            <a:xfrm>
              <a:off x="2217" y="3132"/>
              <a:ext cx="0" cy="186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32771" name="Rectangle 2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Approaches</a:t>
            </a:r>
            <a:endParaRPr lang="de-AT" dirty="0"/>
          </a:p>
        </p:txBody>
      </p:sp>
      <p:sp>
        <p:nvSpPr>
          <p:cNvPr id="32772" name="Textplatzhalter 2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F7F7F"/>
                </a:solidFill>
              </a:rPr>
              <a:t>MDA development cycle</a:t>
            </a:r>
            <a:endParaRPr lang="de-AT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942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Modeling Levels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CIM, PIM, PSM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Computation independent (CIM): describe requirements and needs at a very abstract level, without any reference to implementation aspects (e.g., description of user requirements or business objectives);</a:t>
            </a:r>
          </a:p>
          <a:p>
            <a:r>
              <a:rPr lang="en-US" dirty="0"/>
              <a:t>Platform independent (PIM): define the behavior of the systems in terms of stored data and performed algorithms, without any technical or technological details;</a:t>
            </a:r>
          </a:p>
          <a:p>
            <a:r>
              <a:rPr lang="en-US" dirty="0"/>
              <a:t>Platform-specific (PSM): define all the technological aspects in detail.</a:t>
            </a:r>
          </a:p>
        </p:txBody>
      </p:sp>
    </p:spTree>
    <p:extLst>
      <p:ext uri="{BB962C8B-B14F-4D97-AF65-F5344CB8AC3E}">
        <p14:creationId xmlns:p14="http://schemas.microsoft.com/office/powerpoint/2010/main" val="2189231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Modeling levels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CIM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Eg</a:t>
            </a:r>
            <a:r>
              <a:rPr lang="en-US" dirty="0"/>
              <a:t>., business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915"/>
            <a:ext cx="9144000" cy="13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18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Modeling levels</a:t>
            </a:r>
            <a:endParaRPr lang="de-DE" dirty="0"/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F7F7F"/>
                </a:solidFill>
              </a:rPr>
              <a:t>MDA Platform Independent Model (PIM)</a:t>
            </a:r>
            <a:endParaRPr lang="de-DE" dirty="0">
              <a:solidFill>
                <a:srgbClr val="7F7F7F"/>
              </a:solidFill>
            </a:endParaRPr>
          </a:p>
        </p:txBody>
      </p:sp>
      <p:sp>
        <p:nvSpPr>
          <p:cNvPr id="33796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de-DE" dirty="0" err="1"/>
              <a:t>specification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 </a:t>
            </a:r>
            <a:br>
              <a:rPr lang="de-DE" dirty="0"/>
            </a:b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behaviour</a:t>
            </a:r>
            <a:br>
              <a:rPr lang="de-DE" dirty="0"/>
            </a:br>
            <a:r>
              <a:rPr lang="de-DE" dirty="0" err="1"/>
              <a:t>of</a:t>
            </a:r>
            <a:r>
              <a:rPr lang="de-DE" dirty="0"/>
              <a:t> a  </a:t>
            </a:r>
            <a:r>
              <a:rPr lang="de-DE" dirty="0" err="1"/>
              <a:t>system</a:t>
            </a:r>
            <a:r>
              <a:rPr lang="de-DE" dirty="0"/>
              <a:t>, </a:t>
            </a:r>
            <a:r>
              <a:rPr lang="de-DE" dirty="0" err="1"/>
              <a:t>abstracted</a:t>
            </a:r>
            <a:br>
              <a:rPr lang="de-DE" dirty="0"/>
            </a:b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technologicical</a:t>
            </a:r>
            <a:br>
              <a:rPr lang="de-DE" dirty="0"/>
            </a:br>
            <a:r>
              <a:rPr lang="de-DE" dirty="0" err="1"/>
              <a:t>details</a:t>
            </a:r>
            <a:endParaRPr lang="de-DE" dirty="0"/>
          </a:p>
          <a:p>
            <a:pPr eaLnBrk="1" hangingPunct="1"/>
            <a:endParaRPr lang="de-DE" dirty="0"/>
          </a:p>
          <a:p>
            <a:pPr eaLnBrk="1" hangingPunct="1"/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UML(optional)</a:t>
            </a:r>
          </a:p>
          <a:p>
            <a:pPr eaLnBrk="1" hangingPunct="1">
              <a:buNone/>
            </a:pPr>
            <a:endParaRPr lang="de-DE" dirty="0"/>
          </a:p>
          <a:p>
            <a:pPr eaLnBrk="1" hangingPunct="1"/>
            <a:r>
              <a:rPr lang="de-DE" dirty="0"/>
              <a:t>Abstraction of structur</a:t>
            </a:r>
            <a:r>
              <a:rPr lang="sr-Latn-RS" dirty="0"/>
              <a:t>e</a:t>
            </a:r>
            <a:r>
              <a:rPr lang="de-DE" dirty="0"/>
              <a:t> and behaviour of a system with the PIM simplifies the following:</a:t>
            </a:r>
          </a:p>
          <a:p>
            <a:pPr lvl="1" eaLnBrk="1" hangingPunct="1"/>
            <a:r>
              <a:rPr lang="de-DE" dirty="0"/>
              <a:t>Validation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correctness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model</a:t>
            </a:r>
          </a:p>
          <a:p>
            <a:pPr lvl="1" eaLnBrk="1" hangingPunct="1"/>
            <a:r>
              <a:rPr lang="de-DE" dirty="0"/>
              <a:t>Create </a:t>
            </a:r>
            <a:r>
              <a:rPr lang="de-DE" dirty="0" err="1"/>
              <a:t>implementations</a:t>
            </a:r>
            <a:r>
              <a:rPr lang="de-DE" dirty="0"/>
              <a:t> on different </a:t>
            </a:r>
            <a:r>
              <a:rPr lang="de-DE" dirty="0" err="1"/>
              <a:t>platforms</a:t>
            </a:r>
            <a:endParaRPr lang="de-DE" dirty="0"/>
          </a:p>
          <a:p>
            <a:pPr lvl="1" eaLnBrk="1" hangingPunct="1"/>
            <a:r>
              <a:rPr lang="de-DE" dirty="0"/>
              <a:t>Tool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endParaRPr lang="de-DE" dirty="0"/>
          </a:p>
          <a:p>
            <a:pPr eaLnBrk="1" hangingPunct="1"/>
            <a:endParaRPr lang="de-A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174" y="1241442"/>
            <a:ext cx="5485710" cy="22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4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Modeling levels</a:t>
            </a:r>
            <a:endParaRPr lang="de-DE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F7F7F"/>
                </a:solidFill>
              </a:rPr>
              <a:t>MDA Platform Specific Model (PSM)</a:t>
            </a:r>
            <a:endParaRPr lang="de-DE">
              <a:solidFill>
                <a:srgbClr val="7F7F7F"/>
              </a:solidFill>
            </a:endParaRPr>
          </a:p>
        </p:txBody>
      </p:sp>
      <p:sp>
        <p:nvSpPr>
          <p:cNvPr id="34821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4257991"/>
            <a:ext cx="8534400" cy="2000250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 err="1"/>
              <a:t>Specifies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functionality</a:t>
            </a:r>
            <a:r>
              <a:rPr lang="de-DE" dirty="0"/>
              <a:t> </a:t>
            </a:r>
            <a:r>
              <a:rPr lang="de-DE" dirty="0" err="1"/>
              <a:t>described</a:t>
            </a:r>
            <a:endParaRPr lang="de-DE" dirty="0"/>
          </a:p>
          <a:p>
            <a:pPr eaLnBrk="1" hangingPunct="1">
              <a:buNone/>
            </a:pPr>
            <a:r>
              <a:rPr lang="de-DE" dirty="0"/>
              <a:t>	in </a:t>
            </a:r>
            <a:r>
              <a:rPr lang="de-DE" dirty="0" err="1"/>
              <a:t>the</a:t>
            </a:r>
            <a:r>
              <a:rPr lang="de-DE" dirty="0"/>
              <a:t> PIM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realized</a:t>
            </a:r>
            <a:r>
              <a:rPr lang="de-DE" dirty="0"/>
              <a:t> on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platform</a:t>
            </a:r>
            <a:endParaRPr lang="de-DE" dirty="0"/>
          </a:p>
          <a:p>
            <a:pPr eaLnBrk="1" hangingPunct="1"/>
            <a:r>
              <a:rPr lang="de-DE" dirty="0" err="1"/>
              <a:t>Using</a:t>
            </a:r>
            <a:r>
              <a:rPr lang="de-DE" dirty="0"/>
              <a:t> a UML-Profile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endParaRPr lang="de-DE" dirty="0"/>
          </a:p>
          <a:p>
            <a:pPr eaLnBrk="1" hangingPunct="1">
              <a:buNone/>
            </a:pPr>
            <a:r>
              <a:rPr lang="de-DE" dirty="0"/>
              <a:t>	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/>
              <a:t>platform</a:t>
            </a:r>
            <a:r>
              <a:rPr lang="de-DE" dirty="0"/>
              <a:t>, e.g., EJB</a:t>
            </a:r>
          </a:p>
          <a:p>
            <a:pPr eaLnBrk="1" hangingPunct="1"/>
            <a:endParaRPr lang="de-A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51" y="1291515"/>
            <a:ext cx="6645319" cy="28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843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Approaches</a:t>
            </a:r>
            <a:endParaRPr lang="de-DE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F7F7F"/>
                </a:solidFill>
              </a:rPr>
              <a:t>MDA Reverse Engineering / Roundtrip Engineering</a:t>
            </a:r>
            <a:endParaRPr lang="de-DE">
              <a:solidFill>
                <a:srgbClr val="7F7F7F"/>
              </a:solidFill>
            </a:endParaRPr>
          </a:p>
        </p:txBody>
      </p:sp>
      <p:sp>
        <p:nvSpPr>
          <p:cNvPr id="35844" name="Textplatzhalter 21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3033713" cy="47132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de-DE" dirty="0"/>
              <a:t>Re-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onto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platforms</a:t>
            </a:r>
            <a:r>
              <a:rPr lang="de-DE" dirty="0"/>
              <a:t> via Reverse Engineering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PIM und subsequent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/>
              <a:t>generation</a:t>
            </a:r>
            <a:endParaRPr lang="de-DE" dirty="0"/>
          </a:p>
          <a:p>
            <a:pPr eaLnBrk="1" hangingPunct="1"/>
            <a:endParaRPr lang="de-DE" dirty="0"/>
          </a:p>
          <a:p>
            <a:pPr eaLnBrk="1" hangingPunct="1"/>
            <a:r>
              <a:rPr lang="de-DE" dirty="0"/>
              <a:t>MDA </a:t>
            </a:r>
            <a:r>
              <a:rPr lang="de-DE" dirty="0" err="1"/>
              <a:t>tools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Reverse Engineering </a:t>
            </a:r>
            <a:r>
              <a:rPr lang="de-DE" dirty="0" err="1"/>
              <a:t>automate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model </a:t>
            </a:r>
            <a:r>
              <a:rPr lang="de-DE" dirty="0" err="1"/>
              <a:t>construction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code</a:t>
            </a:r>
            <a:endParaRPr lang="de-DE" dirty="0"/>
          </a:p>
          <a:p>
            <a:pPr eaLnBrk="1" hangingPunct="1"/>
            <a:endParaRPr lang="de-AT" dirty="0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468688" y="1370013"/>
            <a:ext cx="5461000" cy="3916362"/>
          </a:xfrm>
          <a:prstGeom prst="rect">
            <a:avLst/>
          </a:prstGeom>
          <a:solidFill>
            <a:srgbClr val="CCECFF">
              <a:alpha val="50195"/>
            </a:srgbClr>
          </a:solidFill>
          <a:ln w="38100">
            <a:solidFill>
              <a:srgbClr val="6699FF">
                <a:alpha val="49019"/>
              </a:srgb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de-AT" sz="2400" i="1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3697288" y="3192463"/>
            <a:ext cx="1096962" cy="692150"/>
          </a:xfrm>
          <a:prstGeom prst="rect">
            <a:avLst/>
          </a:prstGeom>
          <a:solidFill>
            <a:srgbClr val="DEDEDE"/>
          </a:solidFill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Legacy</a:t>
            </a:r>
          </a:p>
          <a:p>
            <a:pPr algn="ctr" eaLnBrk="0" hangingPunct="0"/>
            <a:r>
              <a:rPr lang="en-US" b="1"/>
              <a:t>App</a:t>
            </a:r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 rot="10711955" flipH="1">
            <a:off x="4306888" y="2794000"/>
            <a:ext cx="180975" cy="4000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5068888" y="3190875"/>
            <a:ext cx="1096962" cy="690563"/>
          </a:xfrm>
          <a:prstGeom prst="rect">
            <a:avLst/>
          </a:prstGeom>
          <a:solidFill>
            <a:srgbClr val="DEDEDE"/>
          </a:solidFill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COTS</a:t>
            </a:r>
          </a:p>
          <a:p>
            <a:pPr algn="ctr" eaLnBrk="0" hangingPunct="0"/>
            <a:r>
              <a:rPr lang="en-US" b="1"/>
              <a:t>App</a:t>
            </a:r>
          </a:p>
        </p:txBody>
      </p:sp>
      <p:sp>
        <p:nvSpPr>
          <p:cNvPr id="35849" name="Line 8"/>
          <p:cNvSpPr>
            <a:spLocks noChangeShapeType="1"/>
          </p:cNvSpPr>
          <p:nvPr/>
        </p:nvSpPr>
        <p:spPr bwMode="auto">
          <a:xfrm rot="10717513">
            <a:off x="5189538" y="2784475"/>
            <a:ext cx="377825" cy="4111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grpSp>
        <p:nvGrpSpPr>
          <p:cNvPr id="35850" name="Group 9"/>
          <p:cNvGrpSpPr>
            <a:grpSpLocks/>
          </p:cNvGrpSpPr>
          <p:nvPr/>
        </p:nvGrpSpPr>
        <p:grpSpPr bwMode="auto">
          <a:xfrm>
            <a:off x="7583488" y="3860800"/>
            <a:ext cx="1096962" cy="1209675"/>
            <a:chOff x="4778" y="2640"/>
            <a:chExt cx="691" cy="762"/>
          </a:xfrm>
        </p:grpSpPr>
        <p:sp>
          <p:nvSpPr>
            <p:cNvPr id="35859" name="Rectangle 10"/>
            <p:cNvSpPr>
              <a:spLocks noChangeArrowheads="1"/>
            </p:cNvSpPr>
            <p:nvPr/>
          </p:nvSpPr>
          <p:spPr bwMode="auto">
            <a:xfrm>
              <a:off x="4778" y="2918"/>
              <a:ext cx="691" cy="484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Other</a:t>
              </a:r>
            </a:p>
          </p:txBody>
        </p:sp>
        <p:sp>
          <p:nvSpPr>
            <p:cNvPr id="35860" name="Line 11"/>
            <p:cNvSpPr>
              <a:spLocks noChangeShapeType="1"/>
            </p:cNvSpPr>
            <p:nvPr/>
          </p:nvSpPr>
          <p:spPr bwMode="auto">
            <a:xfrm>
              <a:off x="5136" y="2640"/>
              <a:ext cx="0" cy="2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51" name="Rectangle 12"/>
          <p:cNvSpPr>
            <a:spLocks noChangeArrowheads="1"/>
          </p:cNvSpPr>
          <p:nvPr/>
        </p:nvSpPr>
        <p:spPr bwMode="auto">
          <a:xfrm>
            <a:off x="7615238" y="3168650"/>
            <a:ext cx="1096962" cy="692150"/>
          </a:xfrm>
          <a:prstGeom prst="rect">
            <a:avLst/>
          </a:prstGeom>
          <a:solidFill>
            <a:srgbClr val="DEDEDE"/>
          </a:solidFill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Other</a:t>
            </a:r>
            <a:br>
              <a:rPr lang="en-US" b="1"/>
            </a:br>
            <a:r>
              <a:rPr lang="en-US" b="1"/>
              <a:t>Model</a:t>
            </a:r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5370513" y="2336800"/>
            <a:ext cx="3067050" cy="8032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6265863" y="1574800"/>
            <a:ext cx="2511425" cy="1069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Reverse-engineer existing application into a model and redeploy</a:t>
            </a:r>
          </a:p>
        </p:txBody>
      </p:sp>
      <p:grpSp>
        <p:nvGrpSpPr>
          <p:cNvPr id="35854" name="Group 15"/>
          <p:cNvGrpSpPr>
            <a:grpSpLocks/>
          </p:cNvGrpSpPr>
          <p:nvPr/>
        </p:nvGrpSpPr>
        <p:grpSpPr bwMode="auto">
          <a:xfrm>
            <a:off x="4133850" y="1841500"/>
            <a:ext cx="1511300" cy="950913"/>
            <a:chOff x="336" y="1862"/>
            <a:chExt cx="1289" cy="860"/>
          </a:xfrm>
        </p:grpSpPr>
        <p:sp>
          <p:nvSpPr>
            <p:cNvPr id="35857" name="Rectangle 16"/>
            <p:cNvSpPr>
              <a:spLocks noChangeArrowheads="1"/>
            </p:cNvSpPr>
            <p:nvPr/>
          </p:nvSpPr>
          <p:spPr bwMode="auto">
            <a:xfrm>
              <a:off x="336" y="2064"/>
              <a:ext cx="1289" cy="658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100" b="1"/>
                <a:t>PIM </a:t>
              </a:r>
              <a:r>
                <a:rPr lang="en-US" sz="2100"/>
                <a:t>(UML)</a:t>
              </a:r>
              <a:endParaRPr lang="en-US" sz="2400"/>
            </a:p>
          </p:txBody>
        </p:sp>
        <p:sp>
          <p:nvSpPr>
            <p:cNvPr id="35858" name="Freeform 17"/>
            <p:cNvSpPr>
              <a:spLocks/>
            </p:cNvSpPr>
            <p:nvPr/>
          </p:nvSpPr>
          <p:spPr bwMode="auto">
            <a:xfrm>
              <a:off x="336" y="1862"/>
              <a:ext cx="522" cy="202"/>
            </a:xfrm>
            <a:custGeom>
              <a:avLst/>
              <a:gdLst>
                <a:gd name="T0" fmla="*/ 0 w 391"/>
                <a:gd name="T1" fmla="*/ 21565 h 141"/>
                <a:gd name="T2" fmla="*/ 0 w 391"/>
                <a:gd name="T3" fmla="*/ 0 h 141"/>
                <a:gd name="T4" fmla="*/ 22291 w 391"/>
                <a:gd name="T5" fmla="*/ 0 h 141"/>
                <a:gd name="T6" fmla="*/ 22291 w 391"/>
                <a:gd name="T7" fmla="*/ 21565 h 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1"/>
                <a:gd name="T13" fmla="*/ 0 h 141"/>
                <a:gd name="T14" fmla="*/ 391 w 391"/>
                <a:gd name="T15" fmla="*/ 141 h 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1" h="141">
                  <a:moveTo>
                    <a:pt x="0" y="140"/>
                  </a:moveTo>
                  <a:lnTo>
                    <a:pt x="0" y="0"/>
                  </a:lnTo>
                  <a:lnTo>
                    <a:pt x="390" y="0"/>
                  </a:lnTo>
                  <a:lnTo>
                    <a:pt x="390" y="14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55" name="Rectangle 18"/>
          <p:cNvSpPr>
            <a:spLocks noChangeArrowheads="1"/>
          </p:cNvSpPr>
          <p:nvPr/>
        </p:nvSpPr>
        <p:spPr bwMode="auto">
          <a:xfrm>
            <a:off x="7612063" y="3052763"/>
            <a:ext cx="368300" cy="115887"/>
          </a:xfrm>
          <a:prstGeom prst="rect">
            <a:avLst/>
          </a:prstGeom>
          <a:solidFill>
            <a:srgbClr val="DDDDDD"/>
          </a:solidFill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947060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Approaches</a:t>
            </a:r>
            <a:endParaRPr lang="de-AT" dirty="0"/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F7F7F"/>
                </a:solidFill>
              </a:rPr>
              <a:t>Excursus: OMG Standards</a:t>
            </a:r>
            <a:endParaRPr lang="de-DE" dirty="0">
              <a:solidFill>
                <a:srgbClr val="7F7F7F"/>
              </a:solidFill>
            </a:endParaRPr>
          </a:p>
        </p:txBody>
      </p:sp>
      <p:sp>
        <p:nvSpPr>
          <p:cNvPr id="36868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CORBA - Common Object Request Broker Architecture</a:t>
            </a:r>
          </a:p>
          <a:p>
            <a:pPr lvl="1" eaLnBrk="1" hangingPunct="1"/>
            <a:r>
              <a:rPr lang="en-US" dirty="0"/>
              <a:t>Language-  and platform-neutral interoperability standard (similar to WSDL, SOAP and UDDI)</a:t>
            </a:r>
          </a:p>
          <a:p>
            <a:pPr eaLnBrk="1" hangingPunct="1"/>
            <a:r>
              <a:rPr lang="en-US" dirty="0"/>
              <a:t>UML - Unified Modeling Language</a:t>
            </a:r>
          </a:p>
          <a:p>
            <a:pPr lvl="1" eaLnBrk="1" hangingPunct="1"/>
            <a:r>
              <a:rPr lang="en-US" dirty="0"/>
              <a:t>Standardized modeling language, industry standard</a:t>
            </a:r>
          </a:p>
          <a:p>
            <a:pPr eaLnBrk="1" hangingPunct="1"/>
            <a:r>
              <a:rPr lang="en-US" dirty="0"/>
              <a:t>CWM - Common Warehouse </a:t>
            </a:r>
            <a:r>
              <a:rPr lang="en-US" dirty="0" err="1"/>
              <a:t>Metamodel</a:t>
            </a:r>
            <a:endParaRPr lang="en-US" dirty="0"/>
          </a:p>
          <a:p>
            <a:pPr lvl="1" eaLnBrk="1" hangingPunct="1"/>
            <a:r>
              <a:rPr lang="en-US" dirty="0"/>
              <a:t>Integrated modeling language for Data Warehouses</a:t>
            </a:r>
          </a:p>
          <a:p>
            <a:pPr eaLnBrk="1" hangingPunct="1"/>
            <a:r>
              <a:rPr lang="en-US" dirty="0"/>
              <a:t>MOF – Meta Object Facility</a:t>
            </a:r>
          </a:p>
          <a:p>
            <a:pPr lvl="1" eaLnBrk="1" hangingPunct="1"/>
            <a:r>
              <a:rPr lang="en-US" dirty="0"/>
              <a:t>A standard for </a:t>
            </a:r>
            <a:r>
              <a:rPr lang="en-US" dirty="0" err="1"/>
              <a:t>metamodels</a:t>
            </a:r>
            <a:r>
              <a:rPr lang="en-US" dirty="0"/>
              <a:t> and model repositories</a:t>
            </a:r>
          </a:p>
          <a:p>
            <a:pPr eaLnBrk="1" hangingPunct="1"/>
            <a:r>
              <a:rPr lang="en-US" dirty="0"/>
              <a:t>XMI - XML Metadata Interchange</a:t>
            </a:r>
          </a:p>
          <a:p>
            <a:pPr lvl="1" eaLnBrk="1" hangingPunct="1"/>
            <a:r>
              <a:rPr lang="en-US" dirty="0"/>
              <a:t>XML-based exchange of models</a:t>
            </a:r>
          </a:p>
          <a:p>
            <a:pPr eaLnBrk="1" hangingPunct="1"/>
            <a:r>
              <a:rPr lang="de-DE" dirty="0"/>
              <a:t>QVT – </a:t>
            </a:r>
            <a:r>
              <a:rPr lang="de-DE" dirty="0" err="1"/>
              <a:t>Queries</a:t>
            </a:r>
            <a:r>
              <a:rPr lang="de-DE" dirty="0"/>
              <a:t>/Views/</a:t>
            </a:r>
            <a:r>
              <a:rPr lang="de-DE" dirty="0" err="1"/>
              <a:t>Transformations</a:t>
            </a:r>
            <a:endParaRPr lang="de-DE" dirty="0"/>
          </a:p>
          <a:p>
            <a:pPr lvl="1" eaLnBrk="1" hangingPunct="1"/>
            <a:r>
              <a:rPr lang="de-DE" dirty="0"/>
              <a:t>Standard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Model-</a:t>
            </a:r>
            <a:r>
              <a:rPr lang="de-DE" dirty="0" err="1"/>
              <a:t>to</a:t>
            </a:r>
            <a:r>
              <a:rPr lang="de-DE" dirty="0"/>
              <a:t>-Model </a:t>
            </a:r>
            <a:r>
              <a:rPr lang="de-DE" dirty="0" err="1"/>
              <a:t>transformations</a:t>
            </a:r>
            <a:endParaRPr lang="de-DE" dirty="0"/>
          </a:p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046639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Approaches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F7F7F"/>
                </a:solidFill>
              </a:rPr>
              <a:t>MDA with UML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/>
              <a:t>Problems when using </a:t>
            </a:r>
            <a:r>
              <a:rPr lang="en-US" b="1" dirty="0"/>
              <a:t>UML </a:t>
            </a:r>
            <a:r>
              <a:rPr lang="en-US" dirty="0"/>
              <a:t>as PIM/PSM</a:t>
            </a:r>
          </a:p>
          <a:p>
            <a:pPr lvl="1" eaLnBrk="1" hangingPunct="1">
              <a:defRPr/>
            </a:pPr>
            <a:r>
              <a:rPr lang="en-US" dirty="0"/>
              <a:t>Method bodies?</a:t>
            </a:r>
          </a:p>
          <a:p>
            <a:pPr lvl="1" eaLnBrk="1" hangingPunct="1">
              <a:defRPr/>
            </a:pPr>
            <a:r>
              <a:rPr lang="en-US" dirty="0"/>
              <a:t>Incomplete diagrams, e.g., missing attributes</a:t>
            </a:r>
          </a:p>
          <a:p>
            <a:pPr lvl="1" eaLnBrk="1" hangingPunct="1">
              <a:defRPr/>
            </a:pPr>
            <a:r>
              <a:rPr lang="en-US" dirty="0"/>
              <a:t>Inconsistent diagrams</a:t>
            </a:r>
          </a:p>
          <a:p>
            <a:pPr lvl="1" eaLnBrk="1" hangingPunct="1">
              <a:defRPr/>
            </a:pPr>
            <a:r>
              <a:rPr lang="en-US" i="1" dirty="0"/>
              <a:t>For the usage of the UML in Model Engineering special guidelines have to be defined and adhered to</a:t>
            </a:r>
          </a:p>
          <a:p>
            <a:pPr eaLnBrk="1" hangingPunct="1">
              <a:defRPr/>
            </a:pPr>
            <a:r>
              <a:rPr lang="en-US" dirty="0"/>
              <a:t>Different requirements to </a:t>
            </a:r>
            <a:r>
              <a:rPr lang="en-US" b="1" dirty="0"/>
              <a:t>code generation</a:t>
            </a:r>
          </a:p>
          <a:p>
            <a:pPr lvl="1" eaLnBrk="1" hangingPunct="1">
              <a:defRPr/>
            </a:pPr>
            <a:r>
              <a:rPr lang="en-US" dirty="0"/>
              <a:t>get/set methods</a:t>
            </a:r>
          </a:p>
          <a:p>
            <a:pPr lvl="1" eaLnBrk="1" hangingPunct="1">
              <a:defRPr/>
            </a:pPr>
            <a:r>
              <a:rPr lang="en-US" dirty="0"/>
              <a:t>Serialization or persistence of an object</a:t>
            </a:r>
          </a:p>
          <a:p>
            <a:pPr lvl="1" eaLnBrk="1" hangingPunct="1">
              <a:defRPr/>
            </a:pPr>
            <a:r>
              <a:rPr lang="en-US" dirty="0"/>
              <a:t>Security features, e.g., Java Security Policy</a:t>
            </a:r>
          </a:p>
          <a:p>
            <a:pPr lvl="1" eaLnBrk="1" hangingPunct="1">
              <a:defRPr/>
            </a:pPr>
            <a:r>
              <a:rPr lang="en-US" i="1" dirty="0"/>
              <a:t>Using adaptable code generators or PIM-to-PSM transformations</a:t>
            </a:r>
          </a:p>
          <a:p>
            <a:pPr eaLnBrk="1" hangingPunct="1">
              <a:defRPr/>
            </a:pPr>
            <a:r>
              <a:rPr lang="en-US" b="1" dirty="0"/>
              <a:t>Expressiveness </a:t>
            </a:r>
            <a:r>
              <a:rPr lang="en-US" dirty="0"/>
              <a:t>of the UML</a:t>
            </a:r>
          </a:p>
          <a:p>
            <a:pPr lvl="1" eaLnBrk="1" hangingPunct="1">
              <a:defRPr/>
            </a:pPr>
            <a:r>
              <a:rPr lang="en-US" dirty="0"/>
              <a:t>UML is mainly suitable for “generic” software platforms like Java, EJB, .NET</a:t>
            </a:r>
          </a:p>
          <a:p>
            <a:pPr lvl="1" eaLnBrk="1" hangingPunct="1">
              <a:defRPr/>
            </a:pPr>
            <a:r>
              <a:rPr lang="en-US" dirty="0"/>
              <a:t>Lack of support for user interfaces, code, etc.</a:t>
            </a:r>
          </a:p>
          <a:p>
            <a:pPr lvl="1" eaLnBrk="1" hangingPunct="1">
              <a:defRPr/>
            </a:pPr>
            <a:r>
              <a:rPr lang="en-US" i="1" dirty="0"/>
              <a:t>MDA tools often use proprietary extensions</a:t>
            </a:r>
          </a:p>
          <a:p>
            <a:pPr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562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Models</a:t>
            </a:r>
            <a:endParaRPr lang="de-DE" dirty="0"/>
          </a:p>
        </p:txBody>
      </p:sp>
      <p:sp>
        <p:nvSpPr>
          <p:cNvPr id="2322435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7F7F7F"/>
                </a:solidFill>
              </a:rPr>
              <a:t>What is a model?</a:t>
            </a:r>
            <a:endParaRPr lang="de-DE" dirty="0">
              <a:solidFill>
                <a:srgbClr val="7F7F7F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712832"/>
              </p:ext>
            </p:extLst>
          </p:nvPr>
        </p:nvGraphicFramePr>
        <p:xfrm>
          <a:off x="1071538" y="3581498"/>
          <a:ext cx="7286676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0" noProof="0" dirty="0"/>
                        <a:t>Mapping</a:t>
                      </a:r>
                      <a:r>
                        <a:rPr lang="en-US" b="1" i="0" baseline="0" noProof="0" dirty="0"/>
                        <a:t> Feature</a:t>
                      </a:r>
                      <a:endParaRPr lang="en-US" b="1" i="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 model is based on</a:t>
                      </a:r>
                      <a:r>
                        <a:rPr lang="en-US" baseline="0" noProof="0" dirty="0"/>
                        <a:t> an original (=system)</a:t>
                      </a:r>
                      <a:endParaRPr lang="en-US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noProof="0" dirty="0"/>
                        <a:t>Reduction Feature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 model</a:t>
                      </a:r>
                      <a:r>
                        <a:rPr lang="en-US" baseline="0" noProof="0" dirty="0"/>
                        <a:t> only reflects a (relevant) selection of the original‘s properties</a:t>
                      </a:r>
                      <a:endParaRPr lang="en-US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noProof="0" dirty="0"/>
                        <a:t>Pragmatic</a:t>
                      </a:r>
                      <a:r>
                        <a:rPr lang="en-US" b="1" i="0" baseline="0" noProof="0" dirty="0"/>
                        <a:t> Feature</a:t>
                      </a:r>
                      <a:endParaRPr lang="en-US" b="1" i="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 model needs to</a:t>
                      </a:r>
                      <a:r>
                        <a:rPr lang="en-US" baseline="0" noProof="0" dirty="0"/>
                        <a:t> be usable in place of an original with respect to some purpose</a:t>
                      </a:r>
                      <a:endParaRPr lang="en-US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hteck 9"/>
          <p:cNvSpPr>
            <a:spLocks noChangeArrowheads="1"/>
          </p:cNvSpPr>
          <p:nvPr/>
        </p:nvSpPr>
        <p:spPr bwMode="auto">
          <a:xfrm>
            <a:off x="5264696" y="1509807"/>
            <a:ext cx="2214562" cy="1000125"/>
          </a:xfrm>
          <a:prstGeom prst="rect">
            <a:avLst/>
          </a:prstGeom>
          <a:solidFill>
            <a:srgbClr val="6666FF"/>
          </a:solidFill>
          <a:ln w="19050" algn="ctr">
            <a:solidFill>
              <a:srgbClr val="000099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0">
                <a:solidFill>
                  <a:schemeClr val="bg1"/>
                </a:solidFill>
                <a:latin typeface="Myriad Roman"/>
              </a:rPr>
              <a:t>Model</a:t>
            </a:r>
          </a:p>
        </p:txBody>
      </p:sp>
      <p:sp>
        <p:nvSpPr>
          <p:cNvPr id="18" name="AutoShape 7" descr="40%"/>
          <p:cNvSpPr>
            <a:spLocks noChangeArrowheads="1"/>
          </p:cNvSpPr>
          <p:nvPr/>
        </p:nvSpPr>
        <p:spPr bwMode="auto">
          <a:xfrm>
            <a:off x="1835696" y="1119187"/>
            <a:ext cx="2286000" cy="1742275"/>
          </a:xfrm>
          <a:prstGeom prst="cloudCallout">
            <a:avLst>
              <a:gd name="adj1" fmla="val 40000"/>
              <a:gd name="adj2" fmla="val -3833"/>
            </a:avLst>
          </a:prstGeom>
          <a:solidFill>
            <a:srgbClr val="CCCCFF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endParaRPr lang="de-DE" sz="1600" b="0">
              <a:latin typeface="Myriad Roman"/>
            </a:endParaRPr>
          </a:p>
          <a:p>
            <a:pPr eaLnBrk="0" hangingPunct="0">
              <a:lnSpc>
                <a:spcPct val="80000"/>
              </a:lnSpc>
            </a:pPr>
            <a:endParaRPr lang="de-DE" sz="1600" b="0">
              <a:latin typeface="Myriad Roman"/>
            </a:endParaRPr>
          </a:p>
          <a:p>
            <a:pPr eaLnBrk="0" hangingPunct="0">
              <a:lnSpc>
                <a:spcPct val="80000"/>
              </a:lnSpc>
            </a:pPr>
            <a:endParaRPr lang="de-DE" sz="1600" b="0">
              <a:latin typeface="Myriad Roman"/>
            </a:endParaRPr>
          </a:p>
          <a:p>
            <a:pPr eaLnBrk="0" hangingPunct="0">
              <a:lnSpc>
                <a:spcPct val="80000"/>
              </a:lnSpc>
            </a:pPr>
            <a:endParaRPr lang="de-DE" sz="1600" b="0">
              <a:latin typeface="Myriad Roman"/>
            </a:endParaRPr>
          </a:p>
          <a:p>
            <a:pPr algn="ctr" eaLnBrk="0" hangingPunct="0"/>
            <a:endParaRPr lang="de-AT" sz="1600" b="0">
              <a:latin typeface="Myriad Roman"/>
            </a:endParaRPr>
          </a:p>
        </p:txBody>
      </p:sp>
      <p:sp>
        <p:nvSpPr>
          <p:cNvPr id="19" name="AutoShape 92"/>
          <p:cNvSpPr>
            <a:spLocks noChangeArrowheads="1"/>
          </p:cNvSpPr>
          <p:nvPr/>
        </p:nvSpPr>
        <p:spPr bwMode="auto">
          <a:xfrm flipH="1">
            <a:off x="3835946" y="1652682"/>
            <a:ext cx="1785937" cy="711200"/>
          </a:xfrm>
          <a:custGeom>
            <a:avLst/>
            <a:gdLst>
              <a:gd name="T0" fmla="*/ 1339462 w 21600"/>
              <a:gd name="T1" fmla="*/ 0 h 21600"/>
              <a:gd name="T2" fmla="*/ 0 w 21600"/>
              <a:gd name="T3" fmla="*/ 355600 h 21600"/>
              <a:gd name="T4" fmla="*/ 1339462 w 21600"/>
              <a:gd name="T5" fmla="*/ 711200 h 21600"/>
              <a:gd name="T6" fmla="*/ 1785950 w 21600"/>
              <a:gd name="T7" fmla="*/ 355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CCCCFF"/>
              </a:gs>
              <a:gs pos="100000">
                <a:srgbClr val="6666FF"/>
              </a:gs>
            </a:gsLst>
            <a:lin ang="0" scaled="1"/>
          </a:gra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1800" b="0">
                <a:solidFill>
                  <a:schemeClr val="bg1"/>
                </a:solidFill>
                <a:latin typeface="Myriad Roman"/>
              </a:rPr>
              <a:t>represents</a:t>
            </a:r>
            <a:endParaRPr lang="de-AT" sz="1800" b="0">
              <a:solidFill>
                <a:schemeClr val="bg1"/>
              </a:solidFill>
              <a:latin typeface="Myriad Roman"/>
            </a:endParaRPr>
          </a:p>
        </p:txBody>
      </p:sp>
      <p:sp>
        <p:nvSpPr>
          <p:cNvPr id="20" name="Text Box 91"/>
          <p:cNvSpPr txBox="1">
            <a:spLocks noChangeArrowheads="1"/>
          </p:cNvSpPr>
          <p:nvPr/>
        </p:nvSpPr>
        <p:spPr bwMode="auto">
          <a:xfrm>
            <a:off x="2183358" y="1724120"/>
            <a:ext cx="17240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de-DE" sz="3600" b="0" dirty="0">
                <a:latin typeface="Myriad Roman"/>
              </a:rPr>
              <a:t>System</a:t>
            </a:r>
            <a:endParaRPr lang="de-AT" b="0" dirty="0">
              <a:latin typeface="Myriad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1538" y="5380335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Purposes: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descriptive purposes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prescriptive purposes</a:t>
            </a:r>
          </a:p>
        </p:txBody>
      </p:sp>
    </p:spTree>
    <p:extLst>
      <p:ext uri="{BB962C8B-B14F-4D97-AF65-F5344CB8AC3E}">
        <p14:creationId xmlns:p14="http://schemas.microsoft.com/office/powerpoint/2010/main" val="1029699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Approaches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F7F7F"/>
                </a:solidFill>
              </a:rPr>
              <a:t>MDA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Many </a:t>
            </a:r>
            <a:r>
              <a:rPr lang="en-US" b="1" dirty="0"/>
              <a:t>UML tools</a:t>
            </a:r>
            <a:r>
              <a:rPr lang="en-US" dirty="0"/>
              <a:t> are expanded to MDA tools</a:t>
            </a:r>
          </a:p>
          <a:p>
            <a:pPr lvl="1" eaLnBrk="1" hangingPunct="1">
              <a:defRPr/>
            </a:pPr>
            <a:r>
              <a:rPr lang="en-US" dirty="0"/>
              <a:t>UML profiles and code generators</a:t>
            </a:r>
          </a:p>
          <a:p>
            <a:pPr lvl="1" eaLnBrk="1" hangingPunct="1">
              <a:defRPr/>
            </a:pPr>
            <a:r>
              <a:rPr lang="en-US" dirty="0"/>
              <a:t>Stage of development partly still similar to CASE: proprietary UML profiles and transformations, limited adaptability</a:t>
            </a:r>
          </a:p>
          <a:p>
            <a:pPr eaLnBrk="1" hangingPunct="1">
              <a:defRPr/>
            </a:pPr>
            <a:r>
              <a:rPr lang="en-US" b="1" dirty="0"/>
              <a:t>Advantages</a:t>
            </a:r>
            <a:r>
              <a:rPr lang="en-US" dirty="0"/>
              <a:t> of MDA</a:t>
            </a:r>
          </a:p>
          <a:p>
            <a:pPr lvl="1" eaLnBrk="1" hangingPunct="1">
              <a:defRPr/>
            </a:pPr>
            <a:r>
              <a:rPr lang="en-US" dirty="0"/>
              <a:t>Standardization of the Meta-Level</a:t>
            </a:r>
          </a:p>
          <a:p>
            <a:pPr lvl="1" eaLnBrk="1" hangingPunct="1">
              <a:defRPr/>
            </a:pPr>
            <a:r>
              <a:rPr lang="en-US" dirty="0"/>
              <a:t>Separation of platform independent and platform specific models (reuse)</a:t>
            </a:r>
          </a:p>
          <a:p>
            <a:pPr eaLnBrk="1" hangingPunct="1">
              <a:defRPr/>
            </a:pPr>
            <a:r>
              <a:rPr lang="en-US" b="1" dirty="0"/>
              <a:t>Disadvantages </a:t>
            </a:r>
            <a:r>
              <a:rPr lang="en-US" dirty="0"/>
              <a:t>of MDA</a:t>
            </a:r>
          </a:p>
          <a:p>
            <a:pPr lvl="1" eaLnBrk="1" hangingPunct="1">
              <a:defRPr/>
            </a:pPr>
            <a:r>
              <a:rPr lang="en-US" dirty="0"/>
              <a:t>No special support for the development of the execution platform and the modeling language</a:t>
            </a:r>
          </a:p>
          <a:p>
            <a:pPr lvl="1" eaLnBrk="1" hangingPunct="1">
              <a:defRPr/>
            </a:pPr>
            <a:r>
              <a:rPr lang="en-US" dirty="0"/>
              <a:t>Modeling language practically limited to UML with profiles</a:t>
            </a:r>
          </a:p>
          <a:p>
            <a:pPr lvl="1" eaLnBrk="1" hangingPunct="1">
              <a:defRPr/>
            </a:pPr>
            <a:r>
              <a:rPr lang="en-US" dirty="0"/>
              <a:t>Therefore, limited code generation (typically no method bodies, user interface)</a:t>
            </a:r>
          </a:p>
          <a:p>
            <a:pPr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3949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</a:rPr>
              <a:t>AC-MDSD</a:t>
            </a:r>
          </a:p>
        </p:txBody>
      </p:sp>
      <p:sp>
        <p:nvSpPr>
          <p:cNvPr id="39940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en-US" sz="1600" dirty="0"/>
              <a:t>Efficient reuse of architectures</a:t>
            </a:r>
          </a:p>
          <a:p>
            <a:pPr marL="885825" lvl="1" indent="-342900"/>
            <a:r>
              <a:rPr lang="en-US" sz="1400" b="1" dirty="0"/>
              <a:t>Special attention to the efficient reuse of infrastructures/frameworks</a:t>
            </a:r>
            <a:r>
              <a:rPr lang="en-US" sz="1400" dirty="0"/>
              <a:t> (= architectures) for a series of applications</a:t>
            </a:r>
          </a:p>
          <a:p>
            <a:pPr marL="885825" lvl="1" indent="-342900"/>
            <a:r>
              <a:rPr lang="en-US" sz="1400" dirty="0"/>
              <a:t>Specific procedure model</a:t>
            </a:r>
          </a:p>
          <a:p>
            <a:pPr marL="1114425" lvl="2" indent="-228600"/>
            <a:r>
              <a:rPr lang="en-US" sz="1200" dirty="0"/>
              <a:t>Development of a reference application</a:t>
            </a:r>
          </a:p>
          <a:p>
            <a:pPr marL="1114425" lvl="2" indent="-228600"/>
            <a:r>
              <a:rPr lang="en-US" sz="1200" dirty="0"/>
              <a:t>Analysis in individual code, schematically recurring code and generic code (equal for all applications)</a:t>
            </a:r>
          </a:p>
          <a:p>
            <a:pPr marL="1114425" lvl="2" indent="-228600"/>
            <a:r>
              <a:rPr lang="en-US" sz="1200" dirty="0"/>
              <a:t>Extraction of the required modeling concepts and definition of the modeling language, transformations and platform</a:t>
            </a:r>
          </a:p>
          <a:p>
            <a:pPr marL="885825" lvl="1" indent="-342900"/>
            <a:r>
              <a:rPr lang="en-US" sz="1400" dirty="0"/>
              <a:t>Software support ( </a:t>
            </a:r>
            <a:r>
              <a:rPr lang="en-US" sz="1400" dirty="0">
                <a:hlinkClick r:id="rId3"/>
              </a:rPr>
              <a:t>www.openarchitectureware.org</a:t>
            </a:r>
            <a:r>
              <a:rPr lang="en-US" sz="1400" dirty="0"/>
              <a:t> )</a:t>
            </a:r>
          </a:p>
          <a:p>
            <a:pPr marL="342900" indent="-342900"/>
            <a:r>
              <a:rPr lang="en-US" sz="1600" dirty="0"/>
              <a:t>Basic architecture almost completely covered</a:t>
            </a:r>
          </a:p>
          <a:p>
            <a:pPr marL="885825" lvl="1" indent="-342900"/>
            <a:r>
              <a:rPr lang="en-US" sz="1400" dirty="0"/>
              <a:t>When using UML profiles there is the problem of the method bodies</a:t>
            </a:r>
          </a:p>
          <a:p>
            <a:pPr marL="885825" lvl="1" indent="-342900"/>
            <a:r>
              <a:rPr lang="en-US" sz="1400" dirty="0"/>
              <a:t>The recommended procedure is to rework these method bodies not in the model but in the generated code</a:t>
            </a:r>
          </a:p>
          <a:p>
            <a:pPr marL="342900" indent="-342900"/>
            <a:r>
              <a:rPr lang="en-US" sz="1600" b="1" dirty="0"/>
              <a:t>Advantages</a:t>
            </a:r>
            <a:r>
              <a:rPr lang="en-US" sz="1600" dirty="0"/>
              <a:t> compared to MDA</a:t>
            </a:r>
          </a:p>
          <a:p>
            <a:pPr marL="885825" lvl="1" indent="-342900"/>
            <a:r>
              <a:rPr lang="en-US" sz="1400" dirty="0"/>
              <a:t>Support for platform- and modeling language development</a:t>
            </a:r>
          </a:p>
          <a:p>
            <a:pPr marL="342900" indent="-342900"/>
            <a:r>
              <a:rPr lang="en-US" sz="1600" b="1" dirty="0"/>
              <a:t>Disadvantages</a:t>
            </a:r>
            <a:r>
              <a:rPr lang="en-US" sz="1600" dirty="0"/>
              <a:t> compared to MDA</a:t>
            </a:r>
          </a:p>
          <a:p>
            <a:pPr marL="885825" lvl="1" indent="-342900"/>
            <a:r>
              <a:rPr lang="en-US" sz="1400" dirty="0"/>
              <a:t>Platform independence and/or portability not considered</a:t>
            </a:r>
          </a:p>
          <a:p>
            <a:pPr marL="342900" indent="-342900"/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376376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Approaches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F7F7F"/>
                </a:solidFill>
              </a:rPr>
              <a:t>MetaCASE/MetaEdit+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/>
              <a:t>Free configurable CASE</a:t>
            </a:r>
          </a:p>
          <a:p>
            <a:pPr lvl="1" eaLnBrk="1" hangingPunct="1">
              <a:defRPr/>
            </a:pPr>
            <a:r>
              <a:rPr lang="en-US" dirty="0"/>
              <a:t>Meta modeling for the development of domain-specific modeling languages (</a:t>
            </a:r>
            <a:r>
              <a:rPr lang="en-US" b="1" dirty="0"/>
              <a:t>DSL</a:t>
            </a:r>
            <a:r>
              <a:rPr lang="en-US" dirty="0"/>
              <a:t>s)</a:t>
            </a:r>
          </a:p>
          <a:p>
            <a:pPr lvl="1" eaLnBrk="1" hangingPunct="1">
              <a:defRPr/>
            </a:pPr>
            <a:r>
              <a:rPr lang="en-US" b="1" dirty="0"/>
              <a:t>The focus</a:t>
            </a:r>
            <a:r>
              <a:rPr lang="en-US" dirty="0"/>
              <a:t> is on the ideal support of the </a:t>
            </a:r>
            <a:r>
              <a:rPr lang="en-US" b="1" dirty="0"/>
              <a:t>application area</a:t>
            </a:r>
            <a:r>
              <a:rPr lang="en-US" dirty="0"/>
              <a:t>, e.g. mobile-phone application, traffic light pre-emption, digital clock – Intentional Programming</a:t>
            </a:r>
          </a:p>
          <a:p>
            <a:pPr lvl="1" eaLnBrk="1" hangingPunct="1">
              <a:defRPr/>
            </a:pPr>
            <a:r>
              <a:rPr lang="en-US" dirty="0"/>
              <a:t>Procedural method driven by the DSL development</a:t>
            </a:r>
          </a:p>
          <a:p>
            <a:pPr eaLnBrk="1" hangingPunct="1">
              <a:defRPr/>
            </a:pPr>
            <a:r>
              <a:rPr lang="en-US" dirty="0"/>
              <a:t>Support in particular for the </a:t>
            </a:r>
            <a:r>
              <a:rPr lang="en-US" b="1" dirty="0"/>
              <a:t>modeling level</a:t>
            </a:r>
          </a:p>
          <a:p>
            <a:pPr lvl="1" eaLnBrk="1" hangingPunct="1">
              <a:defRPr/>
            </a:pPr>
            <a:r>
              <a:rPr lang="en-US" dirty="0"/>
              <a:t>Strong Support for meta modeling, e.g. graphical editors</a:t>
            </a:r>
          </a:p>
          <a:p>
            <a:pPr lvl="1" eaLnBrk="1" hangingPunct="1">
              <a:defRPr/>
            </a:pPr>
            <a:r>
              <a:rPr lang="en-US" dirty="0"/>
              <a:t>Platform development not assisted specifically, the usage of components and frameworks is recommended</a:t>
            </a:r>
          </a:p>
          <a:p>
            <a:pPr eaLnBrk="1" hangingPunct="1">
              <a:defRPr/>
            </a:pPr>
            <a:r>
              <a:rPr lang="en-US" b="1" dirty="0"/>
              <a:t>Advantages</a:t>
            </a:r>
          </a:p>
          <a:p>
            <a:pPr lvl="1" eaLnBrk="1" hangingPunct="1">
              <a:defRPr/>
            </a:pPr>
            <a:r>
              <a:rPr lang="en-US" dirty="0"/>
              <a:t>Domain-specific languages</a:t>
            </a:r>
          </a:p>
          <a:p>
            <a:pPr eaLnBrk="1" hangingPunct="1">
              <a:defRPr/>
            </a:pPr>
            <a:r>
              <a:rPr lang="en-US" b="1" dirty="0"/>
              <a:t>Disadvantages</a:t>
            </a:r>
          </a:p>
          <a:p>
            <a:pPr lvl="1" eaLnBrk="1" hangingPunct="1">
              <a:defRPr/>
            </a:pPr>
            <a:r>
              <a:rPr lang="en-US" dirty="0"/>
              <a:t>Tool support only focuses on graphical modeling</a:t>
            </a:r>
            <a:endParaRPr lang="de-AT" dirty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65113" y="5857875"/>
            <a:ext cx="1862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[www.metacase.com]</a:t>
            </a:r>
          </a:p>
        </p:txBody>
      </p:sp>
    </p:spTree>
    <p:extLst>
      <p:ext uri="{BB962C8B-B14F-4D97-AF65-F5344CB8AC3E}">
        <p14:creationId xmlns:p14="http://schemas.microsoft.com/office/powerpoint/2010/main" val="4292993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Approaches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F7F7F"/>
                </a:solidFill>
              </a:rPr>
              <a:t>Software Factories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b="1" dirty="0"/>
              <a:t>Series production</a:t>
            </a:r>
            <a:r>
              <a:rPr lang="en-US" dirty="0"/>
              <a:t> of software products</a:t>
            </a:r>
          </a:p>
          <a:p>
            <a:pPr lvl="1" eaLnBrk="1" hangingPunct="1">
              <a:defRPr/>
            </a:pPr>
            <a:r>
              <a:rPr lang="en-US" dirty="0"/>
              <a:t>Combines the ideas of different approaches (MDA, AC-MDSD, </a:t>
            </a:r>
            <a:r>
              <a:rPr lang="en-US" dirty="0" err="1"/>
              <a:t>MetaCASE</a:t>
            </a:r>
            <a:r>
              <a:rPr lang="en-US" dirty="0"/>
              <a:t>/DSLs) as well as popular SWD-technologies (patterns, components, frameworks)</a:t>
            </a:r>
          </a:p>
          <a:p>
            <a:pPr lvl="1" eaLnBrk="1" hangingPunct="1">
              <a:defRPr/>
            </a:pPr>
            <a:r>
              <a:rPr lang="en-US" dirty="0"/>
              <a:t>Objective is the </a:t>
            </a:r>
            <a:r>
              <a:rPr lang="en-US" b="1" dirty="0"/>
              <a:t>automatically processed development of software product series</a:t>
            </a:r>
            <a:r>
              <a:rPr lang="en-US" dirty="0"/>
              <a:t>, i.e., a series of applications with the same application area and the same infrastructure</a:t>
            </a:r>
          </a:p>
          <a:p>
            <a:pPr lvl="1" eaLnBrk="1" hangingPunct="1">
              <a:defRPr/>
            </a:pPr>
            <a:r>
              <a:rPr lang="en-US" dirty="0"/>
              <a:t>The SW-Factory as a marketable product</a:t>
            </a:r>
          </a:p>
          <a:p>
            <a:pPr eaLnBrk="1" hangingPunct="1">
              <a:defRPr/>
            </a:pPr>
            <a:r>
              <a:rPr lang="en-US" dirty="0"/>
              <a:t>Support of the </a:t>
            </a:r>
            <a:r>
              <a:rPr lang="en-US" b="1" dirty="0"/>
              <a:t>complete basic architecture</a:t>
            </a:r>
          </a:p>
          <a:p>
            <a:pPr lvl="1" eaLnBrk="1" hangingPunct="1">
              <a:defRPr/>
            </a:pPr>
            <a:r>
              <a:rPr lang="en-US" dirty="0"/>
              <a:t>Refinements in particular on the realization level, e.g. deployment</a:t>
            </a:r>
          </a:p>
          <a:p>
            <a:pPr eaLnBrk="1" hangingPunct="1">
              <a:defRPr/>
            </a:pPr>
            <a:r>
              <a:rPr lang="en-US" b="1" dirty="0"/>
              <a:t>Advantages</a:t>
            </a:r>
          </a:p>
          <a:p>
            <a:pPr lvl="1" eaLnBrk="1" hangingPunct="1">
              <a:defRPr/>
            </a:pPr>
            <a:r>
              <a:rPr lang="en-US" dirty="0"/>
              <a:t>Comprehensive approach</a:t>
            </a:r>
          </a:p>
          <a:p>
            <a:pPr eaLnBrk="1" hangingPunct="1">
              <a:defRPr/>
            </a:pPr>
            <a:r>
              <a:rPr lang="en-US" b="1" dirty="0"/>
              <a:t>Disadvantages</a:t>
            </a:r>
          </a:p>
          <a:p>
            <a:pPr lvl="1" eaLnBrk="1" hangingPunct="1">
              <a:defRPr/>
            </a:pPr>
            <a:r>
              <a:rPr lang="en-US" dirty="0"/>
              <a:t>Approach not clearly delimited (similar MDA)</a:t>
            </a:r>
          </a:p>
          <a:p>
            <a:pPr lvl="1" eaLnBrk="1" hangingPunct="1">
              <a:defRPr/>
            </a:pPr>
            <a:r>
              <a:rPr lang="en-US" dirty="0"/>
              <a:t>Only little tool support</a:t>
            </a:r>
          </a:p>
          <a:p>
            <a:pPr eaLnBrk="1" hangingPunct="1">
              <a:defRPr/>
            </a:pPr>
            <a:endParaRPr lang="de-AT" dirty="0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261938" y="5853113"/>
            <a:ext cx="4600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[J. Greenfield, K. Short: Software Factories. Wiley, 2004]</a:t>
            </a:r>
          </a:p>
        </p:txBody>
      </p:sp>
    </p:spTree>
    <p:extLst>
      <p:ext uri="{BB962C8B-B14F-4D97-AF65-F5344CB8AC3E}">
        <p14:creationId xmlns:p14="http://schemas.microsoft.com/office/powerpoint/2010/main" val="1814673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MDSE industry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Adoption and acceptance (hype)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Not yet mainstream in all industries</a:t>
            </a:r>
          </a:p>
          <a:p>
            <a:r>
              <a:rPr lang="en-US" b="1" dirty="0"/>
              <a:t>Strong in core industry </a:t>
            </a:r>
            <a:r>
              <a:rPr lang="en-US" dirty="0"/>
              <a:t>(defense, avionics, …)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52" y="2363166"/>
            <a:ext cx="5264832" cy="33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60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MDSE Industry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Adoption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69" y="3550635"/>
            <a:ext cx="7280343" cy="28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66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 support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Drawing vs. modeling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879600"/>
            <a:ext cx="62611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07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Eclipse and EMF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Eclipse Modeling Framework</a:t>
            </a:r>
          </a:p>
          <a:p>
            <a:r>
              <a:rPr lang="en-US" dirty="0"/>
              <a:t>Full support for metamodeling and language design</a:t>
            </a:r>
          </a:p>
          <a:p>
            <a:r>
              <a:rPr lang="en-US" dirty="0"/>
              <a:t>Fully MD (vs. programming-based tools)</a:t>
            </a:r>
          </a:p>
          <a:p>
            <a:r>
              <a:rPr lang="en-US" dirty="0"/>
              <a:t>Used in this course!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113" y="4052843"/>
            <a:ext cx="36957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2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Conclusion</a:t>
            </a:r>
            <a:endParaRPr lang="de-DE" dirty="0"/>
          </a:p>
        </p:txBody>
      </p:sp>
      <p:sp>
        <p:nvSpPr>
          <p:cNvPr id="43011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481256"/>
          </a:xfrm>
        </p:spPr>
        <p:txBody>
          <a:bodyPr>
            <a:normAutofit/>
          </a:bodyPr>
          <a:lstStyle/>
          <a:p>
            <a:r>
              <a:rPr lang="en-US" dirty="0"/>
              <a:t>Modeling in the last century</a:t>
            </a:r>
          </a:p>
          <a:p>
            <a:endParaRPr lang="en-US" dirty="0"/>
          </a:p>
        </p:txBody>
      </p:sp>
      <p:sp>
        <p:nvSpPr>
          <p:cNvPr id="43012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Critical Statements of Software Developers</a:t>
            </a:r>
          </a:p>
          <a:p>
            <a:endParaRPr lang="en-US" dirty="0"/>
          </a:p>
          <a:p>
            <a:r>
              <a:rPr lang="en-US" dirty="0"/>
              <a:t>»When it comes down to it, the real point of software development is cutting code«</a:t>
            </a:r>
          </a:p>
          <a:p>
            <a:endParaRPr lang="en-US" dirty="0"/>
          </a:p>
          <a:p>
            <a:r>
              <a:rPr lang="en-US" dirty="0"/>
              <a:t>»Diagrams are, after all, just pretty pictures« </a:t>
            </a:r>
          </a:p>
          <a:p>
            <a:endParaRPr lang="en-US" dirty="0"/>
          </a:p>
          <a:p>
            <a:r>
              <a:rPr lang="en-US" dirty="0"/>
              <a:t>»No user is going to thank you for pretty pictures; </a:t>
            </a:r>
            <a:br>
              <a:rPr lang="en-US" dirty="0"/>
            </a:br>
            <a:r>
              <a:rPr lang="en-US" dirty="0"/>
              <a:t>  what a user wants is software that executes« 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M. Fowler, ”UML Distilled”, 1st edition, Addison Wesley, 1997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391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Conclusion</a:t>
            </a:r>
            <a:endParaRPr lang="de-DE" dirty="0"/>
          </a:p>
        </p:txBody>
      </p:sp>
      <p:sp>
        <p:nvSpPr>
          <p:cNvPr id="44035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Modeling in the new millennium – Much has changed!</a:t>
            </a:r>
          </a:p>
        </p:txBody>
      </p:sp>
      <p:sp>
        <p:nvSpPr>
          <p:cNvPr id="44036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»When it comes down to it, the real point of software development is cutting code«</a:t>
            </a:r>
          </a:p>
          <a:p>
            <a:pPr lvl="1"/>
            <a:r>
              <a:rPr lang="en-US" dirty="0"/>
              <a:t>To model or to program, that is not the question!</a:t>
            </a:r>
          </a:p>
          <a:p>
            <a:pPr lvl="1"/>
            <a:r>
              <a:rPr lang="en-US" dirty="0"/>
              <a:t>Instead: Talk about the right abstraction level</a:t>
            </a:r>
          </a:p>
          <a:p>
            <a:endParaRPr lang="en-US" dirty="0"/>
          </a:p>
          <a:p>
            <a:r>
              <a:rPr lang="en-US" b="1" dirty="0"/>
              <a:t>»Diagrams are, after all, just pretty pictures« </a:t>
            </a:r>
          </a:p>
          <a:p>
            <a:pPr lvl="1"/>
            <a:r>
              <a:rPr lang="en-US" dirty="0"/>
              <a:t>Models are not just notation! </a:t>
            </a:r>
          </a:p>
          <a:p>
            <a:pPr lvl="1"/>
            <a:r>
              <a:rPr lang="en-US" dirty="0"/>
              <a:t>Instead: Models have a well-defined syntax in terms of </a:t>
            </a:r>
            <a:r>
              <a:rPr lang="en-US" dirty="0" err="1"/>
              <a:t>metamodels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»No user is going to thank you for pretty pictures; </a:t>
            </a:r>
            <a:br>
              <a:rPr lang="en-US" b="1" dirty="0"/>
            </a:br>
            <a:r>
              <a:rPr lang="en-US" b="1" dirty="0"/>
              <a:t>  what a user wants is software that executes« </a:t>
            </a:r>
          </a:p>
          <a:p>
            <a:pPr lvl="1"/>
            <a:r>
              <a:rPr lang="en-US" dirty="0"/>
              <a:t>Models and code are not competitors!</a:t>
            </a:r>
          </a:p>
          <a:p>
            <a:pPr lvl="1"/>
            <a:r>
              <a:rPr lang="en-US" dirty="0"/>
              <a:t>Instead: Bridge the gap between design and implementation by model transformations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M. Fowler, ”UML Distilled”, 1st edition, Addison Wesley, 1997</a:t>
            </a:r>
            <a:br>
              <a:rPr lang="en-US" dirty="0"/>
            </a:br>
            <a:r>
              <a:rPr lang="en-US" dirty="0"/>
              <a:t>			(revisited in 2009)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510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MDSE aim at large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MDSE considers models as </a:t>
            </a:r>
            <a:r>
              <a:rPr lang="en-US" b="1" dirty="0"/>
              <a:t>first-class citizens in software engineering</a:t>
            </a:r>
          </a:p>
          <a:p>
            <a:r>
              <a:rPr lang="en-US" dirty="0"/>
              <a:t>The way in which models are defined and managed is based on the actual needs that they will address. </a:t>
            </a:r>
          </a:p>
          <a:p>
            <a:r>
              <a:rPr lang="en-US" dirty="0"/>
              <a:t>MDSE defines sound engineering approaches to the definition of </a:t>
            </a:r>
          </a:p>
          <a:p>
            <a:pPr lvl="1"/>
            <a:r>
              <a:rPr lang="en-US" dirty="0"/>
              <a:t>models</a:t>
            </a:r>
          </a:p>
          <a:p>
            <a:pPr lvl="1"/>
            <a:r>
              <a:rPr lang="en-US" dirty="0"/>
              <a:t>transformations</a:t>
            </a:r>
          </a:p>
          <a:p>
            <a:pPr lvl="1"/>
            <a:r>
              <a:rPr lang="en-US" dirty="0"/>
              <a:t>development process.</a:t>
            </a:r>
          </a:p>
        </p:txBody>
      </p:sp>
    </p:spTree>
    <p:extLst>
      <p:ext uri="{BB962C8B-B14F-4D97-AF65-F5344CB8AC3E}">
        <p14:creationId xmlns:p14="http://schemas.microsoft.com/office/powerpoint/2010/main" val="1415811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895" y="1715767"/>
            <a:ext cx="8925879" cy="1583058"/>
          </a:xfrm>
        </p:spPr>
        <p:txBody>
          <a:bodyPr/>
          <a:lstStyle/>
          <a:p>
            <a:r>
              <a:rPr lang="it-IT" sz="4800" b="1" dirty="0"/>
              <a:t>Model-</a:t>
            </a:r>
            <a:r>
              <a:rPr lang="it-IT" sz="4800" b="1" dirty="0" err="1"/>
              <a:t>Driven</a:t>
            </a:r>
            <a:r>
              <a:rPr lang="it-IT" sz="4800" b="1" dirty="0"/>
              <a:t> Software </a:t>
            </a:r>
            <a:r>
              <a:rPr lang="it-IT" sz="4800" b="1" dirty="0" err="1"/>
              <a:t>Engineering</a:t>
            </a:r>
            <a:r>
              <a:rPr lang="it-IT" sz="4800" b="1" dirty="0"/>
              <a:t> in </a:t>
            </a:r>
            <a:r>
              <a:rPr lang="it-IT" sz="4800" b="1" dirty="0" err="1"/>
              <a:t>Practice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30920" y="3339438"/>
            <a:ext cx="5871953" cy="30469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Marco Brambilla,</a:t>
            </a:r>
          </a:p>
          <a:p>
            <a:r>
              <a:rPr lang="it-IT" sz="2400" dirty="0"/>
              <a:t>Jordi </a:t>
            </a:r>
            <a:r>
              <a:rPr lang="it-IT" sz="2400" dirty="0" err="1"/>
              <a:t>Cabot</a:t>
            </a:r>
            <a:r>
              <a:rPr lang="it-IT" sz="2400" dirty="0"/>
              <a:t>,</a:t>
            </a:r>
          </a:p>
          <a:p>
            <a:r>
              <a:rPr lang="it-IT" sz="2400" dirty="0"/>
              <a:t>Manuel </a:t>
            </a:r>
            <a:r>
              <a:rPr lang="it-IT" sz="2400" dirty="0" err="1"/>
              <a:t>Wimmer</a:t>
            </a:r>
            <a:r>
              <a:rPr lang="it-IT" sz="2400" dirty="0"/>
              <a:t>.</a:t>
            </a:r>
            <a:br>
              <a:rPr lang="it-IT" sz="2400" dirty="0"/>
            </a:br>
            <a:r>
              <a:rPr lang="it-IT" sz="2400" dirty="0"/>
              <a:t>Morgan &amp; </a:t>
            </a:r>
            <a:r>
              <a:rPr lang="it-IT" sz="2400" dirty="0" err="1"/>
              <a:t>Claypool</a:t>
            </a:r>
            <a:r>
              <a:rPr lang="it-IT" sz="2400" dirty="0"/>
              <a:t>, USA, 2012.</a:t>
            </a:r>
          </a:p>
          <a:p>
            <a:endParaRPr lang="it-IT" sz="2400" dirty="0"/>
          </a:p>
          <a:p>
            <a:r>
              <a:rPr lang="it-IT" sz="2400" dirty="0">
                <a:hlinkClick r:id="rId3"/>
              </a:rPr>
              <a:t>www.mdse-book.com</a:t>
            </a:r>
            <a:endParaRPr lang="it-IT" sz="2400" dirty="0"/>
          </a:p>
          <a:p>
            <a:r>
              <a:rPr lang="it-IT" sz="2400" dirty="0">
                <a:hlinkClick r:id="rId4"/>
              </a:rPr>
              <a:t>www.morganclaypool.com</a:t>
            </a:r>
            <a:r>
              <a:rPr lang="it-IT" sz="2400" dirty="0"/>
              <a:t> </a:t>
            </a:r>
          </a:p>
          <a:p>
            <a:r>
              <a:rPr lang="it-IT" sz="2400" dirty="0"/>
              <a:t>or </a:t>
            </a:r>
            <a:r>
              <a:rPr lang="it-IT" sz="2400" dirty="0" err="1"/>
              <a:t>buy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on </a:t>
            </a:r>
            <a:r>
              <a:rPr lang="it-IT" sz="2400" dirty="0">
                <a:hlinkClick r:id="rId5"/>
              </a:rPr>
              <a:t>www.amazon.com</a:t>
            </a: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195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ym typeface="Wingdings" pitchFamily="2" charset="2"/>
              </a:rPr>
              <a:t>Concepts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F7F7F"/>
                </a:solidFill>
              </a:rPr>
              <a:t>Principles and objectives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523652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de-DE" b="1" dirty="0" err="1"/>
              <a:t>Abstraction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realization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endParaRPr lang="de-DE" dirty="0"/>
          </a:p>
          <a:p>
            <a:pPr lvl="1" eaLnBrk="1" hangingPunct="1">
              <a:defRPr/>
            </a:pPr>
            <a:r>
              <a:rPr lang="en-US" dirty="0"/>
              <a:t>Requires modeling languages, which do not hold specific concepts of realization technologies (e.g., Java EJB)</a:t>
            </a:r>
          </a:p>
          <a:p>
            <a:pPr lvl="1" eaLnBrk="1" hangingPunct="1">
              <a:defRPr/>
            </a:pPr>
            <a:r>
              <a:rPr lang="en-US" dirty="0"/>
              <a:t>Improved </a:t>
            </a:r>
            <a:r>
              <a:rPr lang="en-US" b="1" dirty="0"/>
              <a:t>portability</a:t>
            </a:r>
            <a:r>
              <a:rPr lang="en-US" dirty="0"/>
              <a:t> of software to new/changing technologies – model once, build everywhere</a:t>
            </a:r>
          </a:p>
          <a:p>
            <a:pPr lvl="1" eaLnBrk="1" hangingPunct="1">
              <a:defRPr/>
            </a:pPr>
            <a:r>
              <a:rPr lang="en-US" b="1" dirty="0"/>
              <a:t>Interoperability</a:t>
            </a:r>
            <a:r>
              <a:rPr lang="en-US" dirty="0"/>
              <a:t> between different technologies can be automated (so called Technology Bridges)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de-DE" b="1" dirty="0" err="1"/>
              <a:t>Automated</a:t>
            </a:r>
            <a:r>
              <a:rPr lang="de-DE" b="1" dirty="0"/>
              <a:t> </a:t>
            </a:r>
            <a:r>
              <a:rPr lang="de-DE" b="1" dirty="0" err="1"/>
              <a:t>code</a:t>
            </a:r>
            <a:r>
              <a:rPr lang="de-DE" b="1" dirty="0"/>
              <a:t> </a:t>
            </a:r>
            <a:r>
              <a:rPr lang="de-DE" b="1" dirty="0" err="1"/>
              <a:t>generation</a:t>
            </a:r>
            <a:r>
              <a:rPr lang="de-DE" b="1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abstract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  <a:p>
            <a:pPr lvl="1" eaLnBrk="1" hangingPunct="1">
              <a:defRPr/>
            </a:pPr>
            <a:r>
              <a:rPr lang="de-DE" dirty="0"/>
              <a:t>e.g.,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Java-APIs, XML Schemas, etc. </a:t>
            </a:r>
            <a:r>
              <a:rPr lang="de-DE" dirty="0" err="1"/>
              <a:t>from</a:t>
            </a:r>
            <a:r>
              <a:rPr lang="de-DE" dirty="0"/>
              <a:t> UML</a:t>
            </a:r>
          </a:p>
          <a:p>
            <a:pPr lvl="1" eaLnBrk="1" hangingPunct="1">
              <a:defRPr/>
            </a:pPr>
            <a:r>
              <a:rPr lang="de-DE" dirty="0" err="1"/>
              <a:t>Requires</a:t>
            </a:r>
            <a:r>
              <a:rPr lang="de-DE" dirty="0"/>
              <a:t> expressive und </a:t>
            </a:r>
            <a:r>
              <a:rPr lang="de-DE" dirty="0" err="1"/>
              <a:t>precise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  <a:p>
            <a:pPr lvl="1" eaLnBrk="1" hangingPunct="1">
              <a:defRPr/>
            </a:pP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b="1" dirty="0" err="1"/>
              <a:t>productivity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b="1" dirty="0" err="1"/>
              <a:t>efficiency</a:t>
            </a:r>
            <a:r>
              <a:rPr lang="de-DE" dirty="0"/>
              <a:t> (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-</a:t>
            </a:r>
            <a:r>
              <a:rPr lang="de-DE" dirty="0" err="1"/>
              <a:t>to</a:t>
            </a:r>
            <a:r>
              <a:rPr lang="de-DE" dirty="0"/>
              <a:t>-date)</a:t>
            </a:r>
          </a:p>
          <a:p>
            <a:pPr lvl="1"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b="1" dirty="0"/>
              <a:t>Separate </a:t>
            </a:r>
            <a:r>
              <a:rPr lang="de-DE" b="1" dirty="0" err="1"/>
              <a:t>development</a:t>
            </a:r>
            <a:r>
              <a:rPr lang="de-DE" b="1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endParaRPr lang="de-DE" dirty="0"/>
          </a:p>
          <a:p>
            <a:pPr lvl="1" eaLnBrk="1" hangingPunct="1">
              <a:defRPr/>
            </a:pPr>
            <a:r>
              <a:rPr lang="en-US" dirty="0"/>
              <a:t>Separation of application-code and infrastructure-code (e.g. Application Framework) increases </a:t>
            </a:r>
            <a:r>
              <a:rPr lang="en-US" b="1" dirty="0"/>
              <a:t>reusability</a:t>
            </a:r>
          </a:p>
          <a:p>
            <a:pPr lvl="1" eaLnBrk="1" hangingPunct="1">
              <a:defRPr/>
            </a:pPr>
            <a:r>
              <a:rPr lang="en-US" b="1" dirty="0"/>
              <a:t>Flexible</a:t>
            </a:r>
            <a:r>
              <a:rPr lang="en-US" dirty="0"/>
              <a:t> development cycles as well as </a:t>
            </a:r>
            <a:r>
              <a:rPr lang="en-US" b="1" dirty="0"/>
              <a:t>different development roles possible</a:t>
            </a:r>
            <a:endParaRPr lang="en-US" dirty="0"/>
          </a:p>
          <a:p>
            <a:pPr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2157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MDSE methodology ingredients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Concepts: </a:t>
            </a:r>
            <a:r>
              <a:rPr lang="en-US" dirty="0"/>
              <a:t>The components that build up the methodology</a:t>
            </a:r>
          </a:p>
          <a:p>
            <a:r>
              <a:rPr lang="en-US" b="1" dirty="0"/>
              <a:t>Notations: </a:t>
            </a:r>
            <a:r>
              <a:rPr lang="en-US" dirty="0"/>
              <a:t>The way in which concepts are represented</a:t>
            </a:r>
          </a:p>
          <a:p>
            <a:r>
              <a:rPr lang="en-US" b="1" dirty="0"/>
              <a:t>Process and rules: </a:t>
            </a:r>
            <a:r>
              <a:rPr lang="en-US" dirty="0"/>
              <a:t>The activities that lead to the production of the final product</a:t>
            </a:r>
          </a:p>
          <a:p>
            <a:r>
              <a:rPr lang="en-US" b="1" dirty="0"/>
              <a:t>Tools: </a:t>
            </a:r>
            <a:r>
              <a:rPr lang="en-US" dirty="0"/>
              <a:t>Applications that ease the execution of activities or their coordination</a:t>
            </a:r>
          </a:p>
        </p:txBody>
      </p:sp>
    </p:spTree>
    <p:extLst>
      <p:ext uri="{BB962C8B-B14F-4D97-AF65-F5344CB8AC3E}">
        <p14:creationId xmlns:p14="http://schemas.microsoft.com/office/powerpoint/2010/main" val="46860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MDSE Equation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4000" y="2678312"/>
            <a:ext cx="8534280" cy="3179579"/>
          </a:xfrm>
        </p:spPr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600" dirty="0"/>
              <a:t>Models + Transformations = Software</a:t>
            </a:r>
          </a:p>
        </p:txBody>
      </p:sp>
    </p:spTree>
    <p:extLst>
      <p:ext uri="{BB962C8B-B14F-4D97-AF65-F5344CB8AC3E}">
        <p14:creationId xmlns:p14="http://schemas.microsoft.com/office/powerpoint/2010/main" val="40685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MD* Jungle of Acronyms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4000" y="3630908"/>
            <a:ext cx="8534280" cy="275041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Model-Driven Development (MDD)</a:t>
            </a:r>
            <a:r>
              <a:rPr lang="en-US" dirty="0"/>
              <a:t> is a development paradigm that uses models as the primary artifact of the development process. </a:t>
            </a:r>
          </a:p>
          <a:p>
            <a:r>
              <a:rPr lang="en-US" b="1" dirty="0"/>
              <a:t>Model-</a:t>
            </a:r>
            <a:r>
              <a:rPr lang="sr-Latn-RS" b="1" dirty="0"/>
              <a:t>D</a:t>
            </a:r>
            <a:r>
              <a:rPr lang="en-US" b="1" dirty="0"/>
              <a:t>riven Architecture (MDA)</a:t>
            </a:r>
            <a:r>
              <a:rPr lang="en-US" dirty="0"/>
              <a:t> is the particular vision of MDD proposed by the Object Management Group (OMG) </a:t>
            </a:r>
          </a:p>
          <a:p>
            <a:r>
              <a:rPr lang="en-US" b="1" dirty="0"/>
              <a:t>Model-Driven Engineering (MDE)</a:t>
            </a:r>
            <a:r>
              <a:rPr lang="en-US" dirty="0"/>
              <a:t> is a superset of MDD because</a:t>
            </a:r>
            <a:r>
              <a:rPr lang="sr-Latn-RS" dirty="0"/>
              <a:t> </a:t>
            </a:r>
            <a:r>
              <a:rPr lang="en-US" dirty="0"/>
              <a:t>it  goes beyond of the pure development </a:t>
            </a:r>
          </a:p>
          <a:p>
            <a:r>
              <a:rPr lang="en-US" b="1" dirty="0"/>
              <a:t>Model-Based Engineering </a:t>
            </a:r>
            <a:r>
              <a:rPr lang="en-US" dirty="0"/>
              <a:t>(or “model-based development”) (</a:t>
            </a:r>
            <a:r>
              <a:rPr lang="en-US" b="1" dirty="0"/>
              <a:t>MBE</a:t>
            </a:r>
            <a:r>
              <a:rPr lang="en-US" dirty="0"/>
              <a:t>) is a softer version of ME, where models do not “drive” the process.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09" y="1255887"/>
            <a:ext cx="3954311" cy="23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 of MDSE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3306740" cy="47130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Problem Domain </a:t>
            </a:r>
            <a:r>
              <a:rPr lang="en-US" dirty="0"/>
              <a:t>is defined as the field or area of expertise that needs to be examined to solve a problem.</a:t>
            </a:r>
          </a:p>
          <a:p>
            <a:r>
              <a:rPr lang="en-US" dirty="0"/>
              <a:t>The </a:t>
            </a:r>
            <a:r>
              <a:rPr lang="en-US" b="1" dirty="0"/>
              <a:t>Domain Model</a:t>
            </a:r>
            <a:r>
              <a:rPr lang="en-US" dirty="0"/>
              <a:t> is the conceptual model of the problem domain</a:t>
            </a:r>
          </a:p>
          <a:p>
            <a:r>
              <a:rPr lang="en-US" b="1" dirty="0"/>
              <a:t>Technical Spaces </a:t>
            </a:r>
            <a:r>
              <a:rPr lang="en-US" dirty="0"/>
              <a:t>represent specific working contexts for the specification, implementation, and deployment of applications.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40" y="1306262"/>
            <a:ext cx="5513259" cy="507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31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552</TotalTime>
  <Words>2791</Words>
  <Application>Microsoft Office PowerPoint</Application>
  <PresentationFormat>On-screen Show (4:3)</PresentationFormat>
  <Paragraphs>399</Paragraphs>
  <Slides>40</Slides>
  <Notes>16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</vt:lpstr>
      <vt:lpstr>Calibri</vt:lpstr>
      <vt:lpstr>Myriad Roman</vt:lpstr>
      <vt:lpstr>Wingdings</vt:lpstr>
      <vt:lpstr>Clarity</vt:lpstr>
      <vt:lpstr>MDSE PRINCIPLES</vt:lpstr>
      <vt:lpstr>MDSE Principles</vt:lpstr>
      <vt:lpstr>Models</vt:lpstr>
      <vt:lpstr>MDSE aim at large</vt:lpstr>
      <vt:lpstr>Concepts</vt:lpstr>
      <vt:lpstr>MDSE methodology ingredients</vt:lpstr>
      <vt:lpstr>MDSE Equation</vt:lpstr>
      <vt:lpstr>The MD* Jungle of Acronyms</vt:lpstr>
      <vt:lpstr>Target of MDSE</vt:lpstr>
      <vt:lpstr>Modeling Languages</vt:lpstr>
      <vt:lpstr>Metamodeling</vt:lpstr>
      <vt:lpstr>Model Transformations</vt:lpstr>
      <vt:lpstr>Concepts</vt:lpstr>
      <vt:lpstr>Model Transformations</vt:lpstr>
      <vt:lpstr>Modelware vs. Grammarware</vt:lpstr>
      <vt:lpstr>Types of models</vt:lpstr>
      <vt:lpstr>Concepts</vt:lpstr>
      <vt:lpstr>Approaches</vt:lpstr>
      <vt:lpstr>Approaches</vt:lpstr>
      <vt:lpstr>Approaches</vt:lpstr>
      <vt:lpstr>Approaches</vt:lpstr>
      <vt:lpstr>Approaches</vt:lpstr>
      <vt:lpstr>Modeling Levels</vt:lpstr>
      <vt:lpstr>Modeling levels</vt:lpstr>
      <vt:lpstr>Modeling levels</vt:lpstr>
      <vt:lpstr>Modeling levels</vt:lpstr>
      <vt:lpstr>Approaches</vt:lpstr>
      <vt:lpstr>Approaches</vt:lpstr>
      <vt:lpstr>Approaches</vt:lpstr>
      <vt:lpstr>Approaches</vt:lpstr>
      <vt:lpstr>Approaches</vt:lpstr>
      <vt:lpstr>Approaches</vt:lpstr>
      <vt:lpstr>Approaches</vt:lpstr>
      <vt:lpstr>MDSE industry</vt:lpstr>
      <vt:lpstr>MDSE Industry (2)</vt:lpstr>
      <vt:lpstr>Tool support</vt:lpstr>
      <vt:lpstr>Eclipse and EMF</vt:lpstr>
      <vt:lpstr>Conclusion</vt:lpstr>
      <vt:lpstr>Conclusion</vt:lpstr>
      <vt:lpstr>Model-Driven Software Engineering in Practice</vt:lpstr>
    </vt:vector>
  </TitlesOfParts>
  <Company>Politecnico di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Brambilla</dc:creator>
  <cp:lastModifiedBy>Vladimir Dimitrieski</cp:lastModifiedBy>
  <cp:revision>18</cp:revision>
  <dcterms:created xsi:type="dcterms:W3CDTF">2012-09-27T09:57:11Z</dcterms:created>
  <dcterms:modified xsi:type="dcterms:W3CDTF">2021-02-25T08:17:24Z</dcterms:modified>
</cp:coreProperties>
</file>